
<file path=[Content_Types].xml><?xml version="1.0" encoding="utf-8"?>
<Types xmlns="http://schemas.openxmlformats.org/package/2006/content-types">
  <Default Extension="(null)" ContentType="image/x-emf"/>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1.xml" ContentType="application/vnd.openxmlformats-officedocument.presentationml.tags+xml"/>
  <Override PartName="/ppt/notesSlides/notesSlide10.xml" ContentType="application/vnd.openxmlformats-officedocument.presentationml.notesSlide+xml"/>
  <Override PartName="/ppt/tags/tag2.xml" ContentType="application/vnd.openxmlformats-officedocument.presentationml.tags+xml"/>
  <Override PartName="/ppt/notesSlides/notesSlide11.xml" ContentType="application/vnd.openxmlformats-officedocument.presentationml.notesSlide+xml"/>
  <Override PartName="/ppt/tags/tag3.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4.xml" ContentType="application/vnd.openxmlformats-officedocument.presentationml.tags+xml"/>
  <Override PartName="/ppt/notesSlides/notesSlide14.xml" ContentType="application/vnd.openxmlformats-officedocument.presentationml.notesSlide+xml"/>
  <Override PartName="/ppt/tags/tag5.xml" ContentType="application/vnd.openxmlformats-officedocument.presentationml.tags+xml"/>
  <Override PartName="/ppt/notesSlides/notesSlide15.xml" ContentType="application/vnd.openxmlformats-officedocument.presentationml.notesSlide+xml"/>
  <Override PartName="/ppt/tags/tag6.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tags/tag7.xml" ContentType="application/vnd.openxmlformats-officedocument.presentationml.tags+xml"/>
  <Override PartName="/ppt/notesSlides/notesSlide33.xml" ContentType="application/vnd.openxmlformats-officedocument.presentationml.notesSlide+xml"/>
  <Override PartName="/ppt/tags/tag8.xml" ContentType="application/vnd.openxmlformats-officedocument.presentationml.tags+xml"/>
  <Override PartName="/ppt/notesSlides/notesSlide34.xml" ContentType="application/vnd.openxmlformats-officedocument.presentationml.notesSlide+xml"/>
  <Override PartName="/ppt/tags/tag9.xml" ContentType="application/vnd.openxmlformats-officedocument.presentationml.tags+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autoCompressPictures="0">
  <p:sldMasterIdLst>
    <p:sldMasterId id="2147483671" r:id="rId1"/>
  </p:sldMasterIdLst>
  <p:notesMasterIdLst>
    <p:notesMasterId r:id="rId80"/>
  </p:notesMasterIdLst>
  <p:sldIdLst>
    <p:sldId id="256" r:id="rId2"/>
    <p:sldId id="416" r:id="rId3"/>
    <p:sldId id="510" r:id="rId4"/>
    <p:sldId id="517" r:id="rId5"/>
    <p:sldId id="536" r:id="rId6"/>
    <p:sldId id="495" r:id="rId7"/>
    <p:sldId id="520" r:id="rId8"/>
    <p:sldId id="521" r:id="rId9"/>
    <p:sldId id="522" r:id="rId10"/>
    <p:sldId id="379" r:id="rId11"/>
    <p:sldId id="524" r:id="rId12"/>
    <p:sldId id="418" r:id="rId13"/>
    <p:sldId id="428" r:id="rId14"/>
    <p:sldId id="464" r:id="rId15"/>
    <p:sldId id="511" r:id="rId16"/>
    <p:sldId id="523" r:id="rId17"/>
    <p:sldId id="475" r:id="rId18"/>
    <p:sldId id="541" r:id="rId19"/>
    <p:sldId id="476" r:id="rId20"/>
    <p:sldId id="498" r:id="rId21"/>
    <p:sldId id="542" r:id="rId22"/>
    <p:sldId id="543" r:id="rId23"/>
    <p:sldId id="540" r:id="rId24"/>
    <p:sldId id="480" r:id="rId25"/>
    <p:sldId id="499" r:id="rId26"/>
    <p:sldId id="478" r:id="rId27"/>
    <p:sldId id="562" r:id="rId28"/>
    <p:sldId id="507" r:id="rId29"/>
    <p:sldId id="427" r:id="rId30"/>
    <p:sldId id="482" r:id="rId31"/>
    <p:sldId id="545" r:id="rId32"/>
    <p:sldId id="546" r:id="rId33"/>
    <p:sldId id="508" r:id="rId34"/>
    <p:sldId id="513" r:id="rId35"/>
    <p:sldId id="483" r:id="rId36"/>
    <p:sldId id="547" r:id="rId37"/>
    <p:sldId id="548" r:id="rId38"/>
    <p:sldId id="549" r:id="rId39"/>
    <p:sldId id="534" r:id="rId40"/>
    <p:sldId id="485" r:id="rId41"/>
    <p:sldId id="484" r:id="rId42"/>
    <p:sldId id="501" r:id="rId43"/>
    <p:sldId id="561" r:id="rId44"/>
    <p:sldId id="486" r:id="rId45"/>
    <p:sldId id="500" r:id="rId46"/>
    <p:sldId id="502" r:id="rId47"/>
    <p:sldId id="563" r:id="rId48"/>
    <p:sldId id="503" r:id="rId49"/>
    <p:sldId id="506" r:id="rId50"/>
    <p:sldId id="474" r:id="rId51"/>
    <p:sldId id="567" r:id="rId52"/>
    <p:sldId id="568" r:id="rId53"/>
    <p:sldId id="525" r:id="rId54"/>
    <p:sldId id="556" r:id="rId55"/>
    <p:sldId id="552" r:id="rId56"/>
    <p:sldId id="551" r:id="rId57"/>
    <p:sldId id="557" r:id="rId58"/>
    <p:sldId id="519" r:id="rId59"/>
    <p:sldId id="558" r:id="rId60"/>
    <p:sldId id="555" r:id="rId61"/>
    <p:sldId id="514" r:id="rId62"/>
    <p:sldId id="565" r:id="rId63"/>
    <p:sldId id="566" r:id="rId64"/>
    <p:sldId id="532" r:id="rId65"/>
    <p:sldId id="569" r:id="rId66"/>
    <p:sldId id="431" r:id="rId67"/>
    <p:sldId id="446" r:id="rId68"/>
    <p:sldId id="456" r:id="rId69"/>
    <p:sldId id="409" r:id="rId70"/>
    <p:sldId id="429" r:id="rId71"/>
    <p:sldId id="473" r:id="rId72"/>
    <p:sldId id="539" r:id="rId73"/>
    <p:sldId id="544" r:id="rId74"/>
    <p:sldId id="472" r:id="rId75"/>
    <p:sldId id="533" r:id="rId76"/>
    <p:sldId id="470" r:id="rId77"/>
    <p:sldId id="537" r:id="rId78"/>
    <p:sldId id="527" r:id="rId7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B2419F70-4D3D-5E42-9451-9C20A9DBFC90}">
          <p14:sldIdLst>
            <p14:sldId id="256"/>
          </p14:sldIdLst>
        </p14:section>
        <p14:section name="Introduction" id="{E88C9AD2-A88E-6149-B8FA-CEAF90852619}">
          <p14:sldIdLst>
            <p14:sldId id="416"/>
            <p14:sldId id="510"/>
            <p14:sldId id="517"/>
            <p14:sldId id="536"/>
            <p14:sldId id="495"/>
            <p14:sldId id="520"/>
            <p14:sldId id="521"/>
            <p14:sldId id="522"/>
            <p14:sldId id="379"/>
            <p14:sldId id="524"/>
            <p14:sldId id="418"/>
          </p14:sldIdLst>
        </p14:section>
        <p14:section name="User Understanding in Recommendation" id="{5AAAB9CE-3D8C-F345-B9BC-72333A827AE9}">
          <p14:sldIdLst>
            <p14:sldId id="428"/>
            <p14:sldId id="464"/>
            <p14:sldId id="511"/>
            <p14:sldId id="523"/>
            <p14:sldId id="475"/>
            <p14:sldId id="541"/>
            <p14:sldId id="476"/>
            <p14:sldId id="498"/>
            <p14:sldId id="542"/>
            <p14:sldId id="543"/>
            <p14:sldId id="540"/>
            <p14:sldId id="480"/>
            <p14:sldId id="499"/>
            <p14:sldId id="478"/>
            <p14:sldId id="562"/>
            <p14:sldId id="507"/>
          </p14:sldIdLst>
        </p14:section>
        <p14:section name="Professional Profile Learning" id="{5A1381A5-1A5F-5E43-BF43-14AEB3C65BBA}">
          <p14:sldIdLst>
            <p14:sldId id="427"/>
            <p14:sldId id="482"/>
            <p14:sldId id="545"/>
            <p14:sldId id="546"/>
            <p14:sldId id="508"/>
            <p14:sldId id="513"/>
            <p14:sldId id="483"/>
            <p14:sldId id="547"/>
            <p14:sldId id="548"/>
            <p14:sldId id="549"/>
            <p14:sldId id="534"/>
            <p14:sldId id="485"/>
            <p14:sldId id="484"/>
            <p14:sldId id="501"/>
            <p14:sldId id="561"/>
            <p14:sldId id="486"/>
            <p14:sldId id="500"/>
            <p14:sldId id="502"/>
            <p14:sldId id="563"/>
            <p14:sldId id="503"/>
            <p14:sldId id="506"/>
          </p14:sldIdLst>
        </p14:section>
        <p14:section name="User Dynamic Modeling" id="{E2DE979C-BB99-FD48-8BED-51EF959C0C67}">
          <p14:sldIdLst>
            <p14:sldId id="474"/>
            <p14:sldId id="567"/>
            <p14:sldId id="568"/>
            <p14:sldId id="525"/>
            <p14:sldId id="556"/>
            <p14:sldId id="552"/>
            <p14:sldId id="551"/>
            <p14:sldId id="557"/>
            <p14:sldId id="519"/>
            <p14:sldId id="558"/>
            <p14:sldId id="555"/>
            <p14:sldId id="514"/>
            <p14:sldId id="565"/>
            <p14:sldId id="566"/>
            <p14:sldId id="532"/>
            <p14:sldId id="569"/>
          </p14:sldIdLst>
        </p14:section>
        <p14:section name="Conclusion" id="{B21708D6-9EC8-D64E-B5CA-7E1D1C5D1383}">
          <p14:sldIdLst>
            <p14:sldId id="431"/>
            <p14:sldId id="446"/>
            <p14:sldId id="456"/>
            <p14:sldId id="409"/>
          </p14:sldIdLst>
        </p14:section>
        <p14:section name="Appendix" id="{23A10DBD-8702-2C47-B043-C0A002ACC6AD}">
          <p14:sldIdLst>
            <p14:sldId id="429"/>
          </p14:sldIdLst>
        </p14:section>
        <p14:section name="Section sans titre" id="{A3508AB5-9397-4F40-A873-DB54304986CA}">
          <p14:sldIdLst>
            <p14:sldId id="473"/>
            <p14:sldId id="539"/>
            <p14:sldId id="544"/>
            <p14:sldId id="472"/>
            <p14:sldId id="533"/>
            <p14:sldId id="470"/>
            <p14:sldId id="537"/>
            <p14:sldId id="527"/>
          </p14:sldIdLst>
        </p14:section>
      </p14:sectionLst>
    </p:ex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DAD78"/>
    <a:srgbClr val="D74F4A"/>
    <a:srgbClr val="CCCFE4"/>
    <a:srgbClr val="F8CECC"/>
    <a:srgbClr val="DAE9FC"/>
    <a:srgbClr val="7A2D2A"/>
    <a:srgbClr val="564100"/>
    <a:srgbClr val="98AD8B"/>
    <a:srgbClr val="EEF1F6"/>
    <a:srgbClr val="F6F6F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21E4AEA4-8DFA-4A89-87EB-49C32662AFE0}" styleName="Style moyen 2 - Accentuation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502"/>
    <p:restoredTop sz="57234"/>
  </p:normalViewPr>
  <p:slideViewPr>
    <p:cSldViewPr snapToGrid="0" snapToObjects="1">
      <p:cViewPr>
        <p:scale>
          <a:sx n="68" d="100"/>
          <a:sy n="68" d="100"/>
        </p:scale>
        <p:origin x="2640" y="-2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AFF8259-9C4B-4640-910F-4EA13CC7F13E}" type="datetimeFigureOut">
              <a:rPr lang="fr-FR" smtClean="0"/>
              <a:t>30/11/2021</a:t>
            </a:fld>
            <a:endParaRPr lang="fr-FR"/>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6148AD-E0EA-F64C-9871-E2424F422EB0}" type="slidenum">
              <a:rPr lang="fr-FR" smtClean="0"/>
              <a:t>‹N°›</a:t>
            </a:fld>
            <a:endParaRPr lang="fr-FR"/>
          </a:p>
        </p:txBody>
      </p:sp>
    </p:spTree>
    <p:extLst>
      <p:ext uri="{BB962C8B-B14F-4D97-AF65-F5344CB8AC3E}">
        <p14:creationId xmlns:p14="http://schemas.microsoft.com/office/powerpoint/2010/main" val="4005187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 name="Shape 6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fr-FR" dirty="0"/>
              <a:t>Hello </a:t>
            </a:r>
            <a:r>
              <a:rPr lang="fr-FR" dirty="0" err="1"/>
              <a:t>everyone</a:t>
            </a:r>
            <a:r>
              <a:rPr lang="fr-FR" dirty="0"/>
              <a:t>.</a:t>
            </a:r>
          </a:p>
          <a:p>
            <a:pPr marL="0" lvl="0" indent="0">
              <a:spcBef>
                <a:spcPts val="0"/>
              </a:spcBef>
              <a:spcAft>
                <a:spcPts val="0"/>
              </a:spcAft>
              <a:buNone/>
            </a:pPr>
            <a:r>
              <a:rPr lang="fr-FR" dirty="0" err="1"/>
              <a:t>Thank</a:t>
            </a:r>
            <a:r>
              <a:rPr lang="fr-FR" dirty="0"/>
              <a:t> </a:t>
            </a:r>
            <a:r>
              <a:rPr lang="fr-FR" dirty="0" err="1"/>
              <a:t>you</a:t>
            </a:r>
            <a:r>
              <a:rPr lang="fr-FR" dirty="0"/>
              <a:t> all for </a:t>
            </a:r>
            <a:r>
              <a:rPr lang="fr-FR" dirty="0" err="1"/>
              <a:t>being</a:t>
            </a:r>
            <a:r>
              <a:rPr lang="fr-FR" dirty="0"/>
              <a:t> </a:t>
            </a:r>
            <a:r>
              <a:rPr lang="fr-FR" dirty="0" err="1"/>
              <a:t>here</a:t>
            </a:r>
            <a:r>
              <a:rPr lang="fr-FR" dirty="0"/>
              <a:t> </a:t>
            </a:r>
            <a:r>
              <a:rPr lang="fr-FR" dirty="0" err="1"/>
              <a:t>today</a:t>
            </a:r>
            <a:r>
              <a:rPr lang="fr-FR" dirty="0"/>
              <a:t>.</a:t>
            </a:r>
          </a:p>
          <a:p>
            <a:pPr marL="0" lvl="0" indent="0">
              <a:spcBef>
                <a:spcPts val="0"/>
              </a:spcBef>
              <a:spcAft>
                <a:spcPts val="0"/>
              </a:spcAft>
              <a:buNone/>
            </a:pPr>
            <a:r>
              <a:rPr lang="fr-FR" dirty="0" err="1"/>
              <a:t>During</a:t>
            </a:r>
            <a:r>
              <a:rPr lang="fr-FR" dirty="0"/>
              <a:t> the </a:t>
            </a:r>
            <a:r>
              <a:rPr lang="fr-FR" dirty="0" err="1"/>
              <a:t>next</a:t>
            </a:r>
            <a:r>
              <a:rPr lang="fr-FR" dirty="0"/>
              <a:t> 45 minutes, </a:t>
            </a:r>
            <a:r>
              <a:rPr lang="fr-FR" dirty="0" err="1"/>
              <a:t>I’ll</a:t>
            </a:r>
            <a:r>
              <a:rPr lang="fr-FR" dirty="0"/>
              <a:t> </a:t>
            </a:r>
            <a:r>
              <a:rPr lang="fr-FR" dirty="0" err="1"/>
              <a:t>be</a:t>
            </a:r>
            <a:r>
              <a:rPr lang="fr-FR" dirty="0"/>
              <a:t> </a:t>
            </a:r>
            <a:r>
              <a:rPr lang="fr-FR" dirty="0" err="1"/>
              <a:t>presenting</a:t>
            </a:r>
            <a:r>
              <a:rPr lang="fr-FR" dirty="0"/>
              <a:t> the </a:t>
            </a:r>
            <a:r>
              <a:rPr lang="fr-FR" dirty="0" err="1"/>
              <a:t>work</a:t>
            </a:r>
            <a:r>
              <a:rPr lang="fr-FR" dirty="0"/>
              <a:t> </a:t>
            </a:r>
            <a:r>
              <a:rPr lang="fr-FR" dirty="0" err="1"/>
              <a:t>conducted</a:t>
            </a:r>
            <a:r>
              <a:rPr lang="fr-FR" dirty="0"/>
              <a:t> </a:t>
            </a:r>
            <a:r>
              <a:rPr lang="fr-FR" dirty="0" err="1"/>
              <a:t>during</a:t>
            </a:r>
            <a:r>
              <a:rPr lang="fr-FR" dirty="0"/>
              <a:t> </a:t>
            </a:r>
            <a:r>
              <a:rPr lang="fr-FR" dirty="0" err="1"/>
              <a:t>my</a:t>
            </a:r>
            <a:r>
              <a:rPr lang="fr-FR" dirty="0"/>
              <a:t> PHD, </a:t>
            </a:r>
            <a:r>
              <a:rPr lang="fr-FR" dirty="0" err="1"/>
              <a:t>called</a:t>
            </a:r>
            <a:r>
              <a:rPr lang="fr-FR" dirty="0"/>
              <a:t> : </a:t>
            </a:r>
            <a:r>
              <a:rPr lang="fr-FR" dirty="0" err="1"/>
              <a:t>Deep</a:t>
            </a:r>
            <a:r>
              <a:rPr lang="fr-FR" dirty="0"/>
              <a:t> Natural </a:t>
            </a:r>
            <a:r>
              <a:rPr lang="fr-FR" dirty="0" err="1"/>
              <a:t>Language</a:t>
            </a:r>
            <a:r>
              <a:rPr lang="fr-FR" dirty="0"/>
              <a:t> </a:t>
            </a:r>
            <a:r>
              <a:rPr lang="fr-FR" dirty="0" err="1"/>
              <a:t>Processing</a:t>
            </a:r>
            <a:r>
              <a:rPr lang="fr-FR" dirty="0"/>
              <a:t> for user </a:t>
            </a:r>
            <a:r>
              <a:rPr lang="fr-FR" dirty="0" err="1"/>
              <a:t>representation</a:t>
            </a:r>
            <a:endParaRPr lang="fr-FR" dirty="0"/>
          </a:p>
        </p:txBody>
      </p:sp>
    </p:spTree>
    <p:extLst>
      <p:ext uri="{BB962C8B-B14F-4D97-AF65-F5344CB8AC3E}">
        <p14:creationId xmlns:p14="http://schemas.microsoft.com/office/powerpoint/2010/main" val="21518715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our first contribution, HRAN, we will combine </a:t>
            </a:r>
            <a:r>
              <a:rPr lang="fr-FR" dirty="0" err="1"/>
              <a:t>Recommendation</a:t>
            </a:r>
            <a:r>
              <a:rPr lang="fr-FR" dirty="0"/>
              <a:t> and NLP </a:t>
            </a:r>
            <a:r>
              <a:rPr lang="fr-FR" dirty="0" err="1"/>
              <a:t>methods</a:t>
            </a:r>
            <a:r>
              <a:rPr lang="fr-FR" dirty="0"/>
              <a:t> to </a:t>
            </a:r>
            <a:r>
              <a:rPr lang="en-US" dirty="0"/>
              <a:t>refine our understanding of user tastes in a classic </a:t>
            </a:r>
            <a:r>
              <a:rPr lang="fr-FR" dirty="0" err="1"/>
              <a:t>Recommendation</a:t>
            </a:r>
            <a:r>
              <a:rPr lang="fr-FR" dirty="0"/>
              <a:t> setting.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In </a:t>
            </a:r>
            <a:r>
              <a:rPr lang="fr-FR" dirty="0" err="1"/>
              <a:t>our</a:t>
            </a:r>
            <a:r>
              <a:rPr lang="fr-FR" dirty="0"/>
              <a:t> second contribution, Resume, </a:t>
            </a:r>
            <a:r>
              <a:rPr lang="fr-FR" dirty="0" err="1"/>
              <a:t>we</a:t>
            </a:r>
            <a:r>
              <a:rPr lang="fr-FR" dirty="0"/>
              <a:t> propose a </a:t>
            </a:r>
            <a:r>
              <a:rPr lang="fr-FR" dirty="0" err="1"/>
              <a:t>framework</a:t>
            </a:r>
            <a:r>
              <a:rPr lang="fr-FR" dirty="0"/>
              <a:t> to </a:t>
            </a:r>
            <a:r>
              <a:rPr lang="fr-FR" dirty="0" err="1"/>
              <a:t>learn</a:t>
            </a:r>
            <a:r>
              <a:rPr lang="fr-FR" dirty="0"/>
              <a:t> and </a:t>
            </a:r>
            <a:r>
              <a:rPr lang="fr-FR" dirty="0" err="1"/>
              <a:t>evaluate</a:t>
            </a:r>
            <a:r>
              <a:rPr lang="fr-FR" dirty="0"/>
              <a:t> user </a:t>
            </a:r>
            <a:r>
              <a:rPr lang="fr-FR" dirty="0" err="1"/>
              <a:t>professional</a:t>
            </a:r>
            <a:r>
              <a:rPr lang="fr-FR" dirty="0"/>
              <a:t> profiles, a new </a:t>
            </a:r>
            <a:r>
              <a:rPr lang="fr-FR" dirty="0" err="1"/>
              <a:t>task</a:t>
            </a:r>
            <a:r>
              <a:rPr lang="fr-FR" dirty="0"/>
              <a:t>, by </a:t>
            </a:r>
            <a:r>
              <a:rPr lang="fr-FR" dirty="0" err="1"/>
              <a:t>combining</a:t>
            </a:r>
            <a:r>
              <a:rPr lang="fr-FR" dirty="0"/>
              <a:t> </a:t>
            </a:r>
            <a:r>
              <a:rPr lang="fr-FR" dirty="0" err="1"/>
              <a:t>classic</a:t>
            </a:r>
            <a:r>
              <a:rPr lang="fr-FR" dirty="0"/>
              <a:t> NLP </a:t>
            </a:r>
            <a:r>
              <a:rPr lang="fr-FR" dirty="0" err="1"/>
              <a:t>methods</a:t>
            </a:r>
            <a:r>
              <a:rPr lang="fr-FR" dirty="0"/>
              <a:t> to </a:t>
            </a:r>
            <a:r>
              <a:rPr lang="fr-FR" dirty="0" err="1"/>
              <a:t>Text</a:t>
            </a:r>
            <a:r>
              <a:rPr lang="fr-FR" dirty="0"/>
              <a:t> </a:t>
            </a:r>
            <a:r>
              <a:rPr lang="fr-FR" dirty="0" err="1"/>
              <a:t>generation</a:t>
            </a:r>
            <a:r>
              <a:rPr lang="fr-FR" dirty="0"/>
              <a:t> </a:t>
            </a:r>
            <a:r>
              <a:rPr lang="fr-FR" dirty="0" err="1"/>
              <a:t>models</a:t>
            </a:r>
            <a:r>
              <a:rPr lang="fr-FR" dirty="0"/>
              <a:t>. </a:t>
            </a:r>
          </a:p>
        </p:txBody>
      </p:sp>
      <p:sp>
        <p:nvSpPr>
          <p:cNvPr id="4" name="Slide Number Placeholder 3"/>
          <p:cNvSpPr>
            <a:spLocks noGrp="1"/>
          </p:cNvSpPr>
          <p:nvPr>
            <p:ph type="sldNum" sz="quarter" idx="5"/>
          </p:nvPr>
        </p:nvSpPr>
        <p:spPr/>
        <p:txBody>
          <a:bodyPr/>
          <a:lstStyle/>
          <a:p>
            <a:fld id="{DF6148AD-E0EA-F64C-9871-E2424F422EB0}" type="slidenum">
              <a:rPr lang="fr-FR" smtClean="0"/>
              <a:t>9</a:t>
            </a:fld>
            <a:endParaRPr lang="fr-FR"/>
          </a:p>
        </p:txBody>
      </p:sp>
    </p:spTree>
    <p:extLst>
      <p:ext uri="{BB962C8B-B14F-4D97-AF65-F5344CB8AC3E}">
        <p14:creationId xmlns:p14="http://schemas.microsoft.com/office/powerpoint/2010/main" val="26908715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In </a:t>
            </a:r>
            <a:r>
              <a:rPr lang="fr-FR" dirty="0" err="1"/>
              <a:t>this</a:t>
            </a:r>
            <a:r>
              <a:rPr lang="fr-FR" dirty="0"/>
              <a:t> </a:t>
            </a:r>
            <a:r>
              <a:rPr lang="fr-FR" dirty="0" err="1"/>
              <a:t>work</a:t>
            </a:r>
            <a:r>
              <a:rPr lang="fr-FR" dirty="0"/>
              <a:t>, </a:t>
            </a:r>
            <a:r>
              <a:rPr lang="fr-FR" dirty="0" err="1"/>
              <a:t>we</a:t>
            </a:r>
            <a:r>
              <a:rPr lang="fr-FR" dirty="0"/>
              <a:t> </a:t>
            </a:r>
            <a:r>
              <a:rPr lang="fr-FR" dirty="0" err="1"/>
              <a:t>address</a:t>
            </a:r>
            <a:r>
              <a:rPr lang="fr-FR" dirty="0"/>
              <a:t> all </a:t>
            </a:r>
            <a:r>
              <a:rPr lang="fr-FR" dirty="0" err="1"/>
              <a:t>three</a:t>
            </a:r>
            <a:r>
              <a:rPr lang="fr-FR" dirty="0"/>
              <a:t> axes of </a:t>
            </a:r>
            <a:r>
              <a:rPr lang="fr-FR" dirty="0" err="1"/>
              <a:t>Recommendation</a:t>
            </a:r>
            <a:r>
              <a:rPr lang="fr-FR" dirty="0"/>
              <a:t>, NLP and </a:t>
            </a:r>
            <a:r>
              <a:rPr lang="fr-FR" dirty="0" err="1"/>
              <a:t>text</a:t>
            </a:r>
            <a:r>
              <a:rPr lang="fr-FR" dirty="0"/>
              <a:t> </a:t>
            </a:r>
            <a:r>
              <a:rPr lang="fr-FR" dirty="0" err="1"/>
              <a:t>generation</a:t>
            </a:r>
            <a:r>
              <a:rPr lang="fr-FR" dirty="0"/>
              <a:t> </a:t>
            </a:r>
            <a:r>
              <a:rPr lang="fr-FR" dirty="0" err="1"/>
              <a:t>through</a:t>
            </a:r>
            <a:r>
              <a:rPr lang="fr-FR" dirty="0"/>
              <a:t> the </a:t>
            </a:r>
            <a:r>
              <a:rPr lang="fr-FR" dirty="0" err="1"/>
              <a:t>lense</a:t>
            </a:r>
            <a:r>
              <a:rPr lang="fr-FR" dirty="0"/>
              <a:t> of </a:t>
            </a:r>
            <a:r>
              <a:rPr lang="fr-FR" dirty="0" err="1"/>
              <a:t>Representation</a:t>
            </a:r>
            <a:r>
              <a:rPr lang="fr-FR" dirty="0"/>
              <a:t> </a:t>
            </a:r>
            <a:r>
              <a:rPr lang="fr-FR" dirty="0" err="1"/>
              <a:t>learning</a:t>
            </a:r>
            <a:r>
              <a:rPr lang="fr-FR" dirty="0"/>
              <a:t>, </a:t>
            </a:r>
            <a:r>
              <a:rPr lang="fr-FR" dirty="0" err="1"/>
              <a:t>which</a:t>
            </a:r>
            <a:r>
              <a:rPr lang="fr-FR" dirty="0"/>
              <a:t> </a:t>
            </a:r>
            <a:r>
              <a:rPr lang="fr-FR" dirty="0" err="1"/>
              <a:t>is</a:t>
            </a:r>
            <a:r>
              <a:rPr lang="fr-FR" dirty="0"/>
              <a:t> a </a:t>
            </a:r>
            <a:r>
              <a:rPr lang="fr-FR" dirty="0" err="1"/>
              <a:t>paradigm</a:t>
            </a:r>
            <a:r>
              <a:rPr lang="fr-FR" dirty="0"/>
              <a:t> </a:t>
            </a:r>
            <a:r>
              <a:rPr lang="fr-FR" dirty="0" err="1"/>
              <a:t>defined</a:t>
            </a:r>
            <a:r>
              <a:rPr lang="fr-FR" dirty="0"/>
              <a:t> by the </a:t>
            </a:r>
            <a:r>
              <a:rPr lang="fr-FR" dirty="0" err="1"/>
              <a:t>fact</a:t>
            </a:r>
            <a:r>
              <a:rPr lang="fr-FR" dirty="0"/>
              <a:t> </a:t>
            </a:r>
            <a:r>
              <a:rPr lang="fr-FR" dirty="0" err="1"/>
              <a:t>that</a:t>
            </a:r>
            <a:r>
              <a:rPr lang="fr-FR" dirty="0"/>
              <a:t> all </a:t>
            </a:r>
            <a:r>
              <a:rPr lang="fr-FR" dirty="0" err="1"/>
              <a:t>representations</a:t>
            </a:r>
            <a:r>
              <a:rPr lang="fr-FR" dirty="0"/>
              <a:t> live in a </a:t>
            </a:r>
            <a:r>
              <a:rPr lang="fr-FR" dirty="0" err="1"/>
              <a:t>continous</a:t>
            </a:r>
            <a:r>
              <a:rPr lang="fr-FR" dirty="0"/>
              <a:t> latent </a:t>
            </a:r>
            <a:r>
              <a:rPr lang="fr-FR" dirty="0" err="1"/>
              <a:t>space</a:t>
            </a:r>
            <a:r>
              <a:rPr lang="fr-FR"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err="1"/>
              <a:t>Representation</a:t>
            </a:r>
            <a:r>
              <a:rPr lang="fr-FR" dirty="0"/>
              <a:t> Learning </a:t>
            </a:r>
            <a:r>
              <a:rPr lang="fr-FR" dirty="0" err="1"/>
              <a:t>focuses</a:t>
            </a:r>
            <a:r>
              <a:rPr lang="fr-FR" dirty="0"/>
              <a:t> on </a:t>
            </a:r>
            <a:r>
              <a:rPr lang="fr-FR" dirty="0" err="1"/>
              <a:t>learning</a:t>
            </a:r>
            <a:r>
              <a:rPr lang="fr-FR" dirty="0"/>
              <a:t> abstract, </a:t>
            </a:r>
            <a:r>
              <a:rPr lang="fr-FR" dirty="0" err="1"/>
              <a:t>rich</a:t>
            </a:r>
            <a:r>
              <a:rPr lang="fr-FR" dirty="0"/>
              <a:t> and </a:t>
            </a:r>
            <a:r>
              <a:rPr lang="fr-FR" dirty="0" err="1"/>
              <a:t>reusable</a:t>
            </a:r>
            <a:r>
              <a:rPr lang="fr-FR" dirty="0"/>
              <a:t> </a:t>
            </a:r>
            <a:r>
              <a:rPr lang="fr-FR" dirty="0" err="1"/>
              <a:t>representations</a:t>
            </a:r>
            <a:r>
              <a:rPr lang="fr-FR" dirty="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p:txBody>
      </p:sp>
      <p:sp>
        <p:nvSpPr>
          <p:cNvPr id="4" name="Slide Number Placeholder 3"/>
          <p:cNvSpPr>
            <a:spLocks noGrp="1"/>
          </p:cNvSpPr>
          <p:nvPr>
            <p:ph type="sldNum" sz="quarter" idx="5"/>
          </p:nvPr>
        </p:nvSpPr>
        <p:spPr/>
        <p:txBody>
          <a:bodyPr/>
          <a:lstStyle/>
          <a:p>
            <a:fld id="{DF6148AD-E0EA-F64C-9871-E2424F422EB0}" type="slidenum">
              <a:rPr lang="fr-FR" smtClean="0"/>
              <a:t>10</a:t>
            </a:fld>
            <a:endParaRPr lang="fr-FR"/>
          </a:p>
        </p:txBody>
      </p:sp>
    </p:spTree>
    <p:extLst>
      <p:ext uri="{BB962C8B-B14F-4D97-AF65-F5344CB8AC3E}">
        <p14:creationId xmlns:p14="http://schemas.microsoft.com/office/powerpoint/2010/main" val="14988321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The presentation is thus organized as follows:</a:t>
            </a:r>
          </a:p>
          <a:p>
            <a:endParaRPr lang="en-US" b="0" dirty="0"/>
          </a:p>
          <a:p>
            <a:r>
              <a:rPr lang="en-US" b="0" dirty="0"/>
              <a:t>We will first go over our first contribution, HRAN.</a:t>
            </a:r>
          </a:p>
          <a:p>
            <a:r>
              <a:rPr lang="en-US" b="0" dirty="0"/>
              <a:t>Then, we will present Resume, a text-based framework for user representation.</a:t>
            </a:r>
          </a:p>
          <a:p>
            <a:r>
              <a:rPr lang="en-US" b="0" dirty="0"/>
              <a:t>We will also present some exploratory work on user dynamic modeling, before offering some perspective and concluding.</a:t>
            </a:r>
          </a:p>
        </p:txBody>
      </p:sp>
      <p:sp>
        <p:nvSpPr>
          <p:cNvPr id="4" name="Slide Number Placeholder 3"/>
          <p:cNvSpPr>
            <a:spLocks noGrp="1"/>
          </p:cNvSpPr>
          <p:nvPr>
            <p:ph type="sldNum" sz="quarter" idx="5"/>
          </p:nvPr>
        </p:nvSpPr>
        <p:spPr/>
        <p:txBody>
          <a:bodyPr/>
          <a:lstStyle/>
          <a:p>
            <a:fld id="{DF6148AD-E0EA-F64C-9871-E2424F422EB0}" type="slidenum">
              <a:rPr lang="fr-FR" smtClean="0"/>
              <a:t>11</a:t>
            </a:fld>
            <a:endParaRPr lang="fr-FR"/>
          </a:p>
        </p:txBody>
      </p:sp>
    </p:spTree>
    <p:extLst>
      <p:ext uri="{BB962C8B-B14F-4D97-AF65-F5344CB8AC3E}">
        <p14:creationId xmlns:p14="http://schemas.microsoft.com/office/powerpoint/2010/main" val="41279782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begin with our HRAN model, which was published at the CORIA conference of 2018.</a:t>
            </a:r>
          </a:p>
        </p:txBody>
      </p:sp>
      <p:sp>
        <p:nvSpPr>
          <p:cNvPr id="4" name="Slide Number Placeholder 3"/>
          <p:cNvSpPr>
            <a:spLocks noGrp="1"/>
          </p:cNvSpPr>
          <p:nvPr>
            <p:ph type="sldNum" sz="quarter" idx="5"/>
          </p:nvPr>
        </p:nvSpPr>
        <p:spPr/>
        <p:txBody>
          <a:bodyPr/>
          <a:lstStyle/>
          <a:p>
            <a:fld id="{DF6148AD-E0EA-F64C-9871-E2424F422EB0}" type="slidenum">
              <a:rPr lang="fr-FR" smtClean="0"/>
              <a:t>12</a:t>
            </a:fld>
            <a:endParaRPr lang="fr-FR"/>
          </a:p>
        </p:txBody>
      </p:sp>
    </p:spTree>
    <p:extLst>
      <p:ext uri="{BB962C8B-B14F-4D97-AF65-F5344CB8AC3E}">
        <p14:creationId xmlns:p14="http://schemas.microsoft.com/office/powerpoint/2010/main" val="31679459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This work is motivated by the will to improve a recommender’s accuracy performances by refining our understanding of the user, as well as the explainability of the model’s predictions.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The intuition behind this contribution is that reviews can help improve performances &amp; make predictions understandable, by highlighting the user’s preferences.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a:p>
            <a:endParaRPr lang="en-US" b="0" dirty="0"/>
          </a:p>
        </p:txBody>
      </p:sp>
      <p:sp>
        <p:nvSpPr>
          <p:cNvPr id="4" name="Slide Number Placeholder 3"/>
          <p:cNvSpPr>
            <a:spLocks noGrp="1"/>
          </p:cNvSpPr>
          <p:nvPr>
            <p:ph type="sldNum" sz="quarter" idx="5"/>
          </p:nvPr>
        </p:nvSpPr>
        <p:spPr/>
        <p:txBody>
          <a:bodyPr/>
          <a:lstStyle/>
          <a:p>
            <a:fld id="{DF6148AD-E0EA-F64C-9871-E2424F422EB0}" type="slidenum">
              <a:rPr lang="fr-FR" smtClean="0"/>
              <a:t>13</a:t>
            </a:fld>
            <a:endParaRPr lang="fr-FR"/>
          </a:p>
        </p:txBody>
      </p:sp>
    </p:spTree>
    <p:extLst>
      <p:ext uri="{BB962C8B-B14F-4D97-AF65-F5344CB8AC3E}">
        <p14:creationId xmlns:p14="http://schemas.microsoft.com/office/powerpoint/2010/main" val="6062151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We implement this intuition by combining a traditional recommendation module to an attentive sentiment analysis module. </a:t>
            </a:r>
          </a:p>
          <a:p>
            <a:endParaRPr lang="en-US" b="0" dirty="0"/>
          </a:p>
          <a:p>
            <a:r>
              <a:rPr lang="en-US" b="0" dirty="0"/>
              <a:t>The resulting model is called HRAN, for Hierarchical Recurrent Attentive Network. </a:t>
            </a:r>
          </a:p>
          <a:p>
            <a:endParaRPr lang="en-US" b="0" dirty="0"/>
          </a:p>
          <a:p>
            <a:r>
              <a:rPr lang="en-US" b="0" dirty="0"/>
              <a:t>The sentiment analysis part takes the reviews as input, while the recommendation module takes both the user and the item profiles as input. </a:t>
            </a:r>
          </a:p>
          <a:p>
            <a:r>
              <a:rPr lang="en-US" b="0" dirty="0"/>
              <a:t>Both parts of the model output the same object: the rating that user u gave item </a:t>
            </a:r>
            <a:r>
              <a:rPr lang="en-US" b="0" dirty="0" err="1"/>
              <a:t>i</a:t>
            </a:r>
            <a:r>
              <a:rPr lang="en-US" b="0" dirty="0"/>
              <a:t>. </a:t>
            </a:r>
          </a:p>
          <a:p>
            <a:endParaRPr lang="en-US" b="0" dirty="0"/>
          </a:p>
          <a:p>
            <a:r>
              <a:rPr lang="en-US" b="0" dirty="0"/>
              <a:t>While those two tasks are rarely combined, because they are quite different, in this precise setting they are complementary. </a:t>
            </a:r>
          </a:p>
          <a:p>
            <a:r>
              <a:rPr lang="en-US" b="0" dirty="0"/>
              <a:t>The Sentiment Analysis module gives us a global, absolute idea of the feeling expressed in the review, and thus acts as a regularization for the recommendation module, which informs us more precisely regarding the user-item interaction.</a:t>
            </a:r>
          </a:p>
          <a:p>
            <a:endParaRPr lang="en-US" b="0" dirty="0"/>
          </a:p>
          <a:p>
            <a:r>
              <a:rPr lang="en-US" b="0" dirty="0"/>
              <a:t>Note that both modules share inner intermediate representations to refine the models’ understanding of the user’s tastes, which we will detail in the next slides.</a:t>
            </a:r>
          </a:p>
          <a:p>
            <a:endParaRPr lang="en-US" b="0" dirty="0"/>
          </a:p>
        </p:txBody>
      </p:sp>
      <p:sp>
        <p:nvSpPr>
          <p:cNvPr id="4" name="Slide Number Placeholder 3"/>
          <p:cNvSpPr>
            <a:spLocks noGrp="1"/>
          </p:cNvSpPr>
          <p:nvPr>
            <p:ph type="sldNum" sz="quarter" idx="5"/>
          </p:nvPr>
        </p:nvSpPr>
        <p:spPr/>
        <p:txBody>
          <a:bodyPr/>
          <a:lstStyle/>
          <a:p>
            <a:fld id="{DF6148AD-E0EA-F64C-9871-E2424F422EB0}" type="slidenum">
              <a:rPr lang="fr-FR" smtClean="0"/>
              <a:t>14</a:t>
            </a:fld>
            <a:endParaRPr lang="fr-FR"/>
          </a:p>
        </p:txBody>
      </p:sp>
    </p:spTree>
    <p:extLst>
      <p:ext uri="{BB962C8B-B14F-4D97-AF65-F5344CB8AC3E}">
        <p14:creationId xmlns:p14="http://schemas.microsoft.com/office/powerpoint/2010/main" val="40449711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We tackle this recommendation problem with a collaborative filtering approach as we are interested in the interactions between the users and the items.</a:t>
            </a:r>
          </a:p>
          <a:p>
            <a:endParaRPr lang="en-US" b="0" dirty="0"/>
          </a:p>
          <a:p>
            <a:r>
              <a:rPr lang="en-US" b="0" dirty="0"/>
              <a:t>Additionally, and similarly to McAuley and </a:t>
            </a:r>
            <a:r>
              <a:rPr lang="en-US" b="0" dirty="0" err="1"/>
              <a:t>Leskovec</a:t>
            </a:r>
            <a:r>
              <a:rPr lang="en-US" b="0" dirty="0"/>
              <a:t>, we make use of the available textual reviews to refine our understanding of the user’s tastes. </a:t>
            </a:r>
          </a:p>
          <a:p>
            <a:endParaRPr lang="en-US" b="0" dirty="0"/>
          </a:p>
          <a:p>
            <a:r>
              <a:rPr lang="en-US" b="0" dirty="0"/>
              <a:t>We also largely build on the work of Yang et al and their Hierarchical Attentive Network (or HAN for short) for document classification, which we adapted to our problematics in the  sentiment analysis module.</a:t>
            </a:r>
          </a:p>
        </p:txBody>
      </p:sp>
      <p:sp>
        <p:nvSpPr>
          <p:cNvPr id="4" name="Slide Number Placeholder 3"/>
          <p:cNvSpPr>
            <a:spLocks noGrp="1"/>
          </p:cNvSpPr>
          <p:nvPr>
            <p:ph type="sldNum" sz="quarter" idx="5"/>
          </p:nvPr>
        </p:nvSpPr>
        <p:spPr/>
        <p:txBody>
          <a:bodyPr/>
          <a:lstStyle/>
          <a:p>
            <a:fld id="{DF6148AD-E0EA-F64C-9871-E2424F422EB0}" type="slidenum">
              <a:rPr lang="fr-FR" smtClean="0"/>
              <a:t>15</a:t>
            </a:fld>
            <a:endParaRPr lang="fr-FR"/>
          </a:p>
        </p:txBody>
      </p:sp>
    </p:spTree>
    <p:extLst>
      <p:ext uri="{BB962C8B-B14F-4D97-AF65-F5344CB8AC3E}">
        <p14:creationId xmlns:p14="http://schemas.microsoft.com/office/powerpoint/2010/main" val="40446330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noProof="0" dirty="0"/>
              <a:t>Let’s take a closer look at the Sentiment Analysis module. </a:t>
            </a:r>
          </a:p>
          <a:p>
            <a:endParaRPr lang="en-US" noProof="0" dirty="0"/>
          </a:p>
          <a:p>
            <a:r>
              <a:rPr lang="en-US" b="0" dirty="0"/>
              <a:t>Similarly to Yang et al.'s documents, our reviews are by essence hierarchical as they are composed of sentences, themselves composed of words. </a:t>
            </a:r>
          </a:p>
          <a:p>
            <a:endParaRPr lang="en-US" b="0" dirty="0"/>
          </a:p>
          <a:p>
            <a:r>
              <a:rPr lang="en-US" b="0" dirty="0"/>
              <a:t>On top of that, we make the hypothesis that the information contained in the reviews are, too, hierarchical.</a:t>
            </a:r>
          </a:p>
          <a:p>
            <a:r>
              <a:rPr lang="en-US" b="0" dirty="0"/>
              <a:t>In other words, we want to understand what words are most important in a sentence, and what sentences are most important in a review.</a:t>
            </a:r>
          </a:p>
          <a:p>
            <a:endParaRPr lang="en-US" noProof="0" dirty="0"/>
          </a:p>
          <a:p>
            <a:r>
              <a:rPr lang="en-US" noProof="0" dirty="0"/>
              <a:t>Thus, the challenge is to aggregate the data in the review in a way that allows us to predict the review’s overall polarity, which is what the sentiment analysis module is trained to do.</a:t>
            </a:r>
          </a:p>
          <a:p>
            <a:endParaRPr lang="en-US" b="1" noProof="0" dirty="0"/>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16</a:t>
            </a:fld>
            <a:endParaRPr lang="fr-FR"/>
          </a:p>
        </p:txBody>
      </p:sp>
    </p:spTree>
    <p:extLst>
      <p:ext uri="{BB962C8B-B14F-4D97-AF65-F5344CB8AC3E}">
        <p14:creationId xmlns:p14="http://schemas.microsoft.com/office/powerpoint/2010/main" val="19375147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noProof="0" dirty="0"/>
              <a:t>We handle this problem by using an attention mechanism like yang et al: with two sequential Recurrent Bidirectional Attentive modules, or RBA;  we we describe in detail in the following slide.</a:t>
            </a:r>
          </a:p>
          <a:p>
            <a:endParaRPr lang="en-US" noProof="0" dirty="0"/>
          </a:p>
          <a:p>
            <a:r>
              <a:rPr lang="en-US" noProof="0" dirty="0"/>
              <a:t>The first RBA aggregates the words w of a sentence into a representation of this sentence </a:t>
            </a:r>
            <a:r>
              <a:rPr lang="en-US" noProof="0" dirty="0" err="1"/>
              <a:t>z_s</a:t>
            </a:r>
            <a:r>
              <a:rPr lang="en-US" noProof="0" dirty="0"/>
              <a:t>, which is in turn fed to the sentence-level RBA and aggregated to form the final review representation, </a:t>
            </a:r>
            <a:r>
              <a:rPr lang="en-US" noProof="0" dirty="0" err="1"/>
              <a:t>z_review</a:t>
            </a:r>
            <a:r>
              <a:rPr lang="en-US" noProof="0" dirty="0"/>
              <a:t>. </a:t>
            </a:r>
          </a:p>
          <a:p>
            <a:endParaRPr lang="en-US" noProof="0" dirty="0"/>
          </a:p>
          <a:p>
            <a:r>
              <a:rPr lang="en-US" noProof="0" dirty="0"/>
              <a:t>This whole module is then trained to optimize a Negative Log Likelihood Loss between the predicted rating and the actual rating. </a:t>
            </a:r>
          </a:p>
          <a:p>
            <a:r>
              <a:rPr lang="en-US" noProof="0" dirty="0"/>
              <a:t>Note that this polarity prediction task takes the form of a 5-class classification task, each corresponding to a level of enthusiasm contained in the analyzed text. </a:t>
            </a:r>
          </a:p>
          <a:p>
            <a:endParaRPr lang="en-US" noProof="0" dirty="0"/>
          </a:p>
          <a:p>
            <a:r>
              <a:rPr lang="en-US" noProof="0" dirty="0"/>
              <a:t>Let us now dive into the RBA in details.</a:t>
            </a:r>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17</a:t>
            </a:fld>
            <a:endParaRPr lang="fr-FR"/>
          </a:p>
        </p:txBody>
      </p:sp>
    </p:spTree>
    <p:extLst>
      <p:ext uri="{BB962C8B-B14F-4D97-AF65-F5344CB8AC3E}">
        <p14:creationId xmlns:p14="http://schemas.microsoft.com/office/powerpoint/2010/main" val="1017728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noProof="0" dirty="0"/>
              <a:t>As its name indicates, the RBA module is composed of a bi-directional recurrent cell coupled to an attention mechanism. </a:t>
            </a:r>
          </a:p>
          <a:p>
            <a:endParaRPr lang="en-US" noProof="0" dirty="0"/>
          </a:p>
          <a:p>
            <a:r>
              <a:rPr lang="en-US" noProof="0" dirty="0"/>
              <a:t>The sequence S is encoded from both sides in order to capture the intra sequence information. Bidirectional encoding is particularly useful when the sequences are long, because it prevents the forgetting of the sequence’s beginning.</a:t>
            </a:r>
          </a:p>
          <a:p>
            <a:endParaRPr lang="en-US" noProof="0" dirty="0"/>
          </a:p>
          <a:p>
            <a:r>
              <a:rPr lang="en-US" noProof="0" dirty="0"/>
              <a:t>The forward and backward annotations are then concatenated in a single vector, h.</a:t>
            </a:r>
          </a:p>
          <a:p>
            <a:endParaRPr lang="en-US" noProof="0" dirty="0"/>
          </a:p>
          <a:p>
            <a:r>
              <a:rPr lang="en-US" noProof="0" dirty="0"/>
              <a:t>This newly formed hidden state is then multiplied in a dot product with a learned attention vector a.  </a:t>
            </a:r>
          </a:p>
          <a:p>
            <a:r>
              <a:rPr lang="en-US" b="0" noProof="0" dirty="0"/>
              <a:t>This dot product is then passed into a </a:t>
            </a:r>
            <a:r>
              <a:rPr lang="en-US" b="0" noProof="0" dirty="0" err="1"/>
              <a:t>softmax</a:t>
            </a:r>
            <a:r>
              <a:rPr lang="en-US" b="0" noProof="0" dirty="0"/>
              <a:t> along the dimension of h to obtain the attention scores </a:t>
            </a:r>
            <a:r>
              <a:rPr lang="en-US" b="0" noProof="0" dirty="0" err="1"/>
              <a:t>alpha_i</a:t>
            </a:r>
            <a:r>
              <a:rPr lang="en-US" b="0" noProof="0" dirty="0"/>
              <a:t> of each hidden state in the final sentence representation </a:t>
            </a:r>
            <a:r>
              <a:rPr lang="en-US" b="0" noProof="0" dirty="0" err="1"/>
              <a:t>e_s</a:t>
            </a:r>
            <a:r>
              <a:rPr lang="en-US" b="0" noProof="0" dirty="0"/>
              <a:t>.</a:t>
            </a:r>
          </a:p>
          <a:p>
            <a:endParaRPr lang="en-US" b="0" noProof="0" dirty="0"/>
          </a:p>
          <a:p>
            <a:r>
              <a:rPr lang="en-US" b="0" noProof="0" dirty="0"/>
              <a:t>This equation is the main part of attention and can be understood as the way the model learns to differentiate important words with respect to the others in the sentence.</a:t>
            </a:r>
          </a:p>
          <a:p>
            <a:endParaRPr lang="en-US" b="0" noProof="0" dirty="0"/>
          </a:p>
          <a:p>
            <a:r>
              <a:rPr lang="en-US" b="0" noProof="0" dirty="0"/>
              <a:t>So that’s the classic way to compute attention scores. But the originality of our approach lies in our personalized attention computation.</a:t>
            </a:r>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18</a:t>
            </a:fld>
            <a:endParaRPr lang="fr-FR"/>
          </a:p>
        </p:txBody>
      </p:sp>
    </p:spTree>
    <p:extLst>
      <p:ext uri="{BB962C8B-B14F-4D97-AF65-F5344CB8AC3E}">
        <p14:creationId xmlns:p14="http://schemas.microsoft.com/office/powerpoint/2010/main" val="20536985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past decades, the rise of internet led to an </a:t>
            </a:r>
            <a:r>
              <a:rPr lang="en-US" b="1" dirty="0"/>
              <a:t>explosion of data </a:t>
            </a:r>
            <a:r>
              <a:rPr lang="en-US" dirty="0"/>
              <a:t>and online services:  movies on Netflix, stuff on amazon and so on.</a:t>
            </a:r>
          </a:p>
          <a:p>
            <a:endParaRPr lang="en-US" dirty="0"/>
          </a:p>
          <a:p>
            <a:r>
              <a:rPr lang="en-US" dirty="0"/>
              <a:t>Additionally, the number </a:t>
            </a:r>
            <a:r>
              <a:rPr lang="en-US" b="0" dirty="0"/>
              <a:t>of</a:t>
            </a:r>
            <a:r>
              <a:rPr lang="en-US" b="1" dirty="0"/>
              <a:t> interactions between users and those systems </a:t>
            </a:r>
            <a:r>
              <a:rPr lang="en-US" dirty="0"/>
              <a:t>keeps increasing, namely in the form of textual traces such as reviews.</a:t>
            </a:r>
          </a:p>
        </p:txBody>
      </p:sp>
      <p:sp>
        <p:nvSpPr>
          <p:cNvPr id="4" name="Slide Number Placeholder 3"/>
          <p:cNvSpPr>
            <a:spLocks noGrp="1"/>
          </p:cNvSpPr>
          <p:nvPr>
            <p:ph type="sldNum" sz="quarter" idx="5"/>
          </p:nvPr>
        </p:nvSpPr>
        <p:spPr/>
        <p:txBody>
          <a:bodyPr/>
          <a:lstStyle/>
          <a:p>
            <a:fld id="{DF6148AD-E0EA-F64C-9871-E2424F422EB0}" type="slidenum">
              <a:rPr lang="fr-FR" smtClean="0"/>
              <a:t>1</a:t>
            </a:fld>
            <a:endParaRPr lang="fr-FR"/>
          </a:p>
        </p:txBody>
      </p:sp>
    </p:spTree>
    <p:extLst>
      <p:ext uri="{BB962C8B-B14F-4D97-AF65-F5344CB8AC3E}">
        <p14:creationId xmlns:p14="http://schemas.microsoft.com/office/powerpoint/2010/main" val="6243320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noProof="0" dirty="0">
                <a:solidFill>
                  <a:schemeClr val="tx1"/>
                </a:solidFill>
                <a:effectLst/>
                <a:latin typeface="+mn-lt"/>
                <a:ea typeface="+mn-ea"/>
                <a:cs typeface="+mn-cs"/>
              </a:rPr>
              <a:t>The main idea of our approach to attention is that we want to refine our understanding of the user by modeling both a general attention component, relative to the language used in the reviews, and a personalized attention component, computed from the interaction between the user and the considered item.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noProof="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noProof="0" dirty="0">
                <a:solidFill>
                  <a:schemeClr val="tx1"/>
                </a:solidFill>
                <a:effectLst/>
                <a:latin typeface="+mn-lt"/>
                <a:ea typeface="+mn-ea"/>
                <a:cs typeface="+mn-cs"/>
              </a:rPr>
              <a:t>The global component of this attention, </a:t>
            </a:r>
            <a:r>
              <a:rPr lang="en-US" sz="1200" b="0" i="0" u="none" strike="noStrike" kern="1200" noProof="0" dirty="0" err="1">
                <a:solidFill>
                  <a:schemeClr val="tx1"/>
                </a:solidFill>
                <a:effectLst/>
                <a:latin typeface="+mn-lt"/>
                <a:ea typeface="+mn-ea"/>
                <a:cs typeface="+mn-cs"/>
              </a:rPr>
              <a:t>a_g</a:t>
            </a:r>
            <a:r>
              <a:rPr lang="en-US" sz="1200" b="0" i="0" u="none" strike="noStrike" kern="1200" noProof="0" dirty="0">
                <a:solidFill>
                  <a:schemeClr val="tx1"/>
                </a:solidFill>
                <a:effectLst/>
                <a:latin typeface="+mn-lt"/>
                <a:ea typeface="+mn-ea"/>
                <a:cs typeface="+mn-cs"/>
              </a:rPr>
              <a:t>, is computed from the review’s elements s similarly to the previous slide. It represents what elements of the sequence are the most important from a general language point of view. In the next slides we will present some attention visualization that show that this generalist component highlight opinion terms like “great”, “best” etc.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noProof="0" dirty="0">
              <a:solidFill>
                <a:schemeClr val="tx1"/>
              </a:solidFill>
              <a:effectLst/>
              <a:latin typeface="+mn-lt"/>
              <a:ea typeface="+mn-ea"/>
              <a:cs typeface="+mn-cs"/>
            </a:endParaRPr>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19</a:t>
            </a:fld>
            <a:endParaRPr lang="fr-FR"/>
          </a:p>
        </p:txBody>
      </p:sp>
    </p:spTree>
    <p:extLst>
      <p:ext uri="{BB962C8B-B14F-4D97-AF65-F5344CB8AC3E}">
        <p14:creationId xmlns:p14="http://schemas.microsoft.com/office/powerpoint/2010/main" val="4988529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noProof="0" dirty="0">
                <a:solidFill>
                  <a:schemeClr val="tx1"/>
                </a:solidFill>
                <a:effectLst/>
                <a:latin typeface="+mn-lt"/>
                <a:ea typeface="+mn-ea"/>
                <a:cs typeface="+mn-cs"/>
              </a:rPr>
              <a:t>Then comes the personalized attention, denoted </a:t>
            </a:r>
            <a:r>
              <a:rPr lang="en-US" sz="1200" b="0" i="0" u="none" strike="noStrike" kern="1200" noProof="0" dirty="0" err="1">
                <a:solidFill>
                  <a:schemeClr val="tx1"/>
                </a:solidFill>
                <a:effectLst/>
                <a:latin typeface="+mn-lt"/>
                <a:ea typeface="+mn-ea"/>
                <a:cs typeface="+mn-cs"/>
              </a:rPr>
              <a:t>a_u,i</a:t>
            </a:r>
            <a:r>
              <a:rPr lang="en-US" sz="1200" b="0" i="0" u="none" strike="noStrike" kern="1200" noProof="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noProof="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noProof="0" dirty="0">
                <a:solidFill>
                  <a:schemeClr val="tx1"/>
                </a:solidFill>
                <a:effectLst/>
                <a:latin typeface="+mn-lt"/>
                <a:ea typeface="+mn-ea"/>
                <a:cs typeface="+mn-cs"/>
              </a:rPr>
              <a:t>This component is computed from the user and item profiles in the recommendation part of the HRAN model.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noProof="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noProof="0" dirty="0">
                <a:solidFill>
                  <a:schemeClr val="tx1"/>
                </a:solidFill>
                <a:effectLst/>
                <a:latin typeface="+mn-lt"/>
                <a:ea typeface="+mn-ea"/>
                <a:cs typeface="+mn-cs"/>
              </a:rPr>
              <a:t>So, the user and item profiles are concatenated into a vector L, that is itself projected into the space of the global attention vector via a matrix W and bias b.</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noProof="0" dirty="0">
              <a:solidFill>
                <a:schemeClr val="tx1"/>
              </a:solidFill>
              <a:effectLst/>
              <a:latin typeface="+mn-lt"/>
              <a:ea typeface="+mn-ea"/>
              <a:cs typeface="+mn-cs"/>
            </a:endParaRPr>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20</a:t>
            </a:fld>
            <a:endParaRPr lang="fr-FR"/>
          </a:p>
        </p:txBody>
      </p:sp>
    </p:spTree>
    <p:extLst>
      <p:ext uri="{BB962C8B-B14F-4D97-AF65-F5344CB8AC3E}">
        <p14:creationId xmlns:p14="http://schemas.microsoft.com/office/powerpoint/2010/main" val="377846451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noProof="0" dirty="0">
                <a:solidFill>
                  <a:schemeClr val="tx1"/>
                </a:solidFill>
                <a:effectLst/>
                <a:latin typeface="+mn-lt"/>
                <a:ea typeface="+mn-ea"/>
                <a:cs typeface="+mn-cs"/>
              </a:rPr>
              <a:t>The two components are then added, and the final attention vector is then smoothed with a hyperbolic </a:t>
            </a:r>
            <a:r>
              <a:rPr lang="en-US" sz="1200" b="0" i="0" u="none" strike="noStrike" kern="1200" noProof="0" dirty="0" err="1">
                <a:solidFill>
                  <a:schemeClr val="tx1"/>
                </a:solidFill>
                <a:effectLst/>
                <a:latin typeface="+mn-lt"/>
                <a:ea typeface="+mn-ea"/>
                <a:cs typeface="+mn-cs"/>
              </a:rPr>
              <a:t>tangeant</a:t>
            </a:r>
            <a:r>
              <a:rPr lang="en-US" sz="1200" b="0" i="0" u="none" strike="noStrike" kern="1200" noProof="0" dirty="0">
                <a:solidFill>
                  <a:schemeClr val="tx1"/>
                </a:solidFill>
                <a:effectLst/>
                <a:latin typeface="+mn-lt"/>
                <a:ea typeface="+mn-ea"/>
                <a:cs typeface="+mn-cs"/>
              </a:rPr>
              <a:t> to be bounded between -1 and 1.</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noProof="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noProof="0" dirty="0">
                <a:solidFill>
                  <a:schemeClr val="tx1"/>
                </a:solidFill>
                <a:effectLst/>
                <a:latin typeface="+mn-lt"/>
                <a:ea typeface="+mn-ea"/>
                <a:cs typeface="+mn-cs"/>
              </a:rPr>
              <a:t>The final sequence representation </a:t>
            </a:r>
            <a:r>
              <a:rPr lang="en-US" sz="1200" b="0" i="0" u="none" strike="noStrike" kern="1200" noProof="0" dirty="0" err="1">
                <a:solidFill>
                  <a:schemeClr val="tx1"/>
                </a:solidFill>
                <a:effectLst/>
                <a:latin typeface="+mn-lt"/>
                <a:ea typeface="+mn-ea"/>
                <a:cs typeface="+mn-cs"/>
              </a:rPr>
              <a:t>e_s</a:t>
            </a:r>
            <a:r>
              <a:rPr lang="en-US" sz="1200" b="0" i="0" u="none" strike="noStrike" kern="1200" noProof="0" dirty="0">
                <a:solidFill>
                  <a:schemeClr val="tx1"/>
                </a:solidFill>
                <a:effectLst/>
                <a:latin typeface="+mn-lt"/>
                <a:ea typeface="+mn-ea"/>
                <a:cs typeface="+mn-cs"/>
              </a:rPr>
              <a:t> is then computed with this attention vector, that accounts for both the generalist and the personalized components.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noProof="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noProof="0" dirty="0">
              <a:solidFill>
                <a:schemeClr val="tx1"/>
              </a:solidFill>
              <a:effectLst/>
              <a:latin typeface="+mn-lt"/>
              <a:ea typeface="+mn-ea"/>
              <a:cs typeface="+mn-cs"/>
            </a:endParaRPr>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21</a:t>
            </a:fld>
            <a:endParaRPr lang="fr-FR"/>
          </a:p>
        </p:txBody>
      </p:sp>
    </p:spTree>
    <p:extLst>
      <p:ext uri="{BB962C8B-B14F-4D97-AF65-F5344CB8AC3E}">
        <p14:creationId xmlns:p14="http://schemas.microsoft.com/office/powerpoint/2010/main" val="312455278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t>Since the reviews contain inherently hierarchical information, our model too has to be hierarchical.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noProof="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t>Therefore, the attention computation we just described takes place at both the word and the sentence level, in order to obtain a representation of the review.</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noProof="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t>It is important to note that, in this architecture, the attention mechanism addresses many problems.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t>It acts as a regularization, provides a personalized aggregation method and it also allows us to present qualitative analysis of our results by showing which words and sentences were most determinant in the input.</a:t>
            </a:r>
          </a:p>
          <a:p>
            <a:endParaRPr lang="fr-FR" dirty="0"/>
          </a:p>
          <a:p>
            <a:r>
              <a:rPr lang="en-US" noProof="0" dirty="0"/>
              <a:t>This hierarchical attention mechanism also proved to be decisive in the process of sentiment analysis:</a:t>
            </a:r>
          </a:p>
          <a:p>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b="0" i="1" u="none" strike="noStrike" kern="1200" dirty="0">
              <a:solidFill>
                <a:srgbClr val="C00000"/>
              </a:solidFill>
              <a:effectLst/>
              <a:highlight>
                <a:srgbClr val="FFFF00"/>
              </a:highlight>
              <a:latin typeface="+mn-lt"/>
              <a:ea typeface="+mn-ea"/>
              <a:cs typeface="+mn-cs"/>
            </a:endParaRPr>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22</a:t>
            </a:fld>
            <a:endParaRPr lang="fr-FR"/>
          </a:p>
        </p:txBody>
      </p:sp>
    </p:spTree>
    <p:extLst>
      <p:ext uri="{BB962C8B-B14F-4D97-AF65-F5344CB8AC3E}">
        <p14:creationId xmlns:p14="http://schemas.microsoft.com/office/powerpoint/2010/main" val="8650360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i="0" dirty="0"/>
              <a:t>As you can see on this table, that reports the accuracy metric on the sentiment analysis task, the FastText classifier falls behind every other models, that are all hierarchical and contain an attention mechanism.</a:t>
            </a:r>
          </a:p>
          <a:p>
            <a:endParaRPr lang="en-US" i="0" dirty="0"/>
          </a:p>
          <a:p>
            <a:r>
              <a:rPr lang="en-US" i="0" dirty="0"/>
              <a:t>Among those models, we can see that those that explicitly model the user/item biases (that is to say NSUPA and HRAN) outperform those, like HAN, that don’t.</a:t>
            </a:r>
          </a:p>
          <a:p>
            <a:endParaRPr lang="en-US" i="0" dirty="0"/>
          </a:p>
          <a:p>
            <a:r>
              <a:rPr lang="en-US" i="0" dirty="0"/>
              <a:t>In the end, HRAN, our model is competitive with NSUPA, which is an extension of the HAN model, which was our goal: it allows us to transfer the relevant information to the recommendation profiles.</a:t>
            </a:r>
          </a:p>
          <a:p>
            <a:endParaRPr lang="en-US" i="0" dirty="0"/>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23</a:t>
            </a:fld>
            <a:endParaRPr lang="fr-FR"/>
          </a:p>
        </p:txBody>
      </p:sp>
    </p:spTree>
    <p:extLst>
      <p:ext uri="{BB962C8B-B14F-4D97-AF65-F5344CB8AC3E}">
        <p14:creationId xmlns:p14="http://schemas.microsoft.com/office/powerpoint/2010/main" val="391434546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Here’s the table reporting the </a:t>
            </a:r>
            <a:r>
              <a:rPr lang="fr-FR" sz="1200" b="0" i="0" kern="1200" dirty="0">
                <a:solidFill>
                  <a:schemeClr val="tx1"/>
                </a:solidFill>
                <a:effectLst/>
                <a:latin typeface="+mn-lt"/>
                <a:ea typeface="+mn-ea"/>
                <a:cs typeface="+mn-cs"/>
              </a:rPr>
              <a:t> </a:t>
            </a:r>
            <a:r>
              <a:rPr lang="fr-FR" sz="1200" b="1" i="0" kern="1200" dirty="0" err="1">
                <a:solidFill>
                  <a:schemeClr val="tx1"/>
                </a:solidFill>
                <a:effectLst/>
                <a:latin typeface="+mn-lt"/>
                <a:ea typeface="+mn-ea"/>
                <a:cs typeface="+mn-cs"/>
              </a:rPr>
              <a:t>root</a:t>
            </a:r>
            <a:r>
              <a:rPr lang="fr-FR" sz="1200" b="1" i="0" kern="1200" dirty="0">
                <a:solidFill>
                  <a:schemeClr val="tx1"/>
                </a:solidFill>
                <a:effectLst/>
                <a:latin typeface="+mn-lt"/>
                <a:ea typeface="+mn-ea"/>
                <a:cs typeface="+mn-cs"/>
              </a:rPr>
              <a:t>-</a:t>
            </a:r>
            <a:r>
              <a:rPr lang="fr-FR" sz="1200" b="1" i="0" kern="1200" dirty="0" err="1">
                <a:solidFill>
                  <a:schemeClr val="tx1"/>
                </a:solidFill>
                <a:effectLst/>
                <a:latin typeface="+mn-lt"/>
                <a:ea typeface="+mn-ea"/>
                <a:cs typeface="+mn-cs"/>
              </a:rPr>
              <a:t>mean</a:t>
            </a:r>
            <a:r>
              <a:rPr lang="fr-FR" sz="1200" b="1" i="0" kern="1200" dirty="0">
                <a:solidFill>
                  <a:schemeClr val="tx1"/>
                </a:solidFill>
                <a:effectLst/>
                <a:latin typeface="+mn-lt"/>
                <a:ea typeface="+mn-ea"/>
                <a:cs typeface="+mn-cs"/>
              </a:rPr>
              <a:t>-square </a:t>
            </a:r>
            <a:r>
              <a:rPr lang="fr-FR" sz="1200" b="1" i="0" kern="1200" dirty="0" err="1">
                <a:solidFill>
                  <a:schemeClr val="tx1"/>
                </a:solidFill>
                <a:effectLst/>
                <a:latin typeface="+mn-lt"/>
                <a:ea typeface="+mn-ea"/>
                <a:cs typeface="+mn-cs"/>
              </a:rPr>
              <a:t>error</a:t>
            </a:r>
            <a:r>
              <a:rPr lang="en-US" dirty="0"/>
              <a:t> metric on the rating prediction task. </a:t>
            </a:r>
          </a:p>
          <a:p>
            <a:r>
              <a:rPr lang="en-US" dirty="0"/>
              <a:t>We compare our model to several baselines and a deep model, </a:t>
            </a:r>
            <a:r>
              <a:rPr lang="en-US" dirty="0" err="1"/>
              <a:t>TransNet</a:t>
            </a:r>
            <a:r>
              <a:rPr lang="en-US" dirty="0"/>
              <a:t>.</a:t>
            </a:r>
          </a:p>
          <a:p>
            <a:r>
              <a:rPr lang="en-US" dirty="0"/>
              <a:t>The comparison with the Mean and Offset mean baselines allow us to highlight the importance of deeper models.</a:t>
            </a:r>
          </a:p>
          <a:p>
            <a:endParaRPr lang="en-US" dirty="0"/>
          </a:p>
          <a:p>
            <a:r>
              <a:rPr lang="en-US" dirty="0"/>
              <a:t>The other two models highlight the importance of combining ratings to textual reviews.</a:t>
            </a:r>
          </a:p>
          <a:p>
            <a:r>
              <a:rPr lang="en-US" dirty="0"/>
              <a:t>The Matrix Factorization method learns to predict the rating of user u on item I using only the rating-derived profiles of users and items, with no regard for the reviews.</a:t>
            </a:r>
          </a:p>
          <a:p>
            <a:endParaRPr lang="en-US" dirty="0"/>
          </a:p>
          <a:p>
            <a:r>
              <a:rPr lang="en-US" dirty="0"/>
              <a:t>The </a:t>
            </a:r>
            <a:r>
              <a:rPr lang="en-US" dirty="0" err="1"/>
              <a:t>TransNet</a:t>
            </a:r>
            <a:r>
              <a:rPr lang="en-US" dirty="0"/>
              <a:t> takes the opposite approach as it learns to predict the rating of user u on item I using only the textual reviews as input. It is worth noticing that the </a:t>
            </a:r>
            <a:r>
              <a:rPr lang="en-US" dirty="0" err="1"/>
              <a:t>TransNet</a:t>
            </a:r>
            <a:r>
              <a:rPr lang="en-US" dirty="0"/>
              <a:t> model achieves disappointing performances on our datasets, which can be explained by the fact that  since it relies only on textual reviews, it needs a lot of data in order to be competitive. It is however a relevant baseline to our experiments because it showed interesting results on larger datasets and constitutes an argument in favor of using textual reviews for recommendation.</a:t>
            </a:r>
          </a:p>
          <a:p>
            <a:endParaRPr lang="en-US" dirty="0"/>
          </a:p>
          <a:p>
            <a:r>
              <a:rPr lang="en-US" dirty="0"/>
              <a:t>Both those models are outperformed by HRAN which combines ratings and textual reviews and uses them to compute a global and a personalized attention score.</a:t>
            </a:r>
          </a:p>
          <a:p>
            <a:r>
              <a:rPr lang="en-US" dirty="0"/>
              <a:t> </a:t>
            </a:r>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24</a:t>
            </a:fld>
            <a:endParaRPr lang="fr-FR"/>
          </a:p>
        </p:txBody>
      </p:sp>
    </p:spTree>
    <p:extLst>
      <p:ext uri="{BB962C8B-B14F-4D97-AF65-F5344CB8AC3E}">
        <p14:creationId xmlns:p14="http://schemas.microsoft.com/office/powerpoint/2010/main" val="323029897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noProof="0" dirty="0"/>
              <a:t>This slide shows examples of those attention scores.</a:t>
            </a:r>
          </a:p>
          <a:p>
            <a:endParaRPr lang="en-US" noProof="0" dirty="0"/>
          </a:p>
          <a:p>
            <a:r>
              <a:rPr lang="en-US" noProof="0" dirty="0"/>
              <a:t>Those visualizations were obtained by feeding the trained model every triplet of </a:t>
            </a:r>
            <a:r>
              <a:rPr lang="en-US" i="1" dirty="0">
                <a:solidFill>
                  <a:schemeClr val="tx2"/>
                </a:solidFill>
              </a:rPr>
              <a:t>(user, item, review</a:t>
            </a:r>
            <a:r>
              <a:rPr lang="en-US" i="0" dirty="0">
                <a:solidFill>
                  <a:schemeClr val="tx2"/>
                </a:solidFill>
              </a:rPr>
              <a:t>) in the video game dataset. </a:t>
            </a:r>
          </a:p>
          <a:p>
            <a:r>
              <a:rPr lang="en-US" i="0" dirty="0">
                <a:solidFill>
                  <a:schemeClr val="tx2"/>
                </a:solidFill>
              </a:rPr>
              <a:t>For each triplet, we retrieved the argmax of the associated general and personalized attention vectors, and counted them. </a:t>
            </a:r>
          </a:p>
          <a:p>
            <a:r>
              <a:rPr lang="en-US" i="0" noProof="0" dirty="0">
                <a:solidFill>
                  <a:schemeClr val="tx2"/>
                </a:solidFill>
              </a:rPr>
              <a:t>The bigger the word in the </a:t>
            </a:r>
            <a:r>
              <a:rPr lang="en-US" i="0" noProof="0" dirty="0" err="1">
                <a:solidFill>
                  <a:schemeClr val="tx2"/>
                </a:solidFill>
              </a:rPr>
              <a:t>wordcloud</a:t>
            </a:r>
            <a:r>
              <a:rPr lang="en-US" i="0" noProof="0" dirty="0">
                <a:solidFill>
                  <a:schemeClr val="tx2"/>
                </a:solidFill>
              </a:rPr>
              <a:t>, the more often it was counted as the argmax.</a:t>
            </a:r>
          </a:p>
          <a:p>
            <a:endParaRPr lang="en-US" i="0" noProof="0" dirty="0">
              <a:solidFill>
                <a:schemeClr val="tx2"/>
              </a:solidFill>
            </a:endParaRPr>
          </a:p>
          <a:p>
            <a:r>
              <a:rPr lang="en-US" i="0" noProof="0" dirty="0">
                <a:solidFill>
                  <a:schemeClr val="tx2"/>
                </a:solidFill>
              </a:rPr>
              <a:t>On the left side are the words that are discriminant for the generalist component of the attention vector. It mostly shows positive opinion markers, like “great” or ‘good’, as well as some words related to the dataset like “game”.</a:t>
            </a:r>
          </a:p>
          <a:p>
            <a:r>
              <a:rPr lang="en-US" i="0" noProof="0" dirty="0">
                <a:solidFill>
                  <a:schemeClr val="tx2"/>
                </a:solidFill>
              </a:rPr>
              <a:t>On the right side we can see the </a:t>
            </a:r>
            <a:r>
              <a:rPr lang="en-US" i="0" noProof="0" dirty="0" err="1">
                <a:solidFill>
                  <a:schemeClr val="tx2"/>
                </a:solidFill>
              </a:rPr>
              <a:t>wordcloud</a:t>
            </a:r>
            <a:r>
              <a:rPr lang="en-US" i="0" noProof="0" dirty="0">
                <a:solidFill>
                  <a:schemeClr val="tx2"/>
                </a:solidFill>
              </a:rPr>
              <a:t> of the personalized attention vector. The words are much more specific to some items, like Zelda, Lara, medieval etc. It is those specific information that allowed us to improve our recommendation performances.</a:t>
            </a:r>
          </a:p>
          <a:p>
            <a:endParaRPr lang="en-US" i="0" noProof="0" dirty="0">
              <a:solidFill>
                <a:schemeClr val="tx2"/>
              </a:solidFill>
            </a:endParaRPr>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25</a:t>
            </a:fld>
            <a:endParaRPr lang="fr-FR"/>
          </a:p>
        </p:txBody>
      </p:sp>
    </p:spTree>
    <p:extLst>
      <p:ext uri="{BB962C8B-B14F-4D97-AF65-F5344CB8AC3E}">
        <p14:creationId xmlns:p14="http://schemas.microsoft.com/office/powerpoint/2010/main" val="111212364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i="0" noProof="0" dirty="0"/>
              <a:t>We also conducted similar experiments at the sentence-level. </a:t>
            </a:r>
          </a:p>
          <a:p>
            <a:endParaRPr lang="en-US" i="0" noProof="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i="0" noProof="0" dirty="0"/>
              <a:t>More precisely, we ran our trained model on a user-item pair and we presented on this slide several outputs of our model (on the right) and we compare them to the actual review and score of the current user on the </a:t>
            </a:r>
            <a:r>
              <a:rPr lang="fr-FR" sz="1200" kern="1200" dirty="0" err="1">
                <a:solidFill>
                  <a:schemeClr val="tx1"/>
                </a:solidFill>
                <a:effectLst/>
                <a:latin typeface="+mn-lt"/>
                <a:ea typeface="+mn-ea"/>
                <a:cs typeface="+mn-cs"/>
              </a:rPr>
              <a:t>target</a:t>
            </a:r>
            <a:r>
              <a:rPr lang="en-US" i="0" noProof="0" dirty="0"/>
              <a:t> item (on the left). Each review is broken down into individual sentences, each associated with their attention score in blue.</a:t>
            </a:r>
          </a:p>
          <a:p>
            <a:endParaRPr lang="en-US" i="0" noProof="0"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dirty="0">
                <a:solidFill>
                  <a:schemeClr val="tx1"/>
                </a:solidFill>
                <a:effectLst/>
                <a:latin typeface="+mn-lt"/>
                <a:ea typeface="+mn-ea"/>
                <a:cs typeface="+mn-cs"/>
              </a:rPr>
              <a:t>The </a:t>
            </a:r>
            <a:r>
              <a:rPr lang="fr-FR" sz="1200" kern="1200" dirty="0" err="1">
                <a:solidFill>
                  <a:schemeClr val="tx1"/>
                </a:solidFill>
                <a:effectLst/>
                <a:latin typeface="+mn-lt"/>
                <a:ea typeface="+mn-ea"/>
                <a:cs typeface="+mn-cs"/>
              </a:rPr>
              <a:t>different</a:t>
            </a:r>
            <a:r>
              <a:rPr lang="fr-FR" sz="1200" kern="1200" dirty="0">
                <a:solidFill>
                  <a:schemeClr val="tx1"/>
                </a:solidFill>
                <a:effectLst/>
                <a:latin typeface="+mn-lt"/>
                <a:ea typeface="+mn-ea"/>
                <a:cs typeface="+mn-cs"/>
              </a:rPr>
              <a:t> outputs of </a:t>
            </a:r>
            <a:r>
              <a:rPr lang="fr-FR" sz="1200" kern="1200" dirty="0" err="1">
                <a:solidFill>
                  <a:schemeClr val="tx1"/>
                </a:solidFill>
                <a:effectLst/>
                <a:latin typeface="+mn-lt"/>
                <a:ea typeface="+mn-ea"/>
                <a:cs typeface="+mn-cs"/>
              </a:rPr>
              <a:t>our</a:t>
            </a:r>
            <a:r>
              <a:rPr lang="fr-FR" sz="1200" kern="1200" dirty="0">
                <a:solidFill>
                  <a:schemeClr val="tx1"/>
                </a:solidFill>
                <a:effectLst/>
                <a:latin typeface="+mn-lt"/>
                <a:ea typeface="+mn-ea"/>
                <a:cs typeface="+mn-cs"/>
              </a:rPr>
              <a:t> system are the </a:t>
            </a:r>
            <a:r>
              <a:rPr lang="fr-FR" sz="1200" kern="1200" dirty="0" err="1">
                <a:solidFill>
                  <a:schemeClr val="tx1"/>
                </a:solidFill>
                <a:effectLst/>
                <a:latin typeface="+mn-lt"/>
                <a:ea typeface="+mn-ea"/>
                <a:cs typeface="+mn-cs"/>
              </a:rPr>
              <a:t>predicted</a:t>
            </a:r>
            <a:r>
              <a:rPr lang="fr-FR" sz="1200" kern="1200" dirty="0">
                <a:solidFill>
                  <a:schemeClr val="tx1"/>
                </a:solidFill>
                <a:effectLst/>
                <a:latin typeface="+mn-lt"/>
                <a:ea typeface="+mn-ea"/>
                <a:cs typeface="+mn-cs"/>
              </a:rPr>
              <a:t> rating, the sentences </a:t>
            </a:r>
            <a:r>
              <a:rPr lang="fr-FR" sz="1200" kern="1200" dirty="0" err="1">
                <a:solidFill>
                  <a:schemeClr val="tx1"/>
                </a:solidFill>
                <a:effectLst/>
                <a:latin typeface="+mn-lt"/>
                <a:ea typeface="+mn-ea"/>
                <a:cs typeface="+mn-cs"/>
              </a:rPr>
              <a:t>we</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consider</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useful</a:t>
            </a:r>
            <a:r>
              <a:rPr lang="fr-FR" sz="1200" kern="1200" dirty="0">
                <a:solidFill>
                  <a:schemeClr val="tx1"/>
                </a:solidFill>
                <a:effectLst/>
                <a:latin typeface="+mn-lt"/>
                <a:ea typeface="+mn-ea"/>
                <a:cs typeface="+mn-cs"/>
              </a:rPr>
              <a:t> for the </a:t>
            </a:r>
            <a:r>
              <a:rPr lang="fr-FR" sz="1200" kern="1200" dirty="0" err="1">
                <a:solidFill>
                  <a:schemeClr val="tx1"/>
                </a:solidFill>
                <a:effectLst/>
                <a:latin typeface="+mn-lt"/>
                <a:ea typeface="+mn-ea"/>
                <a:cs typeface="+mn-cs"/>
              </a:rPr>
              <a:t>current</a:t>
            </a:r>
            <a:r>
              <a:rPr lang="fr-FR" sz="1200" kern="1200" dirty="0">
                <a:solidFill>
                  <a:schemeClr val="tx1"/>
                </a:solidFill>
                <a:effectLst/>
                <a:latin typeface="+mn-lt"/>
                <a:ea typeface="+mn-ea"/>
                <a:cs typeface="+mn-cs"/>
              </a:rPr>
              <a:t> user –</a:t>
            </a:r>
            <a:r>
              <a:rPr lang="fr-FR" sz="1200" kern="1200" dirty="0" err="1">
                <a:solidFill>
                  <a:schemeClr val="tx1"/>
                </a:solidFill>
                <a:effectLst/>
                <a:latin typeface="+mn-lt"/>
                <a:ea typeface="+mn-ea"/>
                <a:cs typeface="+mn-cs"/>
              </a:rPr>
              <a:t>extracted</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from</a:t>
            </a:r>
            <a:r>
              <a:rPr lang="fr-FR" sz="1200" kern="1200" dirty="0">
                <a:solidFill>
                  <a:schemeClr val="tx1"/>
                </a:solidFill>
                <a:effectLst/>
                <a:latin typeface="+mn-lt"/>
                <a:ea typeface="+mn-ea"/>
                <a:cs typeface="+mn-cs"/>
              </a:rPr>
              <a:t> the </a:t>
            </a:r>
            <a:r>
              <a:rPr lang="fr-FR" sz="1200" kern="1200" dirty="0" err="1">
                <a:solidFill>
                  <a:schemeClr val="tx1"/>
                </a:solidFill>
                <a:effectLst/>
                <a:latin typeface="+mn-lt"/>
                <a:ea typeface="+mn-ea"/>
                <a:cs typeface="+mn-cs"/>
              </a:rPr>
              <a:t>reviews</a:t>
            </a:r>
            <a:r>
              <a:rPr lang="fr-FR" sz="1200" kern="1200" dirty="0">
                <a:solidFill>
                  <a:schemeClr val="tx1"/>
                </a:solidFill>
                <a:effectLst/>
                <a:latin typeface="+mn-lt"/>
                <a:ea typeface="+mn-ea"/>
                <a:cs typeface="+mn-cs"/>
              </a:rPr>
              <a:t> on the </a:t>
            </a:r>
            <a:r>
              <a:rPr lang="fr-FR" sz="1200" kern="1200" dirty="0" err="1">
                <a:solidFill>
                  <a:schemeClr val="tx1"/>
                </a:solidFill>
                <a:effectLst/>
                <a:latin typeface="+mn-lt"/>
                <a:ea typeface="+mn-ea"/>
                <a:cs typeface="+mn-cs"/>
              </a:rPr>
              <a:t>target</a:t>
            </a:r>
            <a:r>
              <a:rPr lang="fr-FR" sz="1200" kern="1200" dirty="0">
                <a:solidFill>
                  <a:schemeClr val="tx1"/>
                </a:solidFill>
                <a:effectLst/>
                <a:latin typeface="+mn-lt"/>
                <a:ea typeface="+mn-ea"/>
                <a:cs typeface="+mn-cs"/>
              </a:rPr>
              <a:t> item–, and the keywords </a:t>
            </a:r>
            <a:r>
              <a:rPr lang="fr-FR" sz="1200" kern="1200" dirty="0" err="1">
                <a:solidFill>
                  <a:schemeClr val="tx1"/>
                </a:solidFill>
                <a:effectLst/>
                <a:latin typeface="+mn-lt"/>
                <a:ea typeface="+mn-ea"/>
                <a:cs typeface="+mn-cs"/>
              </a:rPr>
              <a:t>associated</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with</a:t>
            </a:r>
            <a:r>
              <a:rPr lang="fr-FR" sz="1200" kern="1200" dirty="0">
                <a:solidFill>
                  <a:schemeClr val="tx1"/>
                </a:solidFill>
                <a:effectLst/>
                <a:latin typeface="+mn-lt"/>
                <a:ea typeface="+mn-ea"/>
                <a:cs typeface="+mn-cs"/>
              </a:rPr>
              <a:t> the </a:t>
            </a:r>
            <a:r>
              <a:rPr lang="fr-FR" sz="1200" kern="1200" dirty="0" err="1">
                <a:solidFill>
                  <a:schemeClr val="tx1"/>
                </a:solidFill>
                <a:effectLst/>
                <a:latin typeface="+mn-lt"/>
                <a:ea typeface="+mn-ea"/>
                <a:cs typeface="+mn-cs"/>
              </a:rPr>
              <a:t>target</a:t>
            </a:r>
            <a:r>
              <a:rPr lang="fr-FR" sz="1200" kern="1200" dirty="0">
                <a:solidFill>
                  <a:schemeClr val="tx1"/>
                </a:solidFill>
                <a:effectLst/>
                <a:latin typeface="+mn-lt"/>
                <a:ea typeface="+mn-ea"/>
                <a:cs typeface="+mn-cs"/>
              </a:rPr>
              <a:t>. All </a:t>
            </a:r>
            <a:r>
              <a:rPr lang="fr-FR" sz="1200" kern="1200" dirty="0" err="1">
                <a:solidFill>
                  <a:schemeClr val="tx1"/>
                </a:solidFill>
                <a:effectLst/>
                <a:latin typeface="+mn-lt"/>
                <a:ea typeface="+mn-ea"/>
                <a:cs typeface="+mn-cs"/>
              </a:rPr>
              <a:t>these</a:t>
            </a:r>
            <a:r>
              <a:rPr lang="fr-FR" sz="1200" kern="1200" dirty="0">
                <a:solidFill>
                  <a:schemeClr val="tx1"/>
                </a:solidFill>
                <a:effectLst/>
                <a:latin typeface="+mn-lt"/>
                <a:ea typeface="+mn-ea"/>
                <a:cs typeface="+mn-cs"/>
              </a:rPr>
              <a:t> outputs </a:t>
            </a:r>
            <a:r>
              <a:rPr lang="fr-FR" sz="1200" kern="1200" dirty="0" err="1">
                <a:solidFill>
                  <a:schemeClr val="tx1"/>
                </a:solidFill>
                <a:effectLst/>
                <a:latin typeface="+mn-lt"/>
                <a:ea typeface="+mn-ea"/>
                <a:cs typeface="+mn-cs"/>
              </a:rPr>
              <a:t>represent</a:t>
            </a:r>
            <a:r>
              <a:rPr lang="fr-FR" sz="1200" kern="1200" dirty="0">
                <a:solidFill>
                  <a:schemeClr val="tx1"/>
                </a:solidFill>
                <a:effectLst/>
                <a:latin typeface="+mn-lt"/>
                <a:ea typeface="+mn-ea"/>
                <a:cs typeface="+mn-cs"/>
              </a:rPr>
              <a:t> an </a:t>
            </a:r>
            <a:r>
              <a:rPr lang="fr-FR" sz="1200" kern="1200" dirty="0" err="1">
                <a:solidFill>
                  <a:schemeClr val="tx1"/>
                </a:solidFill>
                <a:effectLst/>
                <a:latin typeface="+mn-lt"/>
                <a:ea typeface="+mn-ea"/>
                <a:cs typeface="+mn-cs"/>
              </a:rPr>
              <a:t>automated</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way</a:t>
            </a:r>
            <a:r>
              <a:rPr lang="fr-FR" sz="1200" kern="1200" dirty="0">
                <a:solidFill>
                  <a:schemeClr val="tx1"/>
                </a:solidFill>
                <a:effectLst/>
                <a:latin typeface="+mn-lt"/>
                <a:ea typeface="+mn-ea"/>
                <a:cs typeface="+mn-cs"/>
              </a:rPr>
              <a:t> to </a:t>
            </a:r>
            <a:r>
              <a:rPr lang="fr-FR" sz="1200" kern="1200" dirty="0" err="1">
                <a:solidFill>
                  <a:schemeClr val="tx1"/>
                </a:solidFill>
                <a:effectLst/>
                <a:latin typeface="+mn-lt"/>
                <a:ea typeface="+mn-ea"/>
                <a:cs typeface="+mn-cs"/>
              </a:rPr>
              <a:t>explain</a:t>
            </a:r>
            <a:r>
              <a:rPr lang="fr-FR" sz="1200" kern="1200" dirty="0">
                <a:solidFill>
                  <a:schemeClr val="tx1"/>
                </a:solidFill>
                <a:effectLst/>
                <a:latin typeface="+mn-lt"/>
                <a:ea typeface="+mn-ea"/>
                <a:cs typeface="+mn-cs"/>
              </a:rPr>
              <a:t> a suggestion made to the </a:t>
            </a:r>
            <a:r>
              <a:rPr lang="fr-FR" sz="1200" kern="1200" dirty="0" err="1">
                <a:solidFill>
                  <a:schemeClr val="tx1"/>
                </a:solidFill>
                <a:effectLst/>
                <a:latin typeface="+mn-lt"/>
                <a:ea typeface="+mn-ea"/>
                <a:cs typeface="+mn-cs"/>
              </a:rPr>
              <a:t>current</a:t>
            </a:r>
            <a:r>
              <a:rPr lang="fr-FR" sz="1200" kern="1200" dirty="0">
                <a:solidFill>
                  <a:schemeClr val="tx1"/>
                </a:solidFill>
                <a:effectLst/>
                <a:latin typeface="+mn-lt"/>
                <a:ea typeface="+mn-ea"/>
                <a:cs typeface="+mn-cs"/>
              </a:rPr>
              <a:t> user about a certain item.</a:t>
            </a:r>
            <a:endParaRPr lang="fr-FR" dirty="0"/>
          </a:p>
          <a:p>
            <a:endParaRPr lang="en-US" i="0" noProof="0" dirty="0"/>
          </a:p>
          <a:p>
            <a:r>
              <a:rPr lang="en-US" i="0" noProof="0" dirty="0"/>
              <a:t>Beside a correct rating prediction, we can see that HRAN also outputs highly commendable reviews written by other users as well as descriptive key words regarding this item (such as sophisticated, elevating </a:t>
            </a:r>
            <a:r>
              <a:rPr lang="en-US" i="0" noProof="0" dirty="0" err="1"/>
              <a:t>etc</a:t>
            </a:r>
            <a:r>
              <a:rPr lang="en-US" i="0" noProof="0" dirty="0"/>
              <a:t>).</a:t>
            </a:r>
          </a:p>
          <a:p>
            <a:endParaRPr lang="en-US" i="0" noProof="0" dirty="0"/>
          </a:p>
          <a:p>
            <a:r>
              <a:rPr lang="en-US" i="0" noProof="0" dirty="0"/>
              <a:t>You can also note that HRAN attributes the highest attention score to the reviews written by the current user, which of course makes sense.</a:t>
            </a:r>
          </a:p>
          <a:p>
            <a:endParaRPr lang="en-US" i="0" noProof="0" dirty="0"/>
          </a:p>
          <a:p>
            <a:endParaRPr lang="en-US" i="0" noProof="0" dirty="0"/>
          </a:p>
          <a:p>
            <a:endParaRPr lang="en-US" i="0" noProof="0" dirty="0"/>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26</a:t>
            </a:fld>
            <a:endParaRPr lang="fr-FR"/>
          </a:p>
        </p:txBody>
      </p:sp>
    </p:spTree>
    <p:extLst>
      <p:ext uri="{BB962C8B-B14F-4D97-AF65-F5344CB8AC3E}">
        <p14:creationId xmlns:p14="http://schemas.microsoft.com/office/powerpoint/2010/main" val="112380394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noProof="0" dirty="0"/>
              <a:t>In conclusion, we propose a model that combines the use of ratings and textual reviews to learn a dual attention vector, allowing us to improve our performances on a classic recommendation task.</a:t>
            </a:r>
          </a:p>
          <a:p>
            <a:endParaRPr lang="en-US" noProof="0" dirty="0"/>
          </a:p>
          <a:p>
            <a:r>
              <a:rPr lang="en-US" noProof="0" dirty="0"/>
              <a:t>This approach also allows us to conduct qualitative introspection of our model, thus providing explanations for the suggestions made by the system.</a:t>
            </a:r>
          </a:p>
          <a:p>
            <a:endParaRPr lang="en-US" noProof="0" dirty="0"/>
          </a:p>
          <a:p>
            <a:r>
              <a:rPr lang="en-US" noProof="0" dirty="0"/>
              <a:t>Additionally, the use of textual reviews can alleviate the Cold Start Problem, which prevents collaborative filtering-based models from making relevant suggestions to new users for lack of interactions.</a:t>
            </a:r>
          </a:p>
          <a:p>
            <a:endParaRPr lang="en-US" noProof="0" dirty="0"/>
          </a:p>
          <a:p>
            <a:r>
              <a:rPr lang="en-US" noProof="0" dirty="0"/>
              <a:t>Finally, one can think of our model as a personalized review reading system for the users. Once trained, the model’s attention mechanisms can highlight the relevant words and sentences within the reviews on a given item, in a way that matches the current user’s tastes.</a:t>
            </a:r>
          </a:p>
          <a:p>
            <a:endParaRPr lang="en-US" noProof="0" dirty="0"/>
          </a:p>
          <a:p>
            <a:endParaRPr lang="en-US" noProof="0" dirty="0"/>
          </a:p>
          <a:p>
            <a:endParaRPr lang="en-US" noProof="0" dirty="0"/>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27</a:t>
            </a:fld>
            <a:endParaRPr lang="fr-FR"/>
          </a:p>
        </p:txBody>
      </p:sp>
    </p:spTree>
    <p:extLst>
      <p:ext uri="{BB962C8B-B14F-4D97-AF65-F5344CB8AC3E}">
        <p14:creationId xmlns:p14="http://schemas.microsoft.com/office/powerpoint/2010/main" val="192310782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past section we have seen how informative user-generated textual traces can be, both from a quantitative and a qualitative point of view.</a:t>
            </a:r>
          </a:p>
          <a:p>
            <a:endParaRPr lang="en-US" dirty="0"/>
          </a:p>
          <a:p>
            <a:r>
              <a:rPr lang="en-US" dirty="0"/>
              <a:t>In this next section, we are going to move on to a different kind of user profile, which are fully textual and a lot noisier than traditional recommendation profiles: LinkedIn pages.</a:t>
            </a:r>
          </a:p>
          <a:p>
            <a:r>
              <a:rPr lang="en-US" dirty="0"/>
              <a:t>The resulting framework, Resume, can however be applied to a lot of other text-oriented systems, like Twitter for instance.</a:t>
            </a:r>
          </a:p>
          <a:p>
            <a:endParaRPr lang="en-US" dirty="0"/>
          </a:p>
          <a:p>
            <a:r>
              <a:rPr lang="en-US" dirty="0"/>
              <a:t>This work was published at the ESANN conference of 2020.</a:t>
            </a:r>
          </a:p>
        </p:txBody>
      </p:sp>
      <p:sp>
        <p:nvSpPr>
          <p:cNvPr id="4" name="Slide Number Placeholder 3"/>
          <p:cNvSpPr>
            <a:spLocks noGrp="1"/>
          </p:cNvSpPr>
          <p:nvPr>
            <p:ph type="sldNum" sz="quarter" idx="5"/>
          </p:nvPr>
        </p:nvSpPr>
        <p:spPr/>
        <p:txBody>
          <a:bodyPr/>
          <a:lstStyle/>
          <a:p>
            <a:fld id="{DF6148AD-E0EA-F64C-9871-E2424F422EB0}" type="slidenum">
              <a:rPr lang="fr-FR" smtClean="0"/>
              <a:t>28</a:t>
            </a:fld>
            <a:endParaRPr lang="fr-FR"/>
          </a:p>
        </p:txBody>
      </p:sp>
    </p:spTree>
    <p:extLst>
      <p:ext uri="{BB962C8B-B14F-4D97-AF65-F5344CB8AC3E}">
        <p14:creationId xmlns:p14="http://schemas.microsoft.com/office/powerpoint/2010/main" val="42908294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situation brings a challenge: to present users with </a:t>
            </a:r>
            <a:r>
              <a:rPr lang="en-US" b="1" dirty="0"/>
              <a:t>a subset of relevant items </a:t>
            </a:r>
            <a:r>
              <a:rPr lang="en-US" dirty="0"/>
              <a:t>rather than the whole catalog to ease their search. </a:t>
            </a:r>
          </a:p>
          <a:p>
            <a:endParaRPr lang="en-US" dirty="0"/>
          </a:p>
          <a:p>
            <a:r>
              <a:rPr lang="en-US" dirty="0"/>
              <a:t>Note that the notion of relevance is a complex one to define and it </a:t>
            </a:r>
            <a:r>
              <a:rPr lang="en-US" b="1" dirty="0"/>
              <a:t>is highly discussed </a:t>
            </a:r>
            <a:r>
              <a:rPr lang="en-US" dirty="0"/>
              <a:t>in the community. </a:t>
            </a:r>
          </a:p>
          <a:p>
            <a:endParaRPr lang="en-US" dirty="0"/>
          </a:p>
          <a:p>
            <a:r>
              <a:rPr lang="en-US" dirty="0"/>
              <a:t>In this work, we will consider an item to be relevant if it is personalized and if we can explain why it is consistent with the user’s profile.</a:t>
            </a:r>
          </a:p>
        </p:txBody>
      </p:sp>
      <p:sp>
        <p:nvSpPr>
          <p:cNvPr id="4" name="Slide Number Placeholder 3"/>
          <p:cNvSpPr>
            <a:spLocks noGrp="1"/>
          </p:cNvSpPr>
          <p:nvPr>
            <p:ph type="sldNum" sz="quarter" idx="5"/>
          </p:nvPr>
        </p:nvSpPr>
        <p:spPr/>
        <p:txBody>
          <a:bodyPr/>
          <a:lstStyle/>
          <a:p>
            <a:fld id="{DF6148AD-E0EA-F64C-9871-E2424F422EB0}" type="slidenum">
              <a:rPr lang="fr-FR" smtClean="0"/>
              <a:t>2</a:t>
            </a:fld>
            <a:endParaRPr lang="fr-FR"/>
          </a:p>
        </p:txBody>
      </p:sp>
    </p:spTree>
    <p:extLst>
      <p:ext uri="{BB962C8B-B14F-4D97-AF65-F5344CB8AC3E}">
        <p14:creationId xmlns:p14="http://schemas.microsoft.com/office/powerpoint/2010/main" val="219685256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The work presented in this section stems from an observation: contrary to a few decades ago, people tend to change jobs a lot more often. </a:t>
            </a:r>
          </a:p>
          <a:p>
            <a:r>
              <a:rPr lang="en-US" dirty="0"/>
              <a:t>Incidentally, the number of online job-boards and professional networks has kept growing.</a:t>
            </a:r>
          </a:p>
          <a:p>
            <a:r>
              <a:rPr lang="en-US" dirty="0"/>
              <a:t>This opens the door to new tasks and problematics:</a:t>
            </a:r>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29</a:t>
            </a:fld>
            <a:endParaRPr lang="fr-FR"/>
          </a:p>
        </p:txBody>
      </p:sp>
    </p:spTree>
    <p:extLst>
      <p:ext uri="{BB962C8B-B14F-4D97-AF65-F5344CB8AC3E}">
        <p14:creationId xmlns:p14="http://schemas.microsoft.com/office/powerpoint/2010/main" val="288955173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Namely, </a:t>
            </a:r>
          </a:p>
          <a:p>
            <a:r>
              <a:rPr lang="en-US" dirty="0"/>
              <a:t>Can we predict a person’s next career move? </a:t>
            </a:r>
          </a:p>
          <a:p>
            <a:r>
              <a:rPr lang="en-US" dirty="0"/>
              <a:t>Can we match candidates to job offers?</a:t>
            </a:r>
          </a:p>
          <a:p>
            <a:r>
              <a:rPr lang="en-US" dirty="0"/>
              <a:t>Can we know what skills a person needs to acquire in order to get a promotion?</a:t>
            </a:r>
          </a:p>
          <a:p>
            <a:endParaRPr lang="en-US" dirty="0"/>
          </a:p>
          <a:p>
            <a:endParaRPr lang="en-US" dirty="0"/>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30</a:t>
            </a:fld>
            <a:endParaRPr lang="fr-FR"/>
          </a:p>
        </p:txBody>
      </p:sp>
    </p:spTree>
    <p:extLst>
      <p:ext uri="{BB962C8B-B14F-4D97-AF65-F5344CB8AC3E}">
        <p14:creationId xmlns:p14="http://schemas.microsoft.com/office/powerpoint/2010/main" val="207395014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The question we ask ourselves, which englobes the previous ones , is: How can we accurately represent a person’s professional profile?</a:t>
            </a:r>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31</a:t>
            </a:fld>
            <a:endParaRPr lang="fr-FR"/>
          </a:p>
        </p:txBody>
      </p:sp>
    </p:spTree>
    <p:extLst>
      <p:ext uri="{BB962C8B-B14F-4D97-AF65-F5344CB8AC3E}">
        <p14:creationId xmlns:p14="http://schemas.microsoft.com/office/powerpoint/2010/main" val="397536564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The data we use for this task are LinkedIn profiles.</a:t>
            </a:r>
          </a:p>
          <a:p>
            <a:r>
              <a:rPr lang="en-US" b="0" dirty="0"/>
              <a:t>Those profiles are fully user-generated and fully textual, which means that each information on it has been typed by the user, rather than chosen from a pre-existing list.</a:t>
            </a:r>
          </a:p>
          <a:p>
            <a:endParaRPr lang="en-US" b="0" dirty="0"/>
          </a:p>
          <a:p>
            <a:r>
              <a:rPr lang="en-US" b="0" dirty="0"/>
              <a:t>A user’s LinkedIn profile is composed of their professional experiences, in green, themselves composed of a job title (in bold font) and a job description. </a:t>
            </a:r>
          </a:p>
          <a:p>
            <a:r>
              <a:rPr lang="en-US" b="0" dirty="0"/>
              <a:t> </a:t>
            </a:r>
          </a:p>
          <a:p>
            <a:r>
              <a:rPr lang="en-US" b="0" dirty="0"/>
              <a:t>Similarly, their educational background is composed of their degree name and the institution they got it from. Note that for simplicity purposes, we will note address educational background of users in this presentation.</a:t>
            </a:r>
          </a:p>
          <a:p>
            <a:endParaRPr lang="en-US" b="0" dirty="0"/>
          </a:p>
          <a:p>
            <a:r>
              <a:rPr lang="en-US" b="0" dirty="0"/>
              <a:t>Besides those,  a user’s profile also contains the skills of a user as well as the industrial domain they work in. </a:t>
            </a:r>
          </a:p>
          <a:p>
            <a:r>
              <a:rPr lang="en-US" b="0" dirty="0"/>
              <a:t>Like for the previous fields, there is no particular restriction on the content of either the skills or the industry, which makes both those fields subject to redundancy and typos.</a:t>
            </a:r>
          </a:p>
          <a:p>
            <a:endParaRPr lang="en-US" b="0" dirty="0"/>
          </a:p>
          <a:p>
            <a:r>
              <a:rPr lang="en-US" b="0" dirty="0"/>
              <a:t>Now, what interests us the most about LinkedIn profiles is the amount of unstructured free text as well as the different axes present in a profile: the professional experiences, the skills, and the industry.</a:t>
            </a:r>
          </a:p>
        </p:txBody>
      </p:sp>
      <p:sp>
        <p:nvSpPr>
          <p:cNvPr id="4" name="Slide Number Placeholder 3"/>
          <p:cNvSpPr>
            <a:spLocks noGrp="1"/>
          </p:cNvSpPr>
          <p:nvPr>
            <p:ph type="sldNum" sz="quarter" idx="5"/>
          </p:nvPr>
        </p:nvSpPr>
        <p:spPr/>
        <p:txBody>
          <a:bodyPr/>
          <a:lstStyle/>
          <a:p>
            <a:fld id="{DF6148AD-E0EA-F64C-9871-E2424F422EB0}" type="slidenum">
              <a:rPr lang="fr-FR" smtClean="0"/>
              <a:t>32</a:t>
            </a:fld>
            <a:endParaRPr lang="fr-FR"/>
          </a:p>
        </p:txBody>
      </p:sp>
    </p:spTree>
    <p:extLst>
      <p:ext uri="{BB962C8B-B14F-4D97-AF65-F5344CB8AC3E}">
        <p14:creationId xmlns:p14="http://schemas.microsoft.com/office/powerpoint/2010/main" val="57957759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In the last section, using a user’s textual opinion led us to significantly improve our understanding of their tastes and wants. </a:t>
            </a:r>
          </a:p>
          <a:p>
            <a:endParaRPr lang="en-US" b="0" dirty="0"/>
          </a:p>
          <a:p>
            <a:r>
              <a:rPr lang="en-US" b="0" dirty="0"/>
              <a:t>Those results encourage us to go even one step further and explore user representation using solely user-generated textual information.</a:t>
            </a:r>
          </a:p>
          <a:p>
            <a:endParaRPr lang="en-US" b="0" dirty="0"/>
          </a:p>
          <a:p>
            <a:r>
              <a:rPr lang="en-US" b="0" dirty="0"/>
              <a:t>With regards to professional Profiles, that translates to using a user’s past professional experiences to build their professional profile.</a:t>
            </a:r>
          </a:p>
          <a:p>
            <a:endParaRPr lang="en-US" b="0" dirty="0"/>
          </a:p>
        </p:txBody>
      </p:sp>
      <p:sp>
        <p:nvSpPr>
          <p:cNvPr id="4" name="Slide Number Placeholder 3"/>
          <p:cNvSpPr>
            <a:spLocks noGrp="1"/>
          </p:cNvSpPr>
          <p:nvPr>
            <p:ph type="sldNum" sz="quarter" idx="5"/>
          </p:nvPr>
        </p:nvSpPr>
        <p:spPr/>
        <p:txBody>
          <a:bodyPr/>
          <a:lstStyle/>
          <a:p>
            <a:fld id="{DF6148AD-E0EA-F64C-9871-E2424F422EB0}" type="slidenum">
              <a:rPr lang="fr-FR" smtClean="0"/>
              <a:t>33</a:t>
            </a:fld>
            <a:endParaRPr lang="fr-FR"/>
          </a:p>
        </p:txBody>
      </p:sp>
    </p:spTree>
    <p:extLst>
      <p:ext uri="{BB962C8B-B14F-4D97-AF65-F5344CB8AC3E}">
        <p14:creationId xmlns:p14="http://schemas.microsoft.com/office/powerpoint/2010/main" val="272014326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dirty="0"/>
              <a:t>More formally, we are going to use a person’s T first jobs (from job_0 through job_t-1), in a solid line box, to build their representation, and we will use the remainder of their profile, (their last job </a:t>
            </a:r>
            <a:r>
              <a:rPr lang="en-US" b="0" dirty="0" err="1"/>
              <a:t>jobT</a:t>
            </a:r>
            <a:r>
              <a:rPr lang="en-US" b="0" dirty="0"/>
              <a:t>, their skills and their industry, in a dotted line box) to evaluate the amount of information encoded into our user representation. </a:t>
            </a:r>
          </a:p>
          <a:p>
            <a:pPr marL="0" indent="0">
              <a:buFont typeface="Arial" panose="020B0604020202020204" pitchFamily="34" charset="0"/>
              <a:buNone/>
            </a:pPr>
            <a:endParaRPr lang="en-US" b="0" dirty="0"/>
          </a:p>
          <a:p>
            <a:pPr marL="0" indent="0">
              <a:buFont typeface="Arial" panose="020B0604020202020204" pitchFamily="34" charset="0"/>
              <a:buNone/>
            </a:pPr>
            <a:endParaRPr lang="en-US" b="0" dirty="0"/>
          </a:p>
        </p:txBody>
      </p:sp>
      <p:sp>
        <p:nvSpPr>
          <p:cNvPr id="4" name="Slide Number Placeholder 3"/>
          <p:cNvSpPr>
            <a:spLocks noGrp="1"/>
          </p:cNvSpPr>
          <p:nvPr>
            <p:ph type="sldNum" sz="quarter" idx="5"/>
          </p:nvPr>
        </p:nvSpPr>
        <p:spPr/>
        <p:txBody>
          <a:bodyPr/>
          <a:lstStyle/>
          <a:p>
            <a:fld id="{DF6148AD-E0EA-F64C-9871-E2424F422EB0}" type="slidenum">
              <a:rPr lang="fr-FR" smtClean="0"/>
              <a:t>34</a:t>
            </a:fld>
            <a:endParaRPr lang="fr-FR"/>
          </a:p>
        </p:txBody>
      </p:sp>
    </p:spTree>
    <p:extLst>
      <p:ext uri="{BB962C8B-B14F-4D97-AF65-F5344CB8AC3E}">
        <p14:creationId xmlns:p14="http://schemas.microsoft.com/office/powerpoint/2010/main" val="357826821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indent="0">
              <a:buFont typeface="Arial" panose="020B0604020202020204" pitchFamily="34" charset="0"/>
              <a:buNone/>
            </a:pPr>
            <a:r>
              <a:rPr lang="en-US" b="0" dirty="0"/>
              <a:t>The combination of representation building and evaluation constitutes a user-representation framework that we call Resume. </a:t>
            </a:r>
          </a:p>
          <a:p>
            <a:pPr marL="0" indent="0">
              <a:buFont typeface="Arial" panose="020B0604020202020204" pitchFamily="34" charset="0"/>
              <a:buNone/>
            </a:pPr>
            <a:endParaRPr lang="en-US" b="0" dirty="0"/>
          </a:p>
          <a:p>
            <a:pPr marL="0" indent="0">
              <a:buFont typeface="Arial" panose="020B0604020202020204" pitchFamily="34" charset="0"/>
              <a:buNone/>
            </a:pPr>
            <a:r>
              <a:rPr lang="en-US" b="0" dirty="0"/>
              <a:t>The user’s jobs are used to build a representation of the user </a:t>
            </a:r>
            <a:r>
              <a:rPr lang="en-US" b="0" dirty="0" err="1"/>
              <a:t>z_u</a:t>
            </a:r>
            <a:r>
              <a:rPr lang="en-US" b="0" dirty="0"/>
              <a:t>, and we evaluate how much of the professional profile is encoded in </a:t>
            </a:r>
            <a:r>
              <a:rPr lang="en-US" b="0" dirty="0" err="1"/>
              <a:t>z_u</a:t>
            </a:r>
            <a:r>
              <a:rPr lang="en-US" b="0" dirty="0"/>
              <a:t> by learning to retrieve the skills, the industrial field and the last job of the user from </a:t>
            </a:r>
            <a:r>
              <a:rPr lang="en-US" b="0" dirty="0" err="1"/>
              <a:t>z_u</a:t>
            </a:r>
            <a:r>
              <a:rPr lang="en-US" b="0" dirty="0"/>
              <a:t>.</a:t>
            </a:r>
          </a:p>
          <a:p>
            <a:pPr marL="0" indent="0">
              <a:buFont typeface="Arial" panose="020B0604020202020204" pitchFamily="34" charset="0"/>
              <a:buNone/>
            </a:pPr>
            <a:endParaRPr lang="en-US" b="0" dirty="0"/>
          </a:p>
          <a:p>
            <a:pPr marL="0" indent="0">
              <a:buFont typeface="Arial" panose="020B0604020202020204" pitchFamily="34" charset="0"/>
              <a:buNone/>
            </a:pPr>
            <a:r>
              <a:rPr lang="en-US" b="0" dirty="0"/>
              <a:t>But before getting into the details of this framework, let’s take a look at the specifics of our data.</a:t>
            </a:r>
          </a:p>
          <a:p>
            <a:endParaRPr lang="fr-FR" dirty="0"/>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35</a:t>
            </a:fld>
            <a:endParaRPr lang="fr-FR"/>
          </a:p>
        </p:txBody>
      </p:sp>
    </p:spTree>
    <p:extLst>
      <p:ext uri="{BB962C8B-B14F-4D97-AF65-F5344CB8AC3E}">
        <p14:creationId xmlns:p14="http://schemas.microsoft.com/office/powerpoint/2010/main" val="32208486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err="1"/>
              <a:t>We</a:t>
            </a:r>
            <a:r>
              <a:rPr lang="fr-FR" dirty="0"/>
              <a:t> have over 700,000 profiles.</a:t>
            </a:r>
          </a:p>
          <a:p>
            <a:endParaRPr lang="fr-FR" dirty="0"/>
          </a:p>
          <a:p>
            <a:r>
              <a:rPr lang="fr-FR" dirty="0" err="1"/>
              <a:t>Those</a:t>
            </a:r>
            <a:r>
              <a:rPr lang="fr-FR" dirty="0"/>
              <a:t> profiles are </a:t>
            </a:r>
            <a:r>
              <a:rPr lang="fr-FR" dirty="0" err="1"/>
              <a:t>characterized</a:t>
            </a:r>
            <a:r>
              <a:rPr lang="fr-FR" dirty="0"/>
              <a:t> by </a:t>
            </a:r>
            <a:r>
              <a:rPr lang="fr-FR" dirty="0" err="1"/>
              <a:t>their</a:t>
            </a:r>
            <a:r>
              <a:rPr lang="fr-FR" dirty="0"/>
              <a:t> high </a:t>
            </a:r>
            <a:r>
              <a:rPr lang="fr-FR" dirty="0" err="1"/>
              <a:t>level</a:t>
            </a:r>
            <a:r>
              <a:rPr lang="fr-FR" dirty="0"/>
              <a:t> of noise, </a:t>
            </a:r>
            <a:r>
              <a:rPr lang="fr-FR" dirty="0" err="1"/>
              <a:t>redundancy</a:t>
            </a:r>
            <a:r>
              <a:rPr lang="fr-FR" dirty="0"/>
              <a:t> and </a:t>
            </a:r>
            <a:r>
              <a:rPr lang="fr-FR" dirty="0" err="1"/>
              <a:t>overall</a:t>
            </a:r>
            <a:r>
              <a:rPr lang="fr-FR" dirty="0"/>
              <a:t> </a:t>
            </a:r>
            <a:r>
              <a:rPr lang="fr-FR" dirty="0" err="1"/>
              <a:t>lack</a:t>
            </a:r>
            <a:r>
              <a:rPr lang="fr-FR" dirty="0"/>
              <a:t> of structure, </a:t>
            </a:r>
            <a:r>
              <a:rPr lang="fr-FR" dirty="0" err="1"/>
              <a:t>being</a:t>
            </a:r>
            <a:r>
              <a:rPr lang="fr-FR" dirty="0"/>
              <a:t> free </a:t>
            </a:r>
            <a:r>
              <a:rPr lang="fr-FR" dirty="0" err="1"/>
              <a:t>text</a:t>
            </a:r>
            <a:r>
              <a:rPr lang="fr-FR" dirty="0"/>
              <a:t>. </a:t>
            </a:r>
          </a:p>
          <a:p>
            <a:r>
              <a:rPr lang="fr-FR" dirty="0" err="1"/>
              <a:t>We</a:t>
            </a:r>
            <a:r>
              <a:rPr lang="fr-FR" dirty="0"/>
              <a:t> </a:t>
            </a:r>
            <a:r>
              <a:rPr lang="fr-FR" dirty="0" err="1"/>
              <a:t>thus</a:t>
            </a:r>
            <a:r>
              <a:rPr lang="fr-FR" dirty="0"/>
              <a:t> </a:t>
            </a:r>
            <a:r>
              <a:rPr lang="fr-FR" dirty="0" err="1"/>
              <a:t>pre-process</a:t>
            </a:r>
            <a:r>
              <a:rPr lang="fr-FR" dirty="0"/>
              <a:t> </a:t>
            </a:r>
            <a:r>
              <a:rPr lang="fr-FR" dirty="0" err="1"/>
              <a:t>our</a:t>
            </a:r>
            <a:r>
              <a:rPr lang="fr-FR" dirty="0"/>
              <a:t> data to </a:t>
            </a:r>
            <a:r>
              <a:rPr lang="fr-FR" dirty="0" err="1"/>
              <a:t>keep</a:t>
            </a:r>
            <a:r>
              <a:rPr lang="fr-FR" dirty="0"/>
              <a:t> </a:t>
            </a:r>
            <a:r>
              <a:rPr lang="fr-FR" dirty="0" err="1"/>
              <a:t>only</a:t>
            </a:r>
            <a:r>
              <a:rPr lang="fr-FR" dirty="0"/>
              <a:t> the </a:t>
            </a:r>
            <a:r>
              <a:rPr lang="fr-FR" dirty="0" err="1"/>
              <a:t>skills</a:t>
            </a:r>
            <a:r>
              <a:rPr lang="fr-FR" dirty="0"/>
              <a:t> and industries </a:t>
            </a:r>
            <a:r>
              <a:rPr lang="fr-FR" dirty="0" err="1"/>
              <a:t>that</a:t>
            </a:r>
            <a:r>
              <a:rPr lang="fr-FR" dirty="0"/>
              <a:t> </a:t>
            </a:r>
            <a:r>
              <a:rPr lang="fr-FR" dirty="0" err="1"/>
              <a:t>appear</a:t>
            </a:r>
            <a:r>
              <a:rPr lang="fr-FR" dirty="0"/>
              <a:t> more </a:t>
            </a:r>
            <a:r>
              <a:rPr lang="fr-FR" dirty="0" err="1"/>
              <a:t>than</a:t>
            </a:r>
            <a:r>
              <a:rPr lang="fr-FR" dirty="0"/>
              <a:t> 10 times </a:t>
            </a:r>
            <a:r>
              <a:rPr lang="fr-FR" dirty="0" err="1"/>
              <a:t>across</a:t>
            </a:r>
            <a:r>
              <a:rPr lang="fr-FR" dirty="0"/>
              <a:t> all the profiles.</a:t>
            </a:r>
          </a:p>
          <a:p>
            <a:r>
              <a:rPr lang="fr-FR" dirty="0" err="1"/>
              <a:t>Those</a:t>
            </a:r>
            <a:r>
              <a:rPr lang="fr-FR" dirty="0"/>
              <a:t> </a:t>
            </a:r>
            <a:r>
              <a:rPr lang="fr-FR" dirty="0" err="1"/>
              <a:t>skills</a:t>
            </a:r>
            <a:r>
              <a:rPr lang="fr-FR" dirty="0"/>
              <a:t> and industries </a:t>
            </a:r>
            <a:r>
              <a:rPr lang="fr-FR" dirty="0" err="1"/>
              <a:t>will</a:t>
            </a:r>
            <a:r>
              <a:rPr lang="fr-FR" dirty="0"/>
              <a:t> serve as labels in </a:t>
            </a:r>
            <a:r>
              <a:rPr lang="fr-FR" dirty="0" err="1"/>
              <a:t>our</a:t>
            </a:r>
            <a:r>
              <a:rPr lang="fr-FR" dirty="0"/>
              <a:t> classification </a:t>
            </a:r>
            <a:r>
              <a:rPr lang="fr-FR" dirty="0" err="1"/>
              <a:t>tasks</a:t>
            </a:r>
            <a:r>
              <a:rPr lang="fr-FR" dirty="0"/>
              <a:t> at </a:t>
            </a:r>
            <a:r>
              <a:rPr lang="fr-FR" dirty="0" err="1"/>
              <a:t>evaluation</a:t>
            </a:r>
            <a:r>
              <a:rPr lang="fr-FR" dirty="0"/>
              <a:t> time.</a:t>
            </a:r>
          </a:p>
          <a:p>
            <a:endParaRPr lang="fr-FR" dirty="0"/>
          </a:p>
          <a:p>
            <a:r>
              <a:rPr lang="fr-FR" dirty="0" err="1"/>
              <a:t>However</a:t>
            </a:r>
            <a:r>
              <a:rPr lang="fr-FR" dirty="0"/>
              <a:t>, </a:t>
            </a:r>
            <a:r>
              <a:rPr lang="fr-FR" dirty="0" err="1"/>
              <a:t>we</a:t>
            </a:r>
            <a:r>
              <a:rPr lang="fr-FR" dirty="0"/>
              <a:t> </a:t>
            </a:r>
            <a:r>
              <a:rPr lang="fr-FR" dirty="0" err="1"/>
              <a:t>cannot</a:t>
            </a:r>
            <a:r>
              <a:rPr lang="fr-FR" dirty="0"/>
              <a:t> </a:t>
            </a:r>
            <a:r>
              <a:rPr lang="fr-FR" dirty="0" err="1"/>
              <a:t>adopt</a:t>
            </a:r>
            <a:r>
              <a:rPr lang="fr-FR" dirty="0"/>
              <a:t> a classification </a:t>
            </a:r>
            <a:r>
              <a:rPr lang="fr-FR" dirty="0" err="1"/>
              <a:t>framework</a:t>
            </a:r>
            <a:r>
              <a:rPr lang="fr-FR" dirty="0"/>
              <a:t> </a:t>
            </a:r>
            <a:r>
              <a:rPr lang="fr-FR" dirty="0" err="1"/>
              <a:t>when</a:t>
            </a:r>
            <a:r>
              <a:rPr lang="fr-FR" dirty="0"/>
              <a:t> </a:t>
            </a:r>
            <a:r>
              <a:rPr lang="fr-FR" dirty="0" err="1"/>
              <a:t>it</a:t>
            </a:r>
            <a:r>
              <a:rPr lang="fr-FR" dirty="0"/>
              <a:t> </a:t>
            </a:r>
            <a:r>
              <a:rPr lang="fr-FR" dirty="0" err="1"/>
              <a:t>comes</a:t>
            </a:r>
            <a:r>
              <a:rPr lang="fr-FR" dirty="0"/>
              <a:t> to </a:t>
            </a:r>
            <a:r>
              <a:rPr lang="fr-FR" dirty="0" err="1"/>
              <a:t>predicting</a:t>
            </a:r>
            <a:r>
              <a:rPr lang="fr-FR" dirty="0"/>
              <a:t> a </a:t>
            </a:r>
            <a:r>
              <a:rPr lang="fr-FR" dirty="0" err="1"/>
              <a:t>person’s</a:t>
            </a:r>
            <a:r>
              <a:rPr lang="fr-FR" dirty="0"/>
              <a:t> </a:t>
            </a:r>
            <a:r>
              <a:rPr lang="fr-FR" dirty="0" err="1"/>
              <a:t>next</a:t>
            </a:r>
            <a:r>
              <a:rPr lang="fr-FR" dirty="0"/>
              <a:t> job. </a:t>
            </a:r>
          </a:p>
          <a:p>
            <a:endParaRPr lang="fr-FR" dirty="0"/>
          </a:p>
          <a:p>
            <a:endParaRPr lang="fr-FR" dirty="0"/>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36</a:t>
            </a:fld>
            <a:endParaRPr lang="fr-FR"/>
          </a:p>
        </p:txBody>
      </p:sp>
    </p:spTree>
    <p:extLst>
      <p:ext uri="{BB962C8B-B14F-4D97-AF65-F5344CB8AC3E}">
        <p14:creationId xmlns:p14="http://schemas.microsoft.com/office/powerpoint/2010/main" val="10427842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If </a:t>
            </a:r>
            <a:r>
              <a:rPr lang="fr-FR" dirty="0" err="1"/>
              <a:t>we</a:t>
            </a:r>
            <a:r>
              <a:rPr lang="fr-FR" dirty="0"/>
              <a:t> </a:t>
            </a:r>
            <a:r>
              <a:rPr lang="fr-FR" dirty="0" err="1"/>
              <a:t>take</a:t>
            </a:r>
            <a:r>
              <a:rPr lang="fr-FR" dirty="0"/>
              <a:t> a look at the jobs of the train split, </a:t>
            </a:r>
            <a:r>
              <a:rPr lang="fr-FR" dirty="0" err="1"/>
              <a:t>we</a:t>
            </a:r>
            <a:r>
              <a:rPr lang="fr-FR" dirty="0"/>
              <a:t> </a:t>
            </a:r>
            <a:r>
              <a:rPr lang="fr-FR" dirty="0" err="1"/>
              <a:t>realize</a:t>
            </a:r>
            <a:r>
              <a:rPr lang="fr-FR" dirty="0"/>
              <a:t> </a:t>
            </a:r>
            <a:r>
              <a:rPr lang="fr-FR" dirty="0" err="1"/>
              <a:t>that</a:t>
            </a:r>
            <a:r>
              <a:rPr lang="fr-FR" dirty="0"/>
              <a:t> </a:t>
            </a:r>
            <a:r>
              <a:rPr lang="fr-FR" dirty="0" err="1"/>
              <a:t>almost</a:t>
            </a:r>
            <a:r>
              <a:rPr lang="fr-FR" dirty="0"/>
              <a:t> 99% of </a:t>
            </a:r>
            <a:r>
              <a:rPr lang="fr-FR" dirty="0" err="1"/>
              <a:t>them</a:t>
            </a:r>
            <a:r>
              <a:rPr lang="fr-FR" dirty="0"/>
              <a:t> are unique. </a:t>
            </a:r>
          </a:p>
          <a:p>
            <a:r>
              <a:rPr lang="fr-FR" dirty="0" err="1"/>
              <a:t>When</a:t>
            </a:r>
            <a:r>
              <a:rPr lang="fr-FR" dirty="0"/>
              <a:t> </a:t>
            </a:r>
            <a:r>
              <a:rPr lang="fr-FR" dirty="0" err="1"/>
              <a:t>we</a:t>
            </a:r>
            <a:r>
              <a:rPr lang="fr-FR" dirty="0"/>
              <a:t> </a:t>
            </a:r>
            <a:r>
              <a:rPr lang="fr-FR" dirty="0" err="1"/>
              <a:t>think</a:t>
            </a:r>
            <a:r>
              <a:rPr lang="fr-FR" dirty="0"/>
              <a:t> of </a:t>
            </a:r>
            <a:r>
              <a:rPr lang="fr-FR" dirty="0" err="1"/>
              <a:t>it</a:t>
            </a:r>
            <a:r>
              <a:rPr lang="fr-FR" dirty="0"/>
              <a:t>, </a:t>
            </a:r>
            <a:r>
              <a:rPr lang="fr-FR" dirty="0" err="1"/>
              <a:t>it</a:t>
            </a:r>
            <a:r>
              <a:rPr lang="fr-FR" dirty="0"/>
              <a:t> </a:t>
            </a:r>
            <a:r>
              <a:rPr lang="fr-FR" dirty="0" err="1"/>
              <a:t>is</a:t>
            </a:r>
            <a:r>
              <a:rPr lang="fr-FR" dirty="0"/>
              <a:t> not </a:t>
            </a:r>
            <a:r>
              <a:rPr lang="fr-FR" dirty="0" err="1"/>
              <a:t>very</a:t>
            </a:r>
            <a:r>
              <a:rPr lang="fr-FR" dirty="0"/>
              <a:t> </a:t>
            </a:r>
            <a:r>
              <a:rPr lang="fr-FR" dirty="0" err="1"/>
              <a:t>surprising</a:t>
            </a:r>
            <a:r>
              <a:rPr lang="fr-FR" dirty="0"/>
              <a:t> </a:t>
            </a:r>
            <a:r>
              <a:rPr lang="fr-FR" dirty="0" err="1"/>
              <a:t>because</a:t>
            </a:r>
            <a:r>
              <a:rPr lang="fr-FR" dirty="0"/>
              <a:t> </a:t>
            </a:r>
            <a:r>
              <a:rPr lang="fr-FR" dirty="0" err="1"/>
              <a:t>we</a:t>
            </a:r>
            <a:r>
              <a:rPr lang="fr-FR" dirty="0"/>
              <a:t> </a:t>
            </a:r>
            <a:r>
              <a:rPr lang="fr-FR" dirty="0" err="1"/>
              <a:t>consider</a:t>
            </a:r>
            <a:r>
              <a:rPr lang="fr-FR" dirty="0"/>
              <a:t> </a:t>
            </a:r>
            <a:r>
              <a:rPr lang="fr-FR" dirty="0" err="1"/>
              <a:t>both</a:t>
            </a:r>
            <a:r>
              <a:rPr lang="fr-FR" dirty="0"/>
              <a:t> the job </a:t>
            </a:r>
            <a:r>
              <a:rPr lang="fr-FR" dirty="0" err="1"/>
              <a:t>title</a:t>
            </a:r>
            <a:r>
              <a:rPr lang="fr-FR" dirty="0"/>
              <a:t> and the job description, and </a:t>
            </a:r>
            <a:r>
              <a:rPr lang="fr-FR" dirty="0" err="1"/>
              <a:t>it</a:t>
            </a:r>
            <a:r>
              <a:rPr lang="fr-FR" dirty="0"/>
              <a:t> </a:t>
            </a:r>
            <a:r>
              <a:rPr lang="fr-FR" dirty="0" err="1"/>
              <a:t>is</a:t>
            </a:r>
            <a:r>
              <a:rPr lang="fr-FR" dirty="0"/>
              <a:t> normal </a:t>
            </a:r>
            <a:r>
              <a:rPr lang="fr-FR" dirty="0" err="1"/>
              <a:t>that</a:t>
            </a:r>
            <a:r>
              <a:rPr lang="fr-FR" dirty="0"/>
              <a:t> </a:t>
            </a:r>
            <a:r>
              <a:rPr lang="fr-FR" dirty="0" err="1"/>
              <a:t>different</a:t>
            </a:r>
            <a:r>
              <a:rPr lang="fr-FR" dirty="0"/>
              <a:t> people </a:t>
            </a:r>
            <a:r>
              <a:rPr lang="fr-FR" dirty="0" err="1"/>
              <a:t>would</a:t>
            </a:r>
            <a:r>
              <a:rPr lang="fr-FR" dirty="0"/>
              <a:t> </a:t>
            </a:r>
            <a:r>
              <a:rPr lang="fr-FR" dirty="0" err="1"/>
              <a:t>write</a:t>
            </a:r>
            <a:r>
              <a:rPr lang="fr-FR" dirty="0"/>
              <a:t> about </a:t>
            </a:r>
            <a:r>
              <a:rPr lang="fr-FR" dirty="0" err="1"/>
              <a:t>their</a:t>
            </a:r>
            <a:r>
              <a:rPr lang="fr-FR" dirty="0"/>
              <a:t> </a:t>
            </a:r>
            <a:r>
              <a:rPr lang="fr-FR" dirty="0" err="1"/>
              <a:t>professional</a:t>
            </a:r>
            <a:r>
              <a:rPr lang="fr-FR" dirty="0"/>
              <a:t> </a:t>
            </a:r>
            <a:r>
              <a:rPr lang="fr-FR" dirty="0" err="1"/>
              <a:t>experiences</a:t>
            </a:r>
            <a:r>
              <a:rPr lang="fr-FR" dirty="0"/>
              <a:t> </a:t>
            </a:r>
            <a:r>
              <a:rPr lang="fr-FR" dirty="0" err="1"/>
              <a:t>with</a:t>
            </a:r>
            <a:r>
              <a:rPr lang="fr-FR" dirty="0"/>
              <a:t> </a:t>
            </a:r>
            <a:r>
              <a:rPr lang="fr-FR" dirty="0" err="1"/>
              <a:t>different</a:t>
            </a:r>
            <a:r>
              <a:rPr lang="fr-FR" dirty="0"/>
              <a:t> </a:t>
            </a:r>
            <a:r>
              <a:rPr lang="fr-FR" dirty="0" err="1"/>
              <a:t>words</a:t>
            </a:r>
            <a:r>
              <a:rPr lang="fr-FR" dirty="0"/>
              <a:t>, </a:t>
            </a:r>
            <a:r>
              <a:rPr lang="fr-FR" dirty="0" err="1"/>
              <a:t>even</a:t>
            </a:r>
            <a:r>
              <a:rPr lang="fr-FR" dirty="0"/>
              <a:t> </a:t>
            </a:r>
            <a:r>
              <a:rPr lang="fr-FR" dirty="0" err="1"/>
              <a:t>though</a:t>
            </a:r>
            <a:r>
              <a:rPr lang="fr-FR" dirty="0"/>
              <a:t> </a:t>
            </a:r>
            <a:r>
              <a:rPr lang="fr-FR" dirty="0" err="1"/>
              <a:t>those</a:t>
            </a:r>
            <a:r>
              <a:rPr lang="fr-FR" dirty="0"/>
              <a:t> </a:t>
            </a:r>
            <a:r>
              <a:rPr lang="fr-FR" dirty="0" err="1"/>
              <a:t>experiences</a:t>
            </a:r>
            <a:r>
              <a:rPr lang="fr-FR" dirty="0"/>
              <a:t> </a:t>
            </a:r>
            <a:r>
              <a:rPr lang="fr-FR" dirty="0" err="1"/>
              <a:t>would</a:t>
            </a:r>
            <a:r>
              <a:rPr lang="fr-FR" dirty="0"/>
              <a:t> </a:t>
            </a:r>
            <a:r>
              <a:rPr lang="fr-FR" dirty="0" err="1"/>
              <a:t>be</a:t>
            </a:r>
            <a:r>
              <a:rPr lang="fr-FR" dirty="0"/>
              <a:t> </a:t>
            </a:r>
            <a:r>
              <a:rPr lang="fr-FR" dirty="0" err="1"/>
              <a:t>similar</a:t>
            </a:r>
            <a:r>
              <a:rPr lang="fr-FR" dirty="0"/>
              <a:t>.</a:t>
            </a:r>
          </a:p>
          <a:p>
            <a:endParaRPr lang="fr-FR" dirty="0"/>
          </a:p>
          <a:p>
            <a:r>
              <a:rPr lang="fr-FR" dirty="0"/>
              <a:t>For </a:t>
            </a:r>
            <a:r>
              <a:rPr lang="fr-FR" dirty="0" err="1"/>
              <a:t>this</a:t>
            </a:r>
            <a:r>
              <a:rPr lang="fr-FR" dirty="0"/>
              <a:t> </a:t>
            </a:r>
            <a:r>
              <a:rPr lang="fr-FR" dirty="0" err="1"/>
              <a:t>reason</a:t>
            </a:r>
            <a:r>
              <a:rPr lang="fr-FR" dirty="0"/>
              <a:t>, </a:t>
            </a:r>
            <a:r>
              <a:rPr lang="fr-FR" dirty="0" err="1"/>
              <a:t>we</a:t>
            </a:r>
            <a:r>
              <a:rPr lang="fr-FR" dirty="0"/>
              <a:t> </a:t>
            </a:r>
            <a:r>
              <a:rPr lang="fr-FR" dirty="0" err="1"/>
              <a:t>address</a:t>
            </a:r>
            <a:r>
              <a:rPr lang="fr-FR" dirty="0"/>
              <a:t> the </a:t>
            </a:r>
            <a:r>
              <a:rPr lang="fr-FR" dirty="0" err="1"/>
              <a:t>task</a:t>
            </a:r>
            <a:r>
              <a:rPr lang="fr-FR" dirty="0"/>
              <a:t> of last job </a:t>
            </a:r>
            <a:r>
              <a:rPr lang="fr-FR" dirty="0" err="1"/>
              <a:t>prediction</a:t>
            </a:r>
            <a:r>
              <a:rPr lang="fr-FR" dirty="0"/>
              <a:t>, </a:t>
            </a:r>
            <a:r>
              <a:rPr lang="fr-FR" dirty="0" err="1"/>
              <a:t>which</a:t>
            </a:r>
            <a:r>
              <a:rPr lang="fr-FR" dirty="0"/>
              <a:t> </a:t>
            </a:r>
            <a:r>
              <a:rPr lang="fr-FR" dirty="0" err="1"/>
              <a:t>is</a:t>
            </a:r>
            <a:r>
              <a:rPr lang="fr-FR" dirty="0"/>
              <a:t> a proxy for a </a:t>
            </a:r>
            <a:r>
              <a:rPr lang="fr-FR" dirty="0" err="1"/>
              <a:t>next</a:t>
            </a:r>
            <a:r>
              <a:rPr lang="fr-FR" dirty="0"/>
              <a:t>-job </a:t>
            </a:r>
            <a:r>
              <a:rPr lang="fr-FR" dirty="0" err="1"/>
              <a:t>prediction</a:t>
            </a:r>
            <a:r>
              <a:rPr lang="fr-FR" dirty="0"/>
              <a:t> </a:t>
            </a:r>
            <a:r>
              <a:rPr lang="fr-FR" dirty="0" err="1"/>
              <a:t>task</a:t>
            </a:r>
            <a:r>
              <a:rPr lang="fr-FR" dirty="0"/>
              <a:t>, as a </a:t>
            </a:r>
            <a:r>
              <a:rPr lang="fr-FR" dirty="0" err="1"/>
              <a:t>text</a:t>
            </a:r>
            <a:r>
              <a:rPr lang="fr-FR" dirty="0"/>
              <a:t> </a:t>
            </a:r>
            <a:r>
              <a:rPr lang="fr-FR" dirty="0" err="1"/>
              <a:t>generation</a:t>
            </a:r>
            <a:r>
              <a:rPr lang="fr-FR" dirty="0"/>
              <a:t> </a:t>
            </a:r>
            <a:r>
              <a:rPr lang="fr-FR" dirty="0" err="1"/>
              <a:t>problem</a:t>
            </a:r>
            <a:r>
              <a:rPr lang="fr-FR" dirty="0"/>
              <a:t>, </a:t>
            </a:r>
            <a:r>
              <a:rPr lang="fr-FR" dirty="0" err="1"/>
              <a:t>rather</a:t>
            </a:r>
            <a:r>
              <a:rPr lang="fr-FR" dirty="0"/>
              <a:t> </a:t>
            </a:r>
            <a:r>
              <a:rPr lang="fr-FR" dirty="0" err="1"/>
              <a:t>than</a:t>
            </a:r>
            <a:r>
              <a:rPr lang="fr-FR" dirty="0"/>
              <a:t> a classification one.</a:t>
            </a:r>
          </a:p>
          <a:p>
            <a:endParaRPr lang="fr-FR" dirty="0"/>
          </a:p>
          <a:p>
            <a:r>
              <a:rPr lang="fr-FR" dirty="0"/>
              <a:t>That </a:t>
            </a:r>
            <a:r>
              <a:rPr lang="fr-FR" dirty="0" err="1"/>
              <a:t>being</a:t>
            </a:r>
            <a:r>
              <a:rPr lang="fr-FR" dirty="0"/>
              <a:t> </a:t>
            </a:r>
            <a:r>
              <a:rPr lang="fr-FR" dirty="0" err="1"/>
              <a:t>said</a:t>
            </a:r>
            <a:r>
              <a:rPr lang="fr-FR" dirty="0"/>
              <a:t>, and </a:t>
            </a:r>
            <a:r>
              <a:rPr lang="fr-FR" dirty="0" err="1"/>
              <a:t>while</a:t>
            </a:r>
            <a:r>
              <a:rPr lang="fr-FR" dirty="0"/>
              <a:t> the </a:t>
            </a:r>
            <a:r>
              <a:rPr lang="fr-FR" dirty="0" err="1"/>
              <a:t>generation</a:t>
            </a:r>
            <a:r>
              <a:rPr lang="fr-FR" dirty="0"/>
              <a:t> </a:t>
            </a:r>
            <a:r>
              <a:rPr lang="fr-FR" dirty="0" err="1"/>
              <a:t>approach</a:t>
            </a:r>
            <a:r>
              <a:rPr lang="fr-FR" dirty="0"/>
              <a:t> </a:t>
            </a:r>
            <a:r>
              <a:rPr lang="fr-FR" dirty="0" err="1"/>
              <a:t>is</a:t>
            </a:r>
            <a:r>
              <a:rPr lang="fr-FR" dirty="0"/>
              <a:t> more </a:t>
            </a:r>
            <a:r>
              <a:rPr lang="fr-FR" dirty="0" err="1"/>
              <a:t>suited</a:t>
            </a:r>
            <a:r>
              <a:rPr lang="fr-FR" dirty="0"/>
              <a:t> </a:t>
            </a:r>
            <a:r>
              <a:rPr lang="fr-FR" dirty="0" err="1"/>
              <a:t>than</a:t>
            </a:r>
            <a:r>
              <a:rPr lang="fr-FR" dirty="0"/>
              <a:t> the classification one, </a:t>
            </a:r>
            <a:r>
              <a:rPr lang="fr-FR" dirty="0" err="1"/>
              <a:t>it</a:t>
            </a:r>
            <a:r>
              <a:rPr lang="fr-FR" dirty="0"/>
              <a:t> </a:t>
            </a:r>
            <a:r>
              <a:rPr lang="fr-FR" dirty="0" err="1"/>
              <a:t>is</a:t>
            </a:r>
            <a:r>
              <a:rPr lang="fr-FR" dirty="0"/>
              <a:t> not a trivial one </a:t>
            </a:r>
            <a:r>
              <a:rPr lang="fr-FR" dirty="0" err="1"/>
              <a:t>because</a:t>
            </a:r>
            <a:r>
              <a:rPr lang="fr-FR" dirty="0"/>
              <a:t> of the nature of </a:t>
            </a:r>
            <a:r>
              <a:rPr lang="fr-FR" dirty="0" err="1"/>
              <a:t>our</a:t>
            </a:r>
            <a:r>
              <a:rPr lang="fr-FR" dirty="0"/>
              <a:t> data.</a:t>
            </a:r>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37</a:t>
            </a:fld>
            <a:endParaRPr lang="fr-FR"/>
          </a:p>
        </p:txBody>
      </p:sp>
    </p:spTree>
    <p:extLst>
      <p:ext uri="{BB962C8B-B14F-4D97-AF65-F5344CB8AC3E}">
        <p14:creationId xmlns:p14="http://schemas.microsoft.com/office/powerpoint/2010/main" val="13161963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This slide </a:t>
            </a:r>
            <a:r>
              <a:rPr lang="fr-FR" dirty="0" err="1"/>
              <a:t>illustrates</a:t>
            </a:r>
            <a:r>
              <a:rPr lang="fr-FR" dirty="0"/>
              <a:t> the </a:t>
            </a:r>
            <a:r>
              <a:rPr lang="fr-FR" dirty="0" err="1"/>
              <a:t>previously</a:t>
            </a:r>
            <a:r>
              <a:rPr lang="fr-FR" dirty="0"/>
              <a:t> </a:t>
            </a:r>
            <a:r>
              <a:rPr lang="fr-FR" dirty="0" err="1"/>
              <a:t>mentioned</a:t>
            </a:r>
            <a:r>
              <a:rPr lang="fr-FR" dirty="0"/>
              <a:t> </a:t>
            </a:r>
            <a:r>
              <a:rPr lang="fr-FR" dirty="0" err="1"/>
              <a:t>noisiness</a:t>
            </a:r>
            <a:r>
              <a:rPr lang="fr-FR" dirty="0"/>
              <a:t> and </a:t>
            </a:r>
            <a:r>
              <a:rPr lang="fr-FR" dirty="0" err="1"/>
              <a:t>specificities</a:t>
            </a:r>
            <a:r>
              <a:rPr lang="fr-FR" dirty="0"/>
              <a:t> of </a:t>
            </a:r>
            <a:r>
              <a:rPr lang="fr-FR" dirty="0" err="1"/>
              <a:t>our</a:t>
            </a:r>
            <a:r>
              <a:rPr lang="fr-FR" dirty="0"/>
              <a:t> data.</a:t>
            </a:r>
          </a:p>
          <a:p>
            <a:endParaRPr lang="fr-FR" dirty="0"/>
          </a:p>
          <a:p>
            <a:r>
              <a:rPr lang="fr-FR" dirty="0" err="1"/>
              <a:t>Regarding</a:t>
            </a:r>
            <a:r>
              <a:rPr lang="fr-FR" dirty="0"/>
              <a:t> the Professional </a:t>
            </a:r>
            <a:r>
              <a:rPr lang="fr-FR" dirty="0" err="1"/>
              <a:t>experiences</a:t>
            </a:r>
            <a:r>
              <a:rPr lang="fr-FR" dirty="0"/>
              <a:t>, </a:t>
            </a:r>
            <a:r>
              <a:rPr lang="fr-FR" dirty="0" err="1"/>
              <a:t>they</a:t>
            </a:r>
            <a:r>
              <a:rPr lang="fr-FR" dirty="0"/>
              <a:t> are </a:t>
            </a:r>
            <a:r>
              <a:rPr lang="fr-FR" dirty="0" err="1"/>
              <a:t>formatted</a:t>
            </a:r>
            <a:r>
              <a:rPr lang="fr-FR" dirty="0"/>
              <a:t> in a </a:t>
            </a:r>
            <a:r>
              <a:rPr lang="fr-FR" dirty="0" err="1"/>
              <a:t>very</a:t>
            </a:r>
            <a:r>
              <a:rPr lang="fr-FR" dirty="0"/>
              <a:t> </a:t>
            </a:r>
            <a:r>
              <a:rPr lang="fr-FR" dirty="0" err="1"/>
              <a:t>specific</a:t>
            </a:r>
            <a:r>
              <a:rPr lang="fr-FR" dirty="0"/>
              <a:t> </a:t>
            </a:r>
            <a:r>
              <a:rPr lang="fr-FR" dirty="0" err="1"/>
              <a:t>way</a:t>
            </a:r>
            <a:r>
              <a:rPr lang="fr-FR" dirty="0"/>
              <a:t>: </a:t>
            </a:r>
            <a:r>
              <a:rPr lang="fr-FR" dirty="0" err="1"/>
              <a:t>they</a:t>
            </a:r>
            <a:r>
              <a:rPr lang="fr-FR" dirty="0"/>
              <a:t> are full of non-verbal sentences, </a:t>
            </a:r>
            <a:r>
              <a:rPr lang="fr-FR" dirty="0" err="1"/>
              <a:t>acronyms</a:t>
            </a:r>
            <a:r>
              <a:rPr lang="fr-FR" dirty="0"/>
              <a:t>, </a:t>
            </a:r>
            <a:r>
              <a:rPr lang="fr-FR" dirty="0" err="1"/>
              <a:t>abbreviations</a:t>
            </a:r>
            <a:r>
              <a:rPr lang="fr-FR" dirty="0"/>
              <a:t>, </a:t>
            </a:r>
            <a:r>
              <a:rPr lang="fr-FR" dirty="0" err="1"/>
              <a:t>named</a:t>
            </a:r>
            <a:r>
              <a:rPr lang="fr-FR" dirty="0"/>
              <a:t> </a:t>
            </a:r>
            <a:r>
              <a:rPr lang="fr-FR" dirty="0" err="1"/>
              <a:t>entities</a:t>
            </a:r>
            <a:r>
              <a:rPr lang="fr-FR" dirty="0"/>
              <a:t> and </a:t>
            </a:r>
            <a:r>
              <a:rPr lang="fr-FR" dirty="0" err="1"/>
              <a:t>so</a:t>
            </a:r>
            <a:r>
              <a:rPr lang="fr-FR" dirty="0"/>
              <a:t> on, </a:t>
            </a:r>
            <a:r>
              <a:rPr lang="fr-FR" dirty="0" err="1"/>
              <a:t>which</a:t>
            </a:r>
            <a:r>
              <a:rPr lang="fr-FR" dirty="0"/>
              <a:t> </a:t>
            </a:r>
            <a:r>
              <a:rPr lang="fr-FR" dirty="0" err="1"/>
              <a:t>makes</a:t>
            </a:r>
            <a:r>
              <a:rPr lang="fr-FR" dirty="0"/>
              <a:t> </a:t>
            </a:r>
            <a:r>
              <a:rPr lang="fr-FR" dirty="0" err="1"/>
              <a:t>them</a:t>
            </a:r>
            <a:r>
              <a:rPr lang="fr-FR" dirty="0"/>
              <a:t> harder to </a:t>
            </a:r>
            <a:r>
              <a:rPr lang="fr-FR" dirty="0" err="1"/>
              <a:t>handle</a:t>
            </a:r>
            <a:r>
              <a:rPr lang="fr-FR" dirty="0"/>
              <a:t> </a:t>
            </a:r>
            <a:r>
              <a:rPr lang="fr-FR" dirty="0" err="1"/>
              <a:t>than</a:t>
            </a:r>
            <a:r>
              <a:rPr lang="fr-FR" dirty="0"/>
              <a:t> </a:t>
            </a:r>
            <a:r>
              <a:rPr lang="fr-FR" dirty="0" err="1"/>
              <a:t>regular</a:t>
            </a:r>
            <a:r>
              <a:rPr lang="fr-FR" dirty="0"/>
              <a:t> </a:t>
            </a:r>
            <a:r>
              <a:rPr lang="fr-FR" dirty="0" err="1"/>
              <a:t>natural</a:t>
            </a:r>
            <a:r>
              <a:rPr lang="fr-FR" dirty="0"/>
              <a:t> </a:t>
            </a:r>
            <a:r>
              <a:rPr lang="fr-FR" dirty="0" err="1"/>
              <a:t>language</a:t>
            </a:r>
            <a:r>
              <a:rPr lang="fr-FR" dirty="0"/>
              <a:t> </a:t>
            </a:r>
            <a:r>
              <a:rPr lang="fr-FR" dirty="0" err="1"/>
              <a:t>datasets</a:t>
            </a:r>
            <a:r>
              <a:rPr lang="fr-FR" dirty="0"/>
              <a:t>. </a:t>
            </a:r>
          </a:p>
          <a:p>
            <a:endParaRPr lang="fr-FR" dirty="0"/>
          </a:p>
          <a:p>
            <a:r>
              <a:rPr lang="fr-FR" dirty="0"/>
              <a:t>In </a:t>
            </a:r>
            <a:r>
              <a:rPr lang="fr-FR" dirty="0" err="1"/>
              <a:t>parallel</a:t>
            </a:r>
            <a:r>
              <a:rPr lang="fr-FR" dirty="0"/>
              <a:t>, the </a:t>
            </a:r>
            <a:r>
              <a:rPr lang="fr-FR" dirty="0" err="1"/>
              <a:t>skills</a:t>
            </a:r>
            <a:r>
              <a:rPr lang="fr-FR" dirty="0"/>
              <a:t> of a user </a:t>
            </a:r>
            <a:r>
              <a:rPr lang="fr-FR" dirty="0" err="1"/>
              <a:t>often</a:t>
            </a:r>
            <a:r>
              <a:rPr lang="fr-FR" dirty="0"/>
              <a:t> show </a:t>
            </a:r>
            <a:r>
              <a:rPr lang="fr-FR" dirty="0" err="1"/>
              <a:t>redundancy</a:t>
            </a:r>
            <a:r>
              <a:rPr lang="fr-FR" dirty="0"/>
              <a:t>. </a:t>
            </a:r>
            <a:r>
              <a:rPr lang="fr-FR" dirty="0" err="1"/>
              <a:t>They</a:t>
            </a:r>
            <a:r>
              <a:rPr lang="fr-FR" dirty="0"/>
              <a:t> are </a:t>
            </a:r>
            <a:r>
              <a:rPr lang="fr-FR" dirty="0" err="1"/>
              <a:t>redundant</a:t>
            </a:r>
            <a:r>
              <a:rPr lang="fr-FR" dirty="0"/>
              <a:t> </a:t>
            </a:r>
            <a:r>
              <a:rPr lang="fr-FR" dirty="0" err="1"/>
              <a:t>because</a:t>
            </a:r>
            <a:r>
              <a:rPr lang="fr-FR" dirty="0"/>
              <a:t> </a:t>
            </a:r>
            <a:r>
              <a:rPr lang="fr-FR" dirty="0" err="1"/>
              <a:t>it</a:t>
            </a:r>
            <a:r>
              <a:rPr lang="fr-FR" dirty="0"/>
              <a:t> </a:t>
            </a:r>
            <a:r>
              <a:rPr lang="fr-FR" dirty="0" err="1"/>
              <a:t>is</a:t>
            </a:r>
            <a:r>
              <a:rPr lang="fr-FR" dirty="0"/>
              <a:t> in the </a:t>
            </a:r>
            <a:r>
              <a:rPr lang="fr-FR" dirty="0" err="1"/>
              <a:t>interest</a:t>
            </a:r>
            <a:r>
              <a:rPr lang="fr-FR" dirty="0"/>
              <a:t> of the user to </a:t>
            </a:r>
            <a:r>
              <a:rPr lang="fr-FR" dirty="0" err="1"/>
              <a:t>fill</a:t>
            </a:r>
            <a:r>
              <a:rPr lang="fr-FR" dirty="0"/>
              <a:t> out as </a:t>
            </a:r>
            <a:r>
              <a:rPr lang="fr-FR" dirty="0" err="1"/>
              <a:t>many</a:t>
            </a:r>
            <a:r>
              <a:rPr lang="fr-FR" dirty="0"/>
              <a:t> </a:t>
            </a:r>
            <a:r>
              <a:rPr lang="fr-FR" dirty="0" err="1"/>
              <a:t>skills</a:t>
            </a:r>
            <a:r>
              <a:rPr lang="fr-FR" dirty="0"/>
              <a:t> as possible, </a:t>
            </a:r>
            <a:r>
              <a:rPr lang="fr-FR" dirty="0" err="1"/>
              <a:t>so</a:t>
            </a:r>
            <a:r>
              <a:rPr lang="fr-FR" dirty="0"/>
              <a:t> as to </a:t>
            </a:r>
            <a:r>
              <a:rPr lang="fr-FR" dirty="0" err="1"/>
              <a:t>appear</a:t>
            </a:r>
            <a:r>
              <a:rPr lang="fr-FR" dirty="0"/>
              <a:t> on </a:t>
            </a:r>
            <a:r>
              <a:rPr lang="fr-FR" dirty="0" err="1"/>
              <a:t>many</a:t>
            </a:r>
            <a:r>
              <a:rPr lang="fr-FR" dirty="0"/>
              <a:t> </a:t>
            </a:r>
            <a:r>
              <a:rPr lang="fr-FR" dirty="0" err="1"/>
              <a:t>recruiters</a:t>
            </a:r>
            <a:r>
              <a:rPr lang="fr-FR" dirty="0"/>
              <a:t>’ </a:t>
            </a:r>
            <a:r>
              <a:rPr lang="fr-FR" dirty="0" err="1"/>
              <a:t>searches</a:t>
            </a:r>
            <a:r>
              <a:rPr lang="fr-FR" dirty="0"/>
              <a:t>, </a:t>
            </a:r>
            <a:r>
              <a:rPr lang="fr-FR" dirty="0" err="1"/>
              <a:t>yielding</a:t>
            </a:r>
            <a:r>
              <a:rPr lang="fr-FR" dirty="0"/>
              <a:t> situations </a:t>
            </a:r>
            <a:r>
              <a:rPr lang="fr-FR" dirty="0" err="1"/>
              <a:t>like</a:t>
            </a:r>
            <a:r>
              <a:rPr lang="fr-FR" dirty="0"/>
              <a:t> the one </a:t>
            </a:r>
            <a:r>
              <a:rPr lang="fr-FR" dirty="0" err="1"/>
              <a:t>illustrated</a:t>
            </a:r>
            <a:r>
              <a:rPr lang="fr-FR" dirty="0"/>
              <a:t> </a:t>
            </a:r>
            <a:r>
              <a:rPr lang="fr-FR" dirty="0" err="1"/>
              <a:t>where</a:t>
            </a:r>
            <a:r>
              <a:rPr lang="fr-FR" dirty="0"/>
              <a:t> </a:t>
            </a:r>
            <a:r>
              <a:rPr lang="fr-FR" dirty="0" err="1"/>
              <a:t>we</a:t>
            </a:r>
            <a:r>
              <a:rPr lang="fr-FR" dirty="0"/>
              <a:t> have « mobile marketing», « web marketing », « </a:t>
            </a:r>
            <a:r>
              <a:rPr lang="fr-FR" dirty="0" err="1"/>
              <a:t>integrated</a:t>
            </a:r>
            <a:r>
              <a:rPr lang="fr-FR" dirty="0"/>
              <a:t> marketing » and </a:t>
            </a:r>
            <a:r>
              <a:rPr lang="fr-FR" dirty="0" err="1"/>
              <a:t>so</a:t>
            </a:r>
            <a:r>
              <a:rPr lang="fr-FR" dirty="0"/>
              <a:t> on </a:t>
            </a:r>
            <a:r>
              <a:rPr lang="fr-FR" dirty="0" err="1"/>
              <a:t>next</a:t>
            </a:r>
            <a:r>
              <a:rPr lang="fr-FR" dirty="0"/>
              <a:t> to </a:t>
            </a:r>
            <a:r>
              <a:rPr lang="fr-FR" dirty="0" err="1"/>
              <a:t>each</a:t>
            </a:r>
            <a:r>
              <a:rPr lang="fr-FR" dirty="0"/>
              <a:t> </a:t>
            </a:r>
            <a:r>
              <a:rPr lang="fr-FR" dirty="0" err="1"/>
              <a:t>other</a:t>
            </a:r>
            <a:r>
              <a:rPr lang="fr-FR" dirty="0"/>
              <a:t>.</a:t>
            </a:r>
          </a:p>
          <a:p>
            <a:endParaRPr lang="fr-FR" dirty="0"/>
          </a:p>
          <a:p>
            <a:r>
              <a:rPr lang="fr-FR" dirty="0"/>
              <a:t>As a </a:t>
            </a:r>
            <a:r>
              <a:rPr lang="fr-FR" dirty="0" err="1"/>
              <a:t>reminder</a:t>
            </a:r>
            <a:r>
              <a:rPr lang="fr-FR" dirty="0"/>
              <a:t>, </a:t>
            </a:r>
            <a:r>
              <a:rPr lang="fr-FR" dirty="0" err="1"/>
              <a:t>we</a:t>
            </a:r>
            <a:r>
              <a:rPr lang="fr-FR" dirty="0"/>
              <a:t> </a:t>
            </a:r>
            <a:r>
              <a:rPr lang="fr-FR" dirty="0" err="1"/>
              <a:t>learn</a:t>
            </a:r>
            <a:r>
              <a:rPr lang="fr-FR" dirty="0"/>
              <a:t> how to </a:t>
            </a:r>
            <a:r>
              <a:rPr lang="fr-FR" dirty="0" err="1"/>
              <a:t>retrieved</a:t>
            </a:r>
            <a:r>
              <a:rPr lang="fr-FR" dirty="0"/>
              <a:t> the </a:t>
            </a:r>
            <a:r>
              <a:rPr lang="fr-FR" dirty="0" err="1"/>
              <a:t>skills</a:t>
            </a:r>
            <a:r>
              <a:rPr lang="fr-FR" dirty="0"/>
              <a:t>, the </a:t>
            </a:r>
            <a:r>
              <a:rPr lang="fr-FR" dirty="0" err="1"/>
              <a:t>industry</a:t>
            </a:r>
            <a:r>
              <a:rPr lang="fr-FR" dirty="0"/>
              <a:t>, and the last </a:t>
            </a:r>
            <a:r>
              <a:rPr lang="fr-FR" dirty="0" err="1"/>
              <a:t>professional</a:t>
            </a:r>
            <a:r>
              <a:rPr lang="fr-FR" dirty="0"/>
              <a:t> </a:t>
            </a:r>
            <a:r>
              <a:rPr lang="fr-FR" dirty="0" err="1"/>
              <a:t>experience</a:t>
            </a:r>
            <a:r>
              <a:rPr lang="fr-FR" dirty="0"/>
              <a:t> of a user profile </a:t>
            </a:r>
            <a:r>
              <a:rPr lang="fr-FR" dirty="0" err="1"/>
              <a:t>from</a:t>
            </a:r>
            <a:r>
              <a:rPr lang="fr-FR" dirty="0"/>
              <a:t> </a:t>
            </a:r>
            <a:r>
              <a:rPr lang="fr-FR" dirty="0" err="1"/>
              <a:t>their</a:t>
            </a:r>
            <a:r>
              <a:rPr lang="fr-FR" dirty="0"/>
              <a:t> </a:t>
            </a:r>
            <a:r>
              <a:rPr lang="fr-FR" dirty="0" err="1"/>
              <a:t>representation</a:t>
            </a:r>
            <a:r>
              <a:rPr lang="fr-FR" dirty="0"/>
              <a:t>.</a:t>
            </a:r>
          </a:p>
          <a:p>
            <a:pPr marL="0" indent="0">
              <a:buFont typeface="Arial" panose="020B0604020202020204" pitchFamily="34" charset="0"/>
              <a:buNone/>
            </a:pPr>
            <a:r>
              <a:rPr lang="en-US" b="0" dirty="0"/>
              <a:t>Of course, learning to predict a person’s last job is a practical proxy for predicting their next job. </a:t>
            </a:r>
          </a:p>
          <a:p>
            <a:pPr marL="0" indent="0">
              <a:buFont typeface="Arial" panose="020B0604020202020204" pitchFamily="34" charset="0"/>
              <a:buNone/>
            </a:pPr>
            <a:endParaRPr lang="en-US" b="0" dirty="0"/>
          </a:p>
          <a:p>
            <a:pPr marL="0" indent="0">
              <a:buFont typeface="Arial" panose="020B0604020202020204" pitchFamily="34" charset="0"/>
              <a:buNone/>
            </a:pPr>
            <a:r>
              <a:rPr lang="en-US" b="0" dirty="0"/>
              <a:t>Taking a closer look at our data highlights that this task is necessarily skewed by the fact that people’s resumes often reflect their career goals at time t. </a:t>
            </a:r>
          </a:p>
          <a:p>
            <a:pPr marL="0" indent="0">
              <a:buFont typeface="Arial" panose="020B0604020202020204" pitchFamily="34" charset="0"/>
              <a:buNone/>
            </a:pPr>
            <a:r>
              <a:rPr lang="en-US" b="0" dirty="0"/>
              <a:t>That is to say that their LinkedIn pages are filled with period-specific buzzwords, be it in their skills or job descriptions, and angled at the kind of position they aim for. </a:t>
            </a:r>
          </a:p>
          <a:p>
            <a:r>
              <a:rPr lang="en-US" b="0" dirty="0"/>
              <a:t>These observations do no however stand in the way of the tasks we address in this work, and it is still reasonable to consider them good proxies for the user profile’s evaluation.</a:t>
            </a:r>
          </a:p>
          <a:p>
            <a:endParaRPr lang="fr-FR" dirty="0"/>
          </a:p>
          <a:p>
            <a:r>
              <a:rPr lang="fr-FR" dirty="0"/>
              <a:t>To </a:t>
            </a:r>
            <a:r>
              <a:rPr lang="fr-FR" dirty="0" err="1"/>
              <a:t>sum</a:t>
            </a:r>
            <a:r>
              <a:rPr lang="fr-FR" dirty="0"/>
              <a:t> up, </a:t>
            </a:r>
            <a:r>
              <a:rPr lang="fr-FR" dirty="0" err="1"/>
              <a:t>we</a:t>
            </a:r>
            <a:r>
              <a:rPr lang="fr-FR" dirty="0"/>
              <a:t> are handling a </a:t>
            </a:r>
            <a:r>
              <a:rPr lang="fr-FR" dirty="0" err="1"/>
              <a:t>very</a:t>
            </a:r>
            <a:r>
              <a:rPr lang="fr-FR" dirty="0"/>
              <a:t> </a:t>
            </a:r>
            <a:r>
              <a:rPr lang="fr-FR" dirty="0" err="1"/>
              <a:t>specific</a:t>
            </a:r>
            <a:r>
              <a:rPr lang="fr-FR" dirty="0"/>
              <a:t> type of data </a:t>
            </a:r>
            <a:r>
              <a:rPr lang="fr-FR" dirty="0" err="1"/>
              <a:t>which</a:t>
            </a:r>
            <a:r>
              <a:rPr lang="fr-FR" dirty="0"/>
              <a:t> </a:t>
            </a:r>
            <a:r>
              <a:rPr lang="fr-FR" dirty="0" err="1"/>
              <a:t>is</a:t>
            </a:r>
            <a:r>
              <a:rPr lang="fr-FR" dirty="0"/>
              <a:t> as </a:t>
            </a:r>
            <a:r>
              <a:rPr lang="fr-FR" dirty="0" err="1"/>
              <a:t>rich</a:t>
            </a:r>
            <a:r>
              <a:rPr lang="fr-FR" dirty="0"/>
              <a:t> as </a:t>
            </a:r>
            <a:r>
              <a:rPr lang="fr-FR" dirty="0" err="1"/>
              <a:t>it</a:t>
            </a:r>
            <a:r>
              <a:rPr lang="fr-FR" dirty="0"/>
              <a:t> </a:t>
            </a:r>
            <a:r>
              <a:rPr lang="fr-FR" dirty="0" err="1"/>
              <a:t>is</a:t>
            </a:r>
            <a:r>
              <a:rPr lang="fr-FR" dirty="0"/>
              <a:t> </a:t>
            </a:r>
            <a:r>
              <a:rPr lang="fr-FR" dirty="0" err="1"/>
              <a:t>challenging</a:t>
            </a:r>
            <a:r>
              <a:rPr lang="fr-FR" dirty="0"/>
              <a:t>.</a:t>
            </a:r>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38</a:t>
            </a:fld>
            <a:endParaRPr lang="fr-FR"/>
          </a:p>
        </p:txBody>
      </p:sp>
    </p:spTree>
    <p:extLst>
      <p:ext uri="{BB962C8B-B14F-4D97-AF65-F5344CB8AC3E}">
        <p14:creationId xmlns:p14="http://schemas.microsoft.com/office/powerpoint/2010/main" val="6777526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challenge, brought on by the recent industrial developments, is a classic Recommendation Problem, that is often addressed by Machine Learning algorithms, and namely, Matrix Factorization.</a:t>
            </a:r>
          </a:p>
          <a:p>
            <a:endParaRPr lang="en-US" dirty="0"/>
          </a:p>
          <a:p>
            <a:r>
              <a:rPr lang="en-US" dirty="0"/>
              <a:t>Matrix Factorization, which can be seen as an early instance of Representation Learning, has long been the preferred approach to Recommendation, and it is only recently that Deep Learning Models found their way to this domain – which can be attributed to the trend of content analysis, in which Deep Learning takes place.</a:t>
            </a:r>
          </a:p>
          <a:p>
            <a:endParaRPr lang="en-US" dirty="0"/>
          </a:p>
          <a:p>
            <a:r>
              <a:rPr lang="en-US" dirty="0"/>
              <a:t>Machine Learning, and in particular Deep Learning models have grown very popular in the past few years because they can be applied to various domains, ranging from Computer Vision to Recommendation to Natural Language Processing. </a:t>
            </a:r>
          </a:p>
          <a:p>
            <a:endParaRPr lang="en-US" dirty="0"/>
          </a:p>
        </p:txBody>
      </p:sp>
      <p:sp>
        <p:nvSpPr>
          <p:cNvPr id="4" name="Slide Number Placeholder 3"/>
          <p:cNvSpPr>
            <a:spLocks noGrp="1"/>
          </p:cNvSpPr>
          <p:nvPr>
            <p:ph type="sldNum" sz="quarter" idx="5"/>
          </p:nvPr>
        </p:nvSpPr>
        <p:spPr/>
        <p:txBody>
          <a:bodyPr/>
          <a:lstStyle/>
          <a:p>
            <a:fld id="{DF6148AD-E0EA-F64C-9871-E2424F422EB0}" type="slidenum">
              <a:rPr lang="fr-FR" smtClean="0"/>
              <a:t>3</a:t>
            </a:fld>
            <a:endParaRPr lang="fr-FR"/>
          </a:p>
        </p:txBody>
      </p:sp>
    </p:spTree>
    <p:extLst>
      <p:ext uri="{BB962C8B-B14F-4D97-AF65-F5344CB8AC3E}">
        <p14:creationId xmlns:p14="http://schemas.microsoft.com/office/powerpoint/2010/main" val="141144985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noProof="0" dirty="0"/>
              <a:t>If we get back to the framework overview, we can see that it is separated in two: the representation building part, and the representation evaluation part.</a:t>
            </a:r>
          </a:p>
          <a:p>
            <a:endParaRPr lang="en-US" noProof="0" dirty="0"/>
          </a:p>
          <a:p>
            <a:r>
              <a:rPr lang="en-US" noProof="0" dirty="0"/>
              <a:t>In the representation building part, the professional experiences are fed into a word embedding model, and then aggregated into </a:t>
            </a:r>
            <a:r>
              <a:rPr lang="en-US" noProof="0" dirty="0" err="1"/>
              <a:t>z_u</a:t>
            </a:r>
            <a:r>
              <a:rPr lang="en-US" noProof="0" dirty="0"/>
              <a:t>, the user’s representation.</a:t>
            </a:r>
          </a:p>
          <a:p>
            <a:r>
              <a:rPr lang="en-US" noProof="0" dirty="0"/>
              <a:t>The first 2 are FastText models. FastText Pre-trained (or </a:t>
            </a:r>
            <a:r>
              <a:rPr lang="en-US" noProof="0" dirty="0" err="1"/>
              <a:t>FastText_PT</a:t>
            </a:r>
            <a:r>
              <a:rPr lang="en-US" noProof="0" dirty="0"/>
              <a:t> for short) denotes a model that was pre-trained on large standard datasets in French.</a:t>
            </a:r>
          </a:p>
          <a:p>
            <a:r>
              <a:rPr lang="en-US" noProof="0" dirty="0"/>
              <a:t>The second one, FastText CV-oriented (or </a:t>
            </a:r>
            <a:r>
              <a:rPr lang="en-US" noProof="0" dirty="0" err="1"/>
              <a:t>FastText_CV</a:t>
            </a:r>
            <a:r>
              <a:rPr lang="en-US" noProof="0" dirty="0"/>
              <a:t>) was trained on our own data.</a:t>
            </a:r>
          </a:p>
          <a:p>
            <a:r>
              <a:rPr lang="en-US" noProof="0" dirty="0"/>
              <a:t>Finally, we use an ELMo model that was pre-trained on French corpora.</a:t>
            </a:r>
          </a:p>
          <a:p>
            <a:endParaRPr lang="en-US" noProof="0" dirty="0"/>
          </a:p>
          <a:p>
            <a:r>
              <a:rPr lang="en-US" noProof="0" dirty="0"/>
              <a:t>Regarding the job representations’ final aggregation, we tried several, including max pooling, sum pooling and average pooling as well as some more complex forms of learnt aggregations. Average is the one that got us the best results.</a:t>
            </a:r>
          </a:p>
          <a:p>
            <a:pPr marL="171450" indent="-171450">
              <a:buFontTx/>
              <a:buChar char="-"/>
            </a:pPr>
            <a:endParaRPr lang="en-US" noProof="0" dirty="0"/>
          </a:p>
          <a:p>
            <a:pPr marL="0" indent="0">
              <a:buFontTx/>
              <a:buNone/>
            </a:pPr>
            <a:r>
              <a:rPr lang="en-US" noProof="0" dirty="0"/>
              <a:t>If we take a look at the evaluation part, we can see that it is composed of three models: the skill predictor, the industry classifier and the next job decoder.</a:t>
            </a:r>
          </a:p>
          <a:p>
            <a:pPr marL="0" indent="0">
              <a:buFontTx/>
              <a:buNone/>
            </a:pPr>
            <a:r>
              <a:rPr lang="en-US" noProof="0" dirty="0"/>
              <a:t>The two first models are 2-Layers MLP trained to </a:t>
            </a:r>
            <a:r>
              <a:rPr lang="en-US" noProof="0" dirty="0" err="1"/>
              <a:t>retrive</a:t>
            </a:r>
            <a:r>
              <a:rPr lang="en-US" noProof="0" dirty="0"/>
              <a:t> the skills and the industrial domain from </a:t>
            </a:r>
            <a:r>
              <a:rPr lang="en-US" noProof="0" dirty="0" err="1"/>
              <a:t>z_u</a:t>
            </a:r>
            <a:r>
              <a:rPr lang="en-US" noProof="0" dirty="0"/>
              <a:t>, respectively. The Next Job decoder is a recurrent model which </a:t>
            </a:r>
            <a:r>
              <a:rPr lang="en-US" noProof="0" dirty="0" err="1"/>
              <a:t>arrchitexture</a:t>
            </a:r>
            <a:r>
              <a:rPr lang="en-US" noProof="0" dirty="0"/>
              <a:t> is going to be detailed later on.</a:t>
            </a:r>
          </a:p>
          <a:p>
            <a:pPr marL="0" indent="0">
              <a:buFontTx/>
              <a:buNone/>
            </a:pPr>
            <a:r>
              <a:rPr lang="en-US" noProof="0" dirty="0"/>
              <a:t> </a:t>
            </a:r>
          </a:p>
          <a:p>
            <a:pPr marL="0" indent="0">
              <a:buFontTx/>
              <a:buNone/>
            </a:pPr>
            <a:r>
              <a:rPr lang="en-US" noProof="0" dirty="0"/>
              <a:t>Let us now get into the details of the embedding models we used. </a:t>
            </a:r>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39</a:t>
            </a:fld>
            <a:endParaRPr lang="fr-FR"/>
          </a:p>
        </p:txBody>
      </p:sp>
    </p:spTree>
    <p:extLst>
      <p:ext uri="{BB962C8B-B14F-4D97-AF65-F5344CB8AC3E}">
        <p14:creationId xmlns:p14="http://schemas.microsoft.com/office/powerpoint/2010/main" val="111920068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indent="0">
              <a:buFont typeface="Arial" panose="020B0604020202020204" pitchFamily="34" charset="0"/>
              <a:buNone/>
            </a:pPr>
            <a:r>
              <a:rPr lang="en-US" dirty="0"/>
              <a:t>The FastText model Builds on the work of word2Vec, and addresses its main limitation: the handling of OOV words.</a:t>
            </a:r>
          </a:p>
          <a:p>
            <a:pPr marL="0" indent="0">
              <a:buFont typeface="Arial" panose="020B0604020202020204" pitchFamily="34" charset="0"/>
              <a:buNone/>
            </a:pPr>
            <a:r>
              <a:rPr lang="en-US" dirty="0"/>
              <a:t>FastText does so by using </a:t>
            </a:r>
            <a:r>
              <a:rPr lang="en-US" dirty="0" err="1"/>
              <a:t>subwords</a:t>
            </a:r>
            <a:r>
              <a:rPr lang="en-US" dirty="0"/>
              <a:t> embedding, and then computing the embedding of a word as the average of its </a:t>
            </a:r>
            <a:r>
              <a:rPr lang="en-US" dirty="0" err="1"/>
              <a:t>subwords</a:t>
            </a:r>
            <a:r>
              <a:rPr lang="en-US" dirty="0"/>
              <a:t> embeddings. </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An </a:t>
            </a:r>
            <a:r>
              <a:rPr lang="en-US" dirty="0" err="1"/>
              <a:t>exemple</a:t>
            </a:r>
            <a:r>
              <a:rPr lang="en-US" dirty="0"/>
              <a:t> of this process is illustrated on the right hand side of the slide: it shows the similarity between n-grams of an OOV word, </a:t>
            </a:r>
            <a:r>
              <a:rPr lang="en-US" b="1" dirty="0"/>
              <a:t>piquancy</a:t>
            </a:r>
            <a:r>
              <a:rPr lang="en-US" dirty="0"/>
              <a:t>, and the </a:t>
            </a:r>
            <a:r>
              <a:rPr lang="en-US" dirty="0" err="1"/>
              <a:t>ngrams</a:t>
            </a:r>
            <a:r>
              <a:rPr lang="en-US" dirty="0"/>
              <a:t> of a word seen at training time, </a:t>
            </a:r>
            <a:r>
              <a:rPr lang="en-US" b="1" dirty="0"/>
              <a:t>spiciness</a:t>
            </a:r>
            <a:r>
              <a:rPr lang="en-US" dirty="0"/>
              <a:t>. </a:t>
            </a:r>
          </a:p>
          <a:p>
            <a:pPr marL="0" indent="0">
              <a:buFont typeface="Arial" panose="020B0604020202020204" pitchFamily="34" charset="0"/>
              <a:buNone/>
            </a:pPr>
            <a:r>
              <a:rPr lang="en-US" dirty="0"/>
              <a:t>The red color indicates a high cosine similarity, which is used in the paper to evaluate the relevance of the learned sub-word embeddings of OOV words w.r.t. those of words seen in the training set. </a:t>
            </a:r>
          </a:p>
          <a:p>
            <a:pPr marL="0" indent="0">
              <a:buFont typeface="Arial" panose="020B0604020202020204" pitchFamily="34" charset="0"/>
              <a:buNone/>
            </a:pPr>
            <a:r>
              <a:rPr lang="en-US" dirty="0"/>
              <a:t>We can see that the embedding of the  n-gram “</a:t>
            </a:r>
            <a:r>
              <a:rPr lang="en-US" dirty="0" err="1"/>
              <a:t>piquan</a:t>
            </a:r>
            <a:r>
              <a:rPr lang="en-US" dirty="0"/>
              <a:t>” is very similar to the of the </a:t>
            </a:r>
            <a:r>
              <a:rPr lang="en-US" dirty="0" err="1"/>
              <a:t>ngram</a:t>
            </a:r>
            <a:r>
              <a:rPr lang="en-US" dirty="0"/>
              <a:t> “</a:t>
            </a:r>
            <a:r>
              <a:rPr lang="en-US" dirty="0" err="1"/>
              <a:t>spicin</a:t>
            </a:r>
            <a:r>
              <a:rPr lang="en-US" dirty="0"/>
              <a:t>”, which is a good hint regarding the OOV’s final embedding.</a:t>
            </a:r>
          </a:p>
          <a:p>
            <a:pPr marL="0" indent="0">
              <a:buFont typeface="Arial" panose="020B0604020202020204" pitchFamily="34" charset="0"/>
              <a:buNone/>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It is worth noting that FastText embedding models is very Fast To train as it is not </a:t>
            </a:r>
            <a:r>
              <a:rPr lang="en-US" dirty="0" err="1"/>
              <a:t>reccurent</a:t>
            </a:r>
            <a:r>
              <a:rPr lang="en-US" dirty="0"/>
              <a:t>.</a:t>
            </a:r>
          </a:p>
          <a:p>
            <a:pPr marL="171450" indent="-171450">
              <a:buFont typeface="Arial" panose="020B0604020202020204" pitchFamily="34" charset="0"/>
              <a:buChar char="•"/>
            </a:pPr>
            <a:endParaRPr lang="en-US" dirty="0"/>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40</a:t>
            </a:fld>
            <a:endParaRPr lang="fr-FR"/>
          </a:p>
        </p:txBody>
      </p:sp>
    </p:spTree>
    <p:extLst>
      <p:ext uri="{BB962C8B-B14F-4D97-AF65-F5344CB8AC3E}">
        <p14:creationId xmlns:p14="http://schemas.microsoft.com/office/powerpoint/2010/main" val="222529255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indent="0">
              <a:buFont typeface="Arial" panose="020B0604020202020204" pitchFamily="34" charset="0"/>
              <a:buNone/>
            </a:pPr>
            <a:r>
              <a:rPr lang="en-US" dirty="0"/>
              <a:t>ELMo on the other hand, presents contextualized embeddings that rely on a pre-trained bidirectional Language Model, or </a:t>
            </a:r>
            <a:r>
              <a:rPr lang="en-US" dirty="0" err="1"/>
              <a:t>BiLM</a:t>
            </a:r>
            <a:r>
              <a:rPr lang="en-US" dirty="0"/>
              <a:t>. </a:t>
            </a:r>
          </a:p>
          <a:p>
            <a:pPr marL="0" indent="0">
              <a:buFont typeface="Arial" panose="020B0604020202020204" pitchFamily="34" charset="0"/>
              <a:buNone/>
            </a:pPr>
            <a:r>
              <a:rPr lang="en-US" dirty="0"/>
              <a:t>Both the forward and the backward components of this </a:t>
            </a:r>
            <a:r>
              <a:rPr lang="en-US" dirty="0" err="1"/>
              <a:t>BiLM</a:t>
            </a:r>
            <a:r>
              <a:rPr lang="en-US" dirty="0"/>
              <a:t> have L=2 layers.</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Once the </a:t>
            </a:r>
            <a:r>
              <a:rPr lang="en-US" dirty="0" err="1"/>
              <a:t>BiLM</a:t>
            </a:r>
            <a:r>
              <a:rPr lang="en-US" dirty="0"/>
              <a:t> is trained, each token w is fed to the the </a:t>
            </a:r>
            <a:r>
              <a:rPr lang="en-US" dirty="0" err="1"/>
              <a:t>BiLM</a:t>
            </a:r>
            <a:r>
              <a:rPr lang="en-US" dirty="0"/>
              <a:t> and associated with a set of L+1 representations, which is aggregated into a single, final representation </a:t>
            </a:r>
            <a:r>
              <a:rPr lang="en-US" dirty="0" err="1"/>
              <a:t>z_w^ELMo</a:t>
            </a:r>
            <a:r>
              <a:rPr lang="en-US" dirty="0"/>
              <a:t>.</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This final representation is a weighted sum of the previous L+1 representations, and the ponderations </a:t>
            </a:r>
            <a:r>
              <a:rPr lang="en-US" dirty="0" err="1"/>
              <a:t>s_i^task</a:t>
            </a:r>
            <a:r>
              <a:rPr lang="en-US" dirty="0"/>
              <a:t> are learned during a fine-tuning process on the downstream task. </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Peters et al. motivate the number of 2 layers for the </a:t>
            </a:r>
            <a:r>
              <a:rPr lang="en-US" dirty="0" err="1"/>
              <a:t>biLM</a:t>
            </a:r>
            <a:r>
              <a:rPr lang="en-US" dirty="0"/>
              <a:t> components by the fact that the first layers captures low-level information such as syntax for POS tagging while the second layers extracts </a:t>
            </a:r>
            <a:r>
              <a:rPr lang="fr-FR" dirty="0" err="1"/>
              <a:t>context-dependent</a:t>
            </a:r>
            <a:r>
              <a:rPr lang="fr-FR" dirty="0"/>
              <a:t> aspects of </a:t>
            </a:r>
            <a:r>
              <a:rPr lang="fr-FR" dirty="0" err="1"/>
              <a:t>word</a:t>
            </a:r>
            <a:r>
              <a:rPr lang="fr-FR" dirty="0"/>
              <a:t> </a:t>
            </a:r>
            <a:r>
              <a:rPr lang="fr-FR" dirty="0" err="1"/>
              <a:t>meaning</a:t>
            </a:r>
            <a:r>
              <a:rPr lang="fr-FR" dirty="0"/>
              <a:t>, </a:t>
            </a:r>
            <a:r>
              <a:rPr lang="fr-FR" dirty="0" err="1"/>
              <a:t>thus</a:t>
            </a:r>
            <a:r>
              <a:rPr lang="fr-FR" dirty="0"/>
              <a:t> </a:t>
            </a:r>
            <a:r>
              <a:rPr lang="fr-FR" dirty="0" err="1"/>
              <a:t>performing</a:t>
            </a:r>
            <a:r>
              <a:rPr lang="fr-FR" dirty="0"/>
              <a:t> </a:t>
            </a:r>
            <a:r>
              <a:rPr lang="fr-FR" dirty="0" err="1"/>
              <a:t>word-disambiguation</a:t>
            </a:r>
            <a:r>
              <a:rPr lang="fr-FR" dirty="0"/>
              <a:t>.</a:t>
            </a:r>
            <a:endParaRPr lang="en-US" dirty="0"/>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41</a:t>
            </a:fld>
            <a:endParaRPr lang="fr-FR"/>
          </a:p>
        </p:txBody>
      </p:sp>
    </p:spTree>
    <p:extLst>
      <p:ext uri="{BB962C8B-B14F-4D97-AF65-F5344CB8AC3E}">
        <p14:creationId xmlns:p14="http://schemas.microsoft.com/office/powerpoint/2010/main" val="253208091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noProof="0" dirty="0"/>
              <a:t>Now that we explained what word embeddings we used, let’s take a closer look at our next job generation task.</a:t>
            </a:r>
          </a:p>
          <a:p>
            <a:endParaRPr lang="en-US" noProof="0" dirty="0"/>
          </a:p>
          <a:p>
            <a:r>
              <a:rPr lang="en-US" noProof="0" dirty="0"/>
              <a:t>Our approach to text generation is close to the task of abstractive summarization, as we aim at first understanding a person’s career in a professional representation and then, at generating this person’s last job. </a:t>
            </a:r>
          </a:p>
          <a:p>
            <a:endParaRPr lang="en-US" noProof="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t>Text generation is known to be a computationally expensive task, as well as a hard one to evaluate, as we will detail later on. </a:t>
            </a:r>
          </a:p>
          <a:p>
            <a:endParaRPr lang="en-US" noProof="0" dirty="0"/>
          </a:p>
          <a:p>
            <a:endParaRPr lang="en-US" noProof="0" dirty="0"/>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42</a:t>
            </a:fld>
            <a:endParaRPr lang="fr-FR"/>
          </a:p>
        </p:txBody>
      </p:sp>
    </p:spTree>
    <p:extLst>
      <p:ext uri="{BB962C8B-B14F-4D97-AF65-F5344CB8AC3E}">
        <p14:creationId xmlns:p14="http://schemas.microsoft.com/office/powerpoint/2010/main" val="40250673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a:solidFill>
                  <a:schemeClr val="tx1"/>
                </a:solidFill>
                <a:effectLst/>
                <a:latin typeface="+mn-lt"/>
                <a:ea typeface="+mn-ea"/>
                <a:cs typeface="+mn-cs"/>
              </a:rPr>
              <a:t>The user profile </a:t>
            </a:r>
            <a:r>
              <a:rPr lang="fr-FR" sz="1200" b="0" kern="1200" dirty="0" err="1">
                <a:solidFill>
                  <a:schemeClr val="tx1"/>
                </a:solidFill>
                <a:effectLst/>
                <a:latin typeface="+mn-lt"/>
                <a:ea typeface="+mn-ea"/>
                <a:cs typeface="+mn-cs"/>
              </a:rPr>
              <a:t>is</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built</a:t>
            </a:r>
            <a:r>
              <a:rPr lang="fr-FR" sz="1200" b="0" kern="1200" dirty="0">
                <a:solidFill>
                  <a:schemeClr val="tx1"/>
                </a:solidFill>
                <a:effectLst/>
                <a:latin typeface="+mn-lt"/>
                <a:ea typeface="+mn-ea"/>
                <a:cs typeface="+mn-cs"/>
              </a:rPr>
              <a:t> by </a:t>
            </a:r>
            <a:r>
              <a:rPr lang="fr-FR" sz="1200" b="0" kern="1200" dirty="0" err="1">
                <a:solidFill>
                  <a:schemeClr val="tx1"/>
                </a:solidFill>
                <a:effectLst/>
                <a:latin typeface="+mn-lt"/>
                <a:ea typeface="+mn-ea"/>
                <a:cs typeface="+mn-cs"/>
              </a:rPr>
              <a:t>encoding</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their</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t</a:t>
            </a:r>
            <a:r>
              <a:rPr lang="fr-FR" sz="1200" b="0" kern="1200" dirty="0">
                <a:solidFill>
                  <a:schemeClr val="tx1"/>
                </a:solidFill>
                <a:effectLst/>
                <a:latin typeface="+mn-lt"/>
                <a:ea typeface="+mn-ea"/>
                <a:cs typeface="+mn-cs"/>
              </a:rPr>
              <a:t> first </a:t>
            </a:r>
            <a:r>
              <a:rPr lang="fr-FR" sz="1200" b="0" kern="1200" dirty="0" err="1">
                <a:solidFill>
                  <a:schemeClr val="tx1"/>
                </a:solidFill>
                <a:effectLst/>
                <a:latin typeface="+mn-lt"/>
                <a:ea typeface="+mn-ea"/>
                <a:cs typeface="+mn-cs"/>
              </a:rPr>
              <a:t>professional</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experiences</a:t>
            </a:r>
            <a:r>
              <a:rPr lang="fr-FR" sz="1200" b="0" kern="1200" dirty="0">
                <a:solidFill>
                  <a:schemeClr val="tx1"/>
                </a:solidFill>
                <a:effectLst/>
                <a:latin typeface="+mn-lt"/>
                <a:ea typeface="+mn-ea"/>
                <a:cs typeface="+mn-cs"/>
              </a:rPr>
              <a:t> (or jobs).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err="1">
                <a:solidFill>
                  <a:schemeClr val="tx1"/>
                </a:solidFill>
                <a:effectLst/>
                <a:latin typeface="+mn-lt"/>
                <a:ea typeface="+mn-ea"/>
                <a:cs typeface="+mn-cs"/>
              </a:rPr>
              <a:t>Then</a:t>
            </a:r>
            <a:r>
              <a:rPr lang="fr-FR" sz="1200" b="0" kern="1200" dirty="0">
                <a:solidFill>
                  <a:schemeClr val="tx1"/>
                </a:solidFill>
                <a:effectLst/>
                <a:latin typeface="+mn-lt"/>
                <a:ea typeface="+mn-ea"/>
                <a:cs typeface="+mn-cs"/>
              </a:rPr>
              <a:t>, a </a:t>
            </a:r>
            <a:r>
              <a:rPr lang="fr-FR" sz="1200" b="0" kern="1200" dirty="0" err="1">
                <a:solidFill>
                  <a:schemeClr val="tx1"/>
                </a:solidFill>
                <a:effectLst/>
                <a:latin typeface="+mn-lt"/>
                <a:ea typeface="+mn-ea"/>
                <a:cs typeface="+mn-cs"/>
              </a:rPr>
              <a:t>decoder</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is</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trained</a:t>
            </a:r>
            <a:r>
              <a:rPr lang="fr-FR" sz="1200" b="0" kern="1200" dirty="0">
                <a:solidFill>
                  <a:schemeClr val="tx1"/>
                </a:solidFill>
                <a:effectLst/>
                <a:latin typeface="+mn-lt"/>
                <a:ea typeface="+mn-ea"/>
                <a:cs typeface="+mn-cs"/>
              </a:rPr>
              <a:t> to </a:t>
            </a:r>
            <a:r>
              <a:rPr lang="fr-FR" sz="1200" b="0" kern="1200" dirty="0" err="1">
                <a:solidFill>
                  <a:schemeClr val="tx1"/>
                </a:solidFill>
                <a:effectLst/>
                <a:latin typeface="+mn-lt"/>
                <a:ea typeface="+mn-ea"/>
                <a:cs typeface="+mn-cs"/>
              </a:rPr>
              <a:t>generate</a:t>
            </a:r>
            <a:r>
              <a:rPr lang="fr-FR" sz="1200" b="0" kern="1200" dirty="0">
                <a:solidFill>
                  <a:schemeClr val="tx1"/>
                </a:solidFill>
                <a:effectLst/>
                <a:latin typeface="+mn-lt"/>
                <a:ea typeface="+mn-ea"/>
                <a:cs typeface="+mn-cs"/>
              </a:rPr>
              <a:t> the </a:t>
            </a:r>
            <a:r>
              <a:rPr lang="fr-FR" sz="1200" b="0" kern="1200" dirty="0" err="1">
                <a:solidFill>
                  <a:schemeClr val="tx1"/>
                </a:solidFill>
                <a:effectLst/>
                <a:latin typeface="+mn-lt"/>
                <a:ea typeface="+mn-ea"/>
                <a:cs typeface="+mn-cs"/>
              </a:rPr>
              <a:t>user's</a:t>
            </a:r>
            <a:r>
              <a:rPr lang="fr-FR" sz="1200" b="0" kern="1200" dirty="0">
                <a:solidFill>
                  <a:schemeClr val="tx1"/>
                </a:solidFill>
                <a:effectLst/>
                <a:latin typeface="+mn-lt"/>
                <a:ea typeface="+mn-ea"/>
                <a:cs typeface="+mn-cs"/>
              </a:rPr>
              <a:t> last job, </a:t>
            </a:r>
            <a:r>
              <a:rPr lang="fr-FR" sz="1200" b="0" kern="1200" dirty="0" err="1">
                <a:solidFill>
                  <a:schemeClr val="tx1"/>
                </a:solidFill>
                <a:effectLst/>
                <a:latin typeface="+mn-lt"/>
                <a:ea typeface="+mn-ea"/>
                <a:cs typeface="+mn-cs"/>
              </a:rPr>
              <a:t>Job_t</a:t>
            </a:r>
            <a:r>
              <a:rPr lang="fr-FR" sz="1200" b="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a:solidFill>
                  <a:schemeClr val="tx1"/>
                </a:solidFill>
                <a:effectLst/>
                <a:latin typeface="+mn-lt"/>
                <a:ea typeface="+mn-ea"/>
                <a:cs typeface="+mn-cs"/>
              </a:rPr>
              <a:t>Note </a:t>
            </a:r>
            <a:r>
              <a:rPr lang="fr-FR" sz="1200" b="0" kern="1200" dirty="0" err="1">
                <a:solidFill>
                  <a:schemeClr val="tx1"/>
                </a:solidFill>
                <a:effectLst/>
                <a:latin typeface="+mn-lt"/>
                <a:ea typeface="+mn-ea"/>
                <a:cs typeface="+mn-cs"/>
              </a:rPr>
              <a:t>that</a:t>
            </a:r>
            <a:r>
              <a:rPr lang="fr-FR" sz="1200" b="0" kern="1200" dirty="0">
                <a:solidFill>
                  <a:schemeClr val="tx1"/>
                </a:solidFill>
                <a:effectLst/>
                <a:latin typeface="+mn-lt"/>
                <a:ea typeface="+mn-ea"/>
                <a:cs typeface="+mn-cs"/>
              </a:rPr>
              <a:t> a new </a:t>
            </a:r>
            <a:r>
              <a:rPr lang="fr-FR" sz="1200" b="0" kern="1200" dirty="0" err="1">
                <a:solidFill>
                  <a:schemeClr val="tx1"/>
                </a:solidFill>
                <a:effectLst/>
                <a:latin typeface="+mn-lt"/>
                <a:ea typeface="+mn-ea"/>
                <a:cs typeface="+mn-cs"/>
              </a:rPr>
              <a:t>decoder</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is</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trained</a:t>
            </a:r>
            <a:r>
              <a:rPr lang="fr-FR" sz="1200" b="0" kern="1200" dirty="0">
                <a:solidFill>
                  <a:schemeClr val="tx1"/>
                </a:solidFill>
                <a:effectLst/>
                <a:latin typeface="+mn-lt"/>
                <a:ea typeface="+mn-ea"/>
                <a:cs typeface="+mn-cs"/>
              </a:rPr>
              <a:t> for </a:t>
            </a:r>
            <a:r>
              <a:rPr lang="fr-FR" sz="1200" b="0" kern="1200" dirty="0" err="1">
                <a:solidFill>
                  <a:schemeClr val="tx1"/>
                </a:solidFill>
                <a:effectLst/>
                <a:latin typeface="+mn-lt"/>
                <a:ea typeface="+mn-ea"/>
                <a:cs typeface="+mn-cs"/>
              </a:rPr>
              <a:t>each</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word</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embedding</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we</a:t>
            </a:r>
            <a:r>
              <a:rPr lang="fr-FR" sz="1200" b="0" kern="1200" dirty="0">
                <a:solidFill>
                  <a:schemeClr val="tx1"/>
                </a:solidFill>
                <a:effectLst/>
                <a:latin typeface="+mn-lt"/>
                <a:ea typeface="+mn-ea"/>
                <a:cs typeface="+mn-cs"/>
              </a:rPr>
              <a:t> compare.</a:t>
            </a:r>
            <a:endParaRPr lang="fr-FR" dirty="0"/>
          </a:p>
          <a:p>
            <a:endParaRPr lang="fr-FR" dirty="0"/>
          </a:p>
          <a:p>
            <a:r>
              <a:rPr lang="fr-FR" dirty="0"/>
              <a:t>The </a:t>
            </a:r>
            <a:r>
              <a:rPr lang="fr-FR" dirty="0" err="1"/>
              <a:t>decoder</a:t>
            </a:r>
            <a:r>
              <a:rPr lang="fr-FR" dirty="0"/>
              <a:t> </a:t>
            </a:r>
            <a:r>
              <a:rPr lang="fr-FR" dirty="0" err="1"/>
              <a:t>takes</a:t>
            </a:r>
            <a:r>
              <a:rPr lang="fr-FR" dirty="0"/>
              <a:t> the </a:t>
            </a:r>
            <a:r>
              <a:rPr lang="fr-FR" dirty="0" err="1"/>
              <a:t>form</a:t>
            </a:r>
            <a:r>
              <a:rPr lang="fr-FR" dirty="0"/>
              <a:t> a LSTM </a:t>
            </a:r>
            <a:r>
              <a:rPr lang="fr-FR" dirty="0" err="1"/>
              <a:t>cell</a:t>
            </a:r>
            <a:r>
              <a:rPr lang="fr-FR" dirty="0"/>
              <a:t> and </a:t>
            </a:r>
            <a:r>
              <a:rPr lang="fr-FR" dirty="0" err="1"/>
              <a:t>is</a:t>
            </a:r>
            <a:r>
              <a:rPr lang="fr-FR" dirty="0"/>
              <a:t> </a:t>
            </a:r>
            <a:r>
              <a:rPr lang="fr-FR" dirty="0" err="1"/>
              <a:t>trained</a:t>
            </a:r>
            <a:r>
              <a:rPr lang="fr-FR" dirty="0"/>
              <a:t> </a:t>
            </a:r>
            <a:r>
              <a:rPr lang="fr-FR" dirty="0" err="1"/>
              <a:t>using</a:t>
            </a:r>
            <a:r>
              <a:rPr lang="fr-FR" dirty="0"/>
              <a:t> a variable </a:t>
            </a:r>
            <a:r>
              <a:rPr lang="fr-FR" dirty="0" err="1"/>
              <a:t>teacher</a:t>
            </a:r>
            <a:r>
              <a:rPr lang="fr-FR" dirty="0"/>
              <a:t> forcing </a:t>
            </a:r>
            <a:r>
              <a:rPr lang="fr-FR" dirty="0" err="1"/>
              <a:t>method</a:t>
            </a:r>
            <a:r>
              <a:rPr lang="fr-FR" dirty="0"/>
              <a:t>, </a:t>
            </a:r>
            <a:r>
              <a:rPr lang="fr-FR" dirty="0" err="1"/>
              <a:t>with</a:t>
            </a:r>
            <a:r>
              <a:rPr lang="fr-FR" dirty="0"/>
              <a:t> a ratio of .8</a:t>
            </a:r>
          </a:p>
          <a:p>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err="1"/>
              <a:t>Let's</a:t>
            </a:r>
            <a:r>
              <a:rPr lang="fr-FR" dirty="0"/>
              <a:t> </a:t>
            </a:r>
            <a:r>
              <a:rPr lang="fr-FR" dirty="0" err="1"/>
              <a:t>now</a:t>
            </a:r>
            <a:r>
              <a:rPr lang="fr-FR" dirty="0"/>
              <a:t> move on to the </a:t>
            </a:r>
            <a:r>
              <a:rPr lang="fr-FR" dirty="0" err="1"/>
              <a:t>results</a:t>
            </a:r>
            <a:r>
              <a:rPr lang="fr-FR" dirty="0"/>
              <a:t> of the </a:t>
            </a:r>
            <a:r>
              <a:rPr lang="fr-FR" dirty="0" err="1"/>
              <a:t>experiments</a:t>
            </a:r>
            <a:r>
              <a:rPr lang="fr-FR" dirty="0"/>
              <a:t>. </a:t>
            </a:r>
          </a:p>
          <a:p>
            <a:endParaRPr lang="fr-FR" dirty="0"/>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43</a:t>
            </a:fld>
            <a:endParaRPr lang="fr-FR"/>
          </a:p>
        </p:txBody>
      </p:sp>
    </p:spTree>
    <p:extLst>
      <p:ext uri="{BB962C8B-B14F-4D97-AF65-F5344CB8AC3E}">
        <p14:creationId xmlns:p14="http://schemas.microsoft.com/office/powerpoint/2010/main" val="5831107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This slide </a:t>
            </a:r>
            <a:r>
              <a:rPr lang="fr-FR" dirty="0" err="1"/>
              <a:t>presents</a:t>
            </a:r>
            <a:r>
              <a:rPr lang="fr-FR" dirty="0"/>
              <a:t> the </a:t>
            </a:r>
            <a:r>
              <a:rPr lang="fr-FR" dirty="0" err="1"/>
              <a:t>results</a:t>
            </a:r>
            <a:r>
              <a:rPr lang="fr-FR" dirty="0"/>
              <a:t> of the </a:t>
            </a:r>
            <a:r>
              <a:rPr lang="fr-FR" dirty="0" err="1"/>
              <a:t>experiemnts</a:t>
            </a:r>
            <a:r>
              <a:rPr lang="fr-FR" dirty="0"/>
              <a:t> on the </a:t>
            </a:r>
            <a:r>
              <a:rPr lang="fr-FR" dirty="0" err="1"/>
              <a:t>industry</a:t>
            </a:r>
            <a:r>
              <a:rPr lang="fr-FR" dirty="0"/>
              <a:t> classification </a:t>
            </a:r>
            <a:r>
              <a:rPr lang="fr-FR" dirty="0" err="1"/>
              <a:t>task</a:t>
            </a:r>
            <a:r>
              <a:rPr lang="fr-FR" dirty="0"/>
              <a:t> and the </a:t>
            </a:r>
            <a:r>
              <a:rPr lang="fr-FR" dirty="0" err="1"/>
              <a:t>skill</a:t>
            </a:r>
            <a:r>
              <a:rPr lang="fr-FR" dirty="0"/>
              <a:t> classification </a:t>
            </a:r>
            <a:r>
              <a:rPr lang="fr-FR" dirty="0" err="1"/>
              <a:t>task</a:t>
            </a:r>
            <a:r>
              <a:rPr lang="fr-FR" dirty="0"/>
              <a:t>. </a:t>
            </a:r>
          </a:p>
          <a:p>
            <a:endParaRPr lang="fr-FR" dirty="0"/>
          </a:p>
          <a:p>
            <a:r>
              <a:rPr lang="fr-FR" dirty="0"/>
              <a:t>The </a:t>
            </a:r>
            <a:r>
              <a:rPr lang="fr-FR" dirty="0" err="1"/>
              <a:t>three</a:t>
            </a:r>
            <a:r>
              <a:rPr lang="fr-FR" dirty="0"/>
              <a:t> </a:t>
            </a:r>
            <a:r>
              <a:rPr lang="fr-FR" dirty="0" err="1"/>
              <a:t>word</a:t>
            </a:r>
            <a:r>
              <a:rPr lang="fr-FR" dirty="0"/>
              <a:t> </a:t>
            </a:r>
            <a:r>
              <a:rPr lang="fr-FR" dirty="0" err="1"/>
              <a:t>embedding</a:t>
            </a:r>
            <a:r>
              <a:rPr lang="fr-FR" dirty="0"/>
              <a:t> </a:t>
            </a:r>
            <a:r>
              <a:rPr lang="fr-FR" dirty="0" err="1"/>
              <a:t>models</a:t>
            </a:r>
            <a:r>
              <a:rPr lang="fr-FR" dirty="0"/>
              <a:t> </a:t>
            </a:r>
            <a:r>
              <a:rPr lang="fr-FR" dirty="0" err="1"/>
              <a:t>described</a:t>
            </a:r>
            <a:r>
              <a:rPr lang="fr-FR" dirty="0"/>
              <a:t> </a:t>
            </a:r>
            <a:r>
              <a:rPr lang="fr-FR" dirty="0" err="1"/>
              <a:t>earlier</a:t>
            </a:r>
            <a:r>
              <a:rPr lang="fr-FR" dirty="0"/>
              <a:t> are </a:t>
            </a:r>
            <a:r>
              <a:rPr lang="fr-FR" dirty="0" err="1"/>
              <a:t>compared</a:t>
            </a:r>
            <a:r>
              <a:rPr lang="fr-FR" dirty="0"/>
              <a:t> to more trivial </a:t>
            </a:r>
            <a:r>
              <a:rPr lang="fr-FR" dirty="0" err="1"/>
              <a:t>baselines</a:t>
            </a:r>
            <a:r>
              <a:rPr lang="fr-FR" dirty="0"/>
              <a:t> </a:t>
            </a:r>
            <a:r>
              <a:rPr lang="fr-FR" dirty="0" err="1"/>
              <a:t>such</a:t>
            </a:r>
            <a:r>
              <a:rPr lang="fr-FR" dirty="0"/>
              <a:t> as the </a:t>
            </a:r>
            <a:r>
              <a:rPr lang="fr-FR" dirty="0" err="1"/>
              <a:t>most</a:t>
            </a:r>
            <a:r>
              <a:rPr lang="fr-FR" dirty="0"/>
              <a:t> </a:t>
            </a:r>
            <a:r>
              <a:rPr lang="fr-FR" dirty="0" err="1"/>
              <a:t>common</a:t>
            </a:r>
            <a:r>
              <a:rPr lang="fr-FR" dirty="0"/>
              <a:t> class or classes and a </a:t>
            </a:r>
            <a:r>
              <a:rPr lang="fr-FR" dirty="0" err="1"/>
              <a:t>random</a:t>
            </a:r>
            <a:r>
              <a:rPr lang="fr-FR" dirty="0"/>
              <a:t> </a:t>
            </a:r>
            <a:r>
              <a:rPr lang="fr-FR" dirty="0" err="1"/>
              <a:t>prediction</a:t>
            </a:r>
            <a:r>
              <a:rPr lang="fr-FR" dirty="0"/>
              <a:t> in the case of the industries.</a:t>
            </a:r>
          </a:p>
          <a:p>
            <a:endParaRPr lang="fr-FR" dirty="0"/>
          </a:p>
          <a:p>
            <a:r>
              <a:rPr lang="fr-FR" dirty="0"/>
              <a:t>The </a:t>
            </a:r>
            <a:r>
              <a:rPr lang="fr-FR" dirty="0" err="1"/>
              <a:t>results</a:t>
            </a:r>
            <a:r>
              <a:rPr lang="fr-FR" dirty="0"/>
              <a:t> show </a:t>
            </a:r>
            <a:r>
              <a:rPr lang="fr-FR" dirty="0" err="1"/>
              <a:t>that</a:t>
            </a:r>
            <a:r>
              <a:rPr lang="fr-FR" dirty="0"/>
              <a:t> ELMo </a:t>
            </a:r>
            <a:r>
              <a:rPr lang="fr-FR" dirty="0" err="1"/>
              <a:t>outperforms</a:t>
            </a:r>
            <a:r>
              <a:rPr lang="fr-FR" dirty="0"/>
              <a:t> the </a:t>
            </a:r>
            <a:r>
              <a:rPr lang="fr-FR" dirty="0" err="1"/>
              <a:t>FastText</a:t>
            </a:r>
            <a:r>
              <a:rPr lang="fr-FR" dirty="0"/>
              <a:t> </a:t>
            </a:r>
            <a:r>
              <a:rPr lang="fr-FR" dirty="0" err="1"/>
              <a:t>models</a:t>
            </a:r>
            <a:r>
              <a:rPr lang="fr-FR" dirty="0"/>
              <a:t>, </a:t>
            </a:r>
            <a:r>
              <a:rPr lang="fr-FR" dirty="0" err="1"/>
              <a:t>probably</a:t>
            </a:r>
            <a:r>
              <a:rPr lang="fr-FR" dirty="0"/>
              <a:t> due to </a:t>
            </a:r>
            <a:r>
              <a:rPr lang="fr-FR" dirty="0" err="1"/>
              <a:t>its</a:t>
            </a:r>
            <a:r>
              <a:rPr lang="fr-FR" dirty="0"/>
              <a:t> </a:t>
            </a:r>
            <a:r>
              <a:rPr lang="fr-FR" dirty="0" err="1"/>
              <a:t>ability</a:t>
            </a:r>
            <a:r>
              <a:rPr lang="fr-FR" dirty="0"/>
              <a:t> to </a:t>
            </a:r>
            <a:r>
              <a:rPr lang="fr-FR" dirty="0" err="1"/>
              <a:t>disambiguate</a:t>
            </a:r>
            <a:r>
              <a:rPr lang="fr-FR" dirty="0"/>
              <a:t> </a:t>
            </a:r>
            <a:r>
              <a:rPr lang="fr-FR" dirty="0" err="1"/>
              <a:t>words</a:t>
            </a:r>
            <a:r>
              <a:rPr lang="fr-FR" dirty="0"/>
              <a:t>.</a:t>
            </a:r>
          </a:p>
          <a:p>
            <a:r>
              <a:rPr lang="fr-FR" dirty="0" err="1"/>
              <a:t>Its</a:t>
            </a:r>
            <a:r>
              <a:rPr lang="fr-FR" dirty="0"/>
              <a:t> </a:t>
            </a:r>
            <a:r>
              <a:rPr lang="fr-FR" dirty="0" err="1"/>
              <a:t>is</a:t>
            </a:r>
            <a:r>
              <a:rPr lang="fr-FR" dirty="0"/>
              <a:t> </a:t>
            </a:r>
            <a:r>
              <a:rPr lang="fr-FR" dirty="0" err="1"/>
              <a:t>however</a:t>
            </a:r>
            <a:r>
              <a:rPr lang="fr-FR" dirty="0"/>
              <a:t> </a:t>
            </a:r>
            <a:r>
              <a:rPr lang="fr-FR" dirty="0" err="1"/>
              <a:t>interesting</a:t>
            </a:r>
            <a:r>
              <a:rPr lang="fr-FR" dirty="0"/>
              <a:t> to note </a:t>
            </a:r>
            <a:r>
              <a:rPr lang="fr-FR" dirty="0" err="1"/>
              <a:t>that</a:t>
            </a:r>
            <a:r>
              <a:rPr lang="fr-FR" dirty="0"/>
              <a:t> the FastText model </a:t>
            </a:r>
            <a:r>
              <a:rPr lang="fr-FR" dirty="0" err="1"/>
              <a:t>we</a:t>
            </a:r>
            <a:r>
              <a:rPr lang="fr-FR" dirty="0"/>
              <a:t> </a:t>
            </a:r>
            <a:r>
              <a:rPr lang="fr-FR" dirty="0" err="1"/>
              <a:t>trained</a:t>
            </a:r>
            <a:r>
              <a:rPr lang="fr-FR" dirty="0"/>
              <a:t> on </a:t>
            </a:r>
            <a:r>
              <a:rPr lang="fr-FR" dirty="0" err="1"/>
              <a:t>our</a:t>
            </a:r>
            <a:r>
              <a:rPr lang="fr-FR" dirty="0"/>
              <a:t> data, FT-CV </a:t>
            </a:r>
            <a:r>
              <a:rPr lang="fr-FR" dirty="0" err="1"/>
              <a:t>is</a:t>
            </a:r>
            <a:r>
              <a:rPr lang="fr-FR" dirty="0"/>
              <a:t> </a:t>
            </a:r>
            <a:r>
              <a:rPr lang="fr-FR" dirty="0" err="1"/>
              <a:t>very</a:t>
            </a:r>
            <a:r>
              <a:rPr lang="fr-FR" dirty="0"/>
              <a:t> </a:t>
            </a:r>
            <a:r>
              <a:rPr lang="fr-FR" dirty="0" err="1"/>
              <a:t>competitve</a:t>
            </a:r>
            <a:r>
              <a:rPr lang="fr-FR" dirty="0"/>
              <a:t> </a:t>
            </a:r>
            <a:r>
              <a:rPr lang="fr-FR" dirty="0" err="1"/>
              <a:t>with</a:t>
            </a:r>
            <a:r>
              <a:rPr lang="fr-FR" dirty="0"/>
              <a:t> ELMo.</a:t>
            </a:r>
          </a:p>
          <a:p>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err="1"/>
              <a:t>Before</a:t>
            </a:r>
            <a:r>
              <a:rPr lang="fr-FR" dirty="0"/>
              <a:t> </a:t>
            </a:r>
            <a:r>
              <a:rPr lang="fr-FR" dirty="0" err="1"/>
              <a:t>going</a:t>
            </a:r>
            <a:r>
              <a:rPr lang="fr-FR" dirty="0"/>
              <a:t> over </a:t>
            </a:r>
            <a:r>
              <a:rPr lang="fr-FR" dirty="0" err="1"/>
              <a:t>our</a:t>
            </a:r>
            <a:r>
              <a:rPr lang="fr-FR" dirty="0"/>
              <a:t> </a:t>
            </a:r>
            <a:r>
              <a:rPr lang="fr-FR" dirty="0" err="1"/>
              <a:t>text</a:t>
            </a:r>
            <a:r>
              <a:rPr lang="fr-FR" dirty="0"/>
              <a:t> </a:t>
            </a:r>
            <a:r>
              <a:rPr lang="fr-FR" dirty="0" err="1"/>
              <a:t>generation</a:t>
            </a:r>
            <a:r>
              <a:rPr lang="fr-FR" dirty="0"/>
              <a:t> </a:t>
            </a:r>
            <a:r>
              <a:rPr lang="fr-FR" dirty="0" err="1"/>
              <a:t>results</a:t>
            </a:r>
            <a:r>
              <a:rPr lang="fr-FR" dirty="0"/>
              <a:t>, </a:t>
            </a:r>
            <a:r>
              <a:rPr lang="fr-FR" dirty="0" err="1"/>
              <a:t>let’s</a:t>
            </a:r>
            <a:r>
              <a:rPr lang="fr-FR" dirty="0"/>
              <a:t> </a:t>
            </a:r>
            <a:r>
              <a:rPr lang="fr-FR" dirty="0" err="1"/>
              <a:t>take</a:t>
            </a:r>
            <a:r>
              <a:rPr lang="fr-FR" dirty="0"/>
              <a:t> a look at the BLEU score, the </a:t>
            </a:r>
            <a:r>
              <a:rPr lang="fr-FR" dirty="0" err="1"/>
              <a:t>traditionnal</a:t>
            </a:r>
            <a:r>
              <a:rPr lang="fr-FR" dirty="0"/>
              <a:t> </a:t>
            </a:r>
            <a:r>
              <a:rPr lang="fr-FR" dirty="0" err="1"/>
              <a:t>metric</a:t>
            </a:r>
            <a:r>
              <a:rPr lang="fr-FR" dirty="0"/>
              <a:t> to </a:t>
            </a:r>
            <a:r>
              <a:rPr lang="fr-FR" dirty="0" err="1"/>
              <a:t>evaluate</a:t>
            </a:r>
            <a:r>
              <a:rPr lang="fr-FR" dirty="0"/>
              <a:t> </a:t>
            </a:r>
            <a:r>
              <a:rPr lang="fr-FR" dirty="0" err="1"/>
              <a:t>generated</a:t>
            </a:r>
            <a:r>
              <a:rPr lang="fr-FR" dirty="0"/>
              <a:t> </a:t>
            </a:r>
            <a:r>
              <a:rPr lang="fr-FR" dirty="0" err="1"/>
              <a:t>text</a:t>
            </a:r>
            <a:r>
              <a:rPr lang="fr-FR" dirty="0"/>
              <a:t>.</a:t>
            </a:r>
          </a:p>
          <a:p>
            <a:endParaRPr lang="fr-FR" dirty="0"/>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44</a:t>
            </a:fld>
            <a:endParaRPr lang="fr-FR"/>
          </a:p>
        </p:txBody>
      </p:sp>
    </p:spTree>
    <p:extLst>
      <p:ext uri="{BB962C8B-B14F-4D97-AF65-F5344CB8AC3E}">
        <p14:creationId xmlns:p14="http://schemas.microsoft.com/office/powerpoint/2010/main" val="67489775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sz="1200" b="0" kern="1200" noProof="0" dirty="0">
                <a:solidFill>
                  <a:schemeClr val="tx1"/>
                </a:solidFill>
                <a:effectLst/>
                <a:latin typeface="+mn-lt"/>
                <a:ea typeface="+mn-ea"/>
                <a:cs typeface="+mn-cs"/>
              </a:rPr>
              <a:t>The BLEU score,  introduced by </a:t>
            </a:r>
            <a:r>
              <a:rPr lang="en-US" sz="1200" b="0" kern="1200" noProof="0" dirty="0" err="1">
                <a:solidFill>
                  <a:schemeClr val="tx1"/>
                </a:solidFill>
                <a:effectLst/>
                <a:latin typeface="+mn-lt"/>
                <a:ea typeface="+mn-ea"/>
                <a:cs typeface="+mn-cs"/>
              </a:rPr>
              <a:t>Papineni</a:t>
            </a:r>
            <a:r>
              <a:rPr lang="en-US" sz="1200" b="0" kern="1200" noProof="0" dirty="0">
                <a:solidFill>
                  <a:schemeClr val="tx1"/>
                </a:solidFill>
                <a:effectLst/>
                <a:latin typeface="+mn-lt"/>
                <a:ea typeface="+mn-ea"/>
                <a:cs typeface="+mn-cs"/>
              </a:rPr>
              <a:t> et al., evaluates how many of the n-grams in the candidate sentence appeared in the human reference, with respect to the candidate's length.</a:t>
            </a:r>
          </a:p>
          <a:p>
            <a:endParaRPr lang="en-US" sz="1200" b="0" kern="1200" noProof="0" dirty="0">
              <a:solidFill>
                <a:schemeClr val="tx1"/>
              </a:solidFill>
              <a:effectLst/>
              <a:latin typeface="+mn-lt"/>
              <a:ea typeface="+mn-ea"/>
              <a:cs typeface="+mn-cs"/>
            </a:endParaRPr>
          </a:p>
          <a:p>
            <a:r>
              <a:rPr lang="en-US" sz="1200" b="0" kern="1200" noProof="0" dirty="0">
                <a:solidFill>
                  <a:schemeClr val="tx1"/>
                </a:solidFill>
                <a:effectLst/>
                <a:latin typeface="+mn-lt"/>
                <a:ea typeface="+mn-ea"/>
                <a:cs typeface="+mn-cs"/>
              </a:rPr>
              <a:t>The BLEU score can be divided into BLEU-1 through BLEU-4, each metric respectively accounting for the number of unigrams through four-grams that the candidate has in common with the reference.</a:t>
            </a:r>
          </a:p>
          <a:p>
            <a:endParaRPr lang="en-US" noProof="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noProof="0" dirty="0">
                <a:solidFill>
                  <a:schemeClr val="tx1"/>
                </a:solidFill>
                <a:effectLst/>
                <a:latin typeface="+mn-lt"/>
                <a:ea typeface="+mn-ea"/>
                <a:cs typeface="+mn-cs"/>
              </a:rPr>
              <a:t>An example is presented on this slide.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noProof="0" dirty="0">
                <a:solidFill>
                  <a:schemeClr val="tx1"/>
                </a:solidFill>
                <a:effectLst/>
                <a:latin typeface="+mn-lt"/>
                <a:ea typeface="+mn-ea"/>
                <a:cs typeface="+mn-cs"/>
              </a:rPr>
              <a:t>When comparing the first candidate sentence to the reference, we get a perfect BLEU score because both sentences are identical.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noProof="0" dirty="0">
                <a:solidFill>
                  <a:schemeClr val="tx1"/>
                </a:solidFill>
                <a:effectLst/>
                <a:latin typeface="+mn-lt"/>
                <a:ea typeface="+mn-ea"/>
                <a:cs typeface="+mn-cs"/>
              </a:rPr>
              <a:t>However, when we compare the scores of candidates 2 and 3, a major flaw of the BLEU metrics stands out: although candidate 2 is semantically closer to the reference than candidate 3, it obtains a lower BLEU score due to having one more word than the reference.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noProof="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noProof="0" dirty="0">
                <a:solidFill>
                  <a:schemeClr val="tx1"/>
                </a:solidFill>
                <a:effectLst/>
                <a:latin typeface="+mn-lt"/>
                <a:ea typeface="+mn-ea"/>
                <a:cs typeface="+mn-cs"/>
              </a:rPr>
              <a:t>Furthermore, </a:t>
            </a:r>
            <a:r>
              <a:rPr lang="en-US" sz="1200" b="0" kern="1200" noProof="0" dirty="0" err="1">
                <a:solidFill>
                  <a:schemeClr val="tx1"/>
                </a:solidFill>
                <a:effectLst/>
                <a:latin typeface="+mn-lt"/>
                <a:ea typeface="+mn-ea"/>
                <a:cs typeface="+mn-cs"/>
              </a:rPr>
              <a:t>Callison</a:t>
            </a:r>
            <a:r>
              <a:rPr lang="en-US" sz="1200" b="0" kern="1200" noProof="0" dirty="0">
                <a:solidFill>
                  <a:schemeClr val="tx1"/>
                </a:solidFill>
                <a:effectLst/>
                <a:latin typeface="+mn-lt"/>
                <a:ea typeface="+mn-ea"/>
                <a:cs typeface="+mn-cs"/>
              </a:rPr>
              <a:t>-Burch et al. argue that the shuffled variations of a predicted sentence would get the same BLEU score despite not being syntactically, grammatically or even semantically equivalent.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noProof="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noProof="0" dirty="0">
                <a:solidFill>
                  <a:schemeClr val="tx1"/>
                </a:solidFill>
                <a:effectLst/>
                <a:latin typeface="+mn-lt"/>
                <a:ea typeface="+mn-ea"/>
                <a:cs typeface="+mn-cs"/>
              </a:rPr>
              <a:t>That being said, and while there is active research conducted in the field to better evaluate generated texts, there is no satisfactory alternative to this day, so we will use the BLEU score keeping its flaws in mind.</a:t>
            </a:r>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45</a:t>
            </a:fld>
            <a:endParaRPr lang="fr-FR"/>
          </a:p>
        </p:txBody>
      </p:sp>
    </p:spTree>
    <p:extLst>
      <p:ext uri="{BB962C8B-B14F-4D97-AF65-F5344CB8AC3E}">
        <p14:creationId xmlns:p14="http://schemas.microsoft.com/office/powerpoint/2010/main" val="409205072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err="1"/>
              <a:t>Now</a:t>
            </a:r>
            <a:r>
              <a:rPr lang="fr-FR" dirty="0"/>
              <a:t> </a:t>
            </a:r>
            <a:r>
              <a:rPr lang="fr-FR" dirty="0" err="1"/>
              <a:t>that</a:t>
            </a:r>
            <a:r>
              <a:rPr lang="fr-FR" dirty="0"/>
              <a:t> </a:t>
            </a:r>
            <a:r>
              <a:rPr lang="fr-FR" dirty="0" err="1"/>
              <a:t>we</a:t>
            </a:r>
            <a:r>
              <a:rPr lang="fr-FR" dirty="0"/>
              <a:t> </a:t>
            </a:r>
            <a:r>
              <a:rPr lang="fr-FR" dirty="0" err="1"/>
              <a:t>illustrrated</a:t>
            </a:r>
            <a:r>
              <a:rPr lang="fr-FR" dirty="0"/>
              <a:t> the BLEU score, </a:t>
            </a:r>
            <a:r>
              <a:rPr lang="fr-FR" dirty="0" err="1"/>
              <a:t>let’s</a:t>
            </a:r>
            <a:r>
              <a:rPr lang="fr-FR" dirty="0"/>
              <a:t> move on to the </a:t>
            </a:r>
            <a:r>
              <a:rPr lang="fr-FR" dirty="0" err="1"/>
              <a:t>results</a:t>
            </a:r>
            <a:r>
              <a:rPr lang="fr-FR" dirty="0"/>
              <a:t> of the </a:t>
            </a:r>
            <a:r>
              <a:rPr lang="fr-FR" dirty="0" err="1"/>
              <a:t>next</a:t>
            </a:r>
            <a:r>
              <a:rPr lang="fr-FR" dirty="0"/>
              <a:t> job </a:t>
            </a:r>
            <a:r>
              <a:rPr lang="fr-FR" dirty="0" err="1"/>
              <a:t>generation</a:t>
            </a:r>
            <a:r>
              <a:rPr lang="fr-FR" dirty="0"/>
              <a:t> </a:t>
            </a:r>
            <a:r>
              <a:rPr lang="fr-FR" dirty="0" err="1"/>
              <a:t>experiments</a:t>
            </a:r>
            <a:r>
              <a:rPr lang="fr-FR" dirty="0"/>
              <a:t>. </a:t>
            </a:r>
            <a:endParaRPr lang="en-US" sz="1200" dirty="0">
              <a:solidFill>
                <a:schemeClr val="tx2"/>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tx2"/>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solidFill>
                  <a:schemeClr val="tx2"/>
                </a:solidFill>
              </a:rPr>
              <a:t>Our experiments show that the FT</a:t>
            </a:r>
            <a:r>
              <a:rPr lang="en-US" sz="2000" baseline="-25000" dirty="0">
                <a:solidFill>
                  <a:schemeClr val="tx2"/>
                </a:solidFill>
              </a:rPr>
              <a:t>CV  </a:t>
            </a:r>
            <a:r>
              <a:rPr lang="en-US" sz="2000" baseline="0" dirty="0">
                <a:solidFill>
                  <a:schemeClr val="tx2"/>
                </a:solidFill>
              </a:rPr>
              <a:t>model o</a:t>
            </a:r>
            <a:r>
              <a:rPr lang="en-US" sz="2000" dirty="0">
                <a:solidFill>
                  <a:schemeClr val="tx2"/>
                </a:solidFill>
              </a:rPr>
              <a:t>utperforms ELMo and </a:t>
            </a:r>
            <a:r>
              <a:rPr lang="en-US" sz="2000" dirty="0" err="1">
                <a:solidFill>
                  <a:schemeClr val="tx2"/>
                </a:solidFill>
              </a:rPr>
              <a:t>FT</a:t>
            </a:r>
            <a:r>
              <a:rPr lang="en-US" sz="2000" baseline="-25000" dirty="0" err="1">
                <a:solidFill>
                  <a:schemeClr val="tx2"/>
                </a:solidFill>
              </a:rPr>
              <a:t>pt</a:t>
            </a:r>
            <a:r>
              <a:rPr lang="en-US" sz="2000" baseline="-25000" dirty="0">
                <a:solidFill>
                  <a:schemeClr val="tx2"/>
                </a:solidFill>
              </a:rPr>
              <a:t>, </a:t>
            </a:r>
            <a:r>
              <a:rPr lang="en-US" sz="2000" baseline="0" dirty="0">
                <a:solidFill>
                  <a:schemeClr val="tx2"/>
                </a:solidFill>
              </a:rPr>
              <a:t>which can probably be explained by the fact that </a:t>
            </a:r>
            <a:r>
              <a:rPr lang="en-US" sz="2000" dirty="0">
                <a:solidFill>
                  <a:schemeClr val="tx2"/>
                </a:solidFill>
              </a:rPr>
              <a:t>a CV is not </a:t>
            </a:r>
            <a:r>
              <a:rPr lang="en-US" sz="2000" b="1" dirty="0">
                <a:solidFill>
                  <a:schemeClr val="tx2"/>
                </a:solidFill>
              </a:rPr>
              <a:t>traditional</a:t>
            </a:r>
            <a:r>
              <a:rPr lang="en-US" sz="2000" dirty="0">
                <a:solidFill>
                  <a:schemeClr val="tx2"/>
                </a:solidFill>
              </a:rPr>
              <a:t> natural language, and thus, that the language model of ELMo is of little help to encode a sufficient amount of the user’s professional profile.</a:t>
            </a:r>
            <a:endParaRPr lang="en-US" sz="2000" baseline="-25000" dirty="0">
              <a:solidFill>
                <a:schemeClr val="tx2"/>
              </a:solidFill>
            </a:endParaRPr>
          </a:p>
          <a:p>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a:solidFill>
                  <a:schemeClr val="tx1"/>
                </a:solidFill>
                <a:effectLst/>
                <a:latin typeface="+mn-lt"/>
                <a:ea typeface="+mn-ea"/>
                <a:cs typeface="+mn-cs"/>
              </a:rPr>
              <a:t>All in all, </a:t>
            </a:r>
            <a:r>
              <a:rPr lang="fr-FR" sz="1200" b="0" kern="1200" dirty="0" err="1">
                <a:solidFill>
                  <a:schemeClr val="tx1"/>
                </a:solidFill>
                <a:effectLst/>
                <a:latin typeface="+mn-lt"/>
                <a:ea typeface="+mn-ea"/>
                <a:cs typeface="+mn-cs"/>
              </a:rPr>
              <a:t>this</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next</a:t>
            </a:r>
            <a:r>
              <a:rPr lang="fr-FR" sz="1200" b="0" kern="1200" dirty="0">
                <a:solidFill>
                  <a:schemeClr val="tx1"/>
                </a:solidFill>
                <a:effectLst/>
                <a:latin typeface="+mn-lt"/>
                <a:ea typeface="+mn-ea"/>
                <a:cs typeface="+mn-cs"/>
              </a:rPr>
              <a:t> job </a:t>
            </a:r>
            <a:r>
              <a:rPr lang="fr-FR" sz="1200" b="0" kern="1200" dirty="0" err="1">
                <a:solidFill>
                  <a:schemeClr val="tx1"/>
                </a:solidFill>
                <a:effectLst/>
                <a:latin typeface="+mn-lt"/>
                <a:ea typeface="+mn-ea"/>
                <a:cs typeface="+mn-cs"/>
              </a:rPr>
              <a:t>generation</a:t>
            </a:r>
            <a:r>
              <a:rPr lang="fr-FR" sz="1200" b="0" kern="1200" dirty="0">
                <a:solidFill>
                  <a:schemeClr val="tx1"/>
                </a:solidFill>
                <a:effectLst/>
                <a:latin typeface="+mn-lt"/>
                <a:ea typeface="+mn-ea"/>
                <a:cs typeface="+mn-cs"/>
              </a:rPr>
              <a:t> scores </a:t>
            </a:r>
            <a:r>
              <a:rPr lang="fr-FR" sz="1200" b="0" kern="1200" dirty="0" err="1">
                <a:solidFill>
                  <a:schemeClr val="tx1"/>
                </a:solidFill>
                <a:effectLst/>
                <a:latin typeface="+mn-lt"/>
                <a:ea typeface="+mn-ea"/>
                <a:cs typeface="+mn-cs"/>
              </a:rPr>
              <a:t>highlight</a:t>
            </a:r>
            <a:r>
              <a:rPr lang="fr-FR" sz="1200" b="0" kern="1200" dirty="0">
                <a:solidFill>
                  <a:schemeClr val="tx1"/>
                </a:solidFill>
                <a:effectLst/>
                <a:latin typeface="+mn-lt"/>
                <a:ea typeface="+mn-ea"/>
                <a:cs typeface="+mn-cs"/>
              </a:rPr>
              <a:t> the </a:t>
            </a:r>
            <a:r>
              <a:rPr lang="fr-FR" sz="1200" b="0" kern="1200" dirty="0" err="1">
                <a:solidFill>
                  <a:schemeClr val="tx1"/>
                </a:solidFill>
                <a:effectLst/>
                <a:latin typeface="+mn-lt"/>
                <a:ea typeface="+mn-ea"/>
                <a:cs typeface="+mn-cs"/>
              </a:rPr>
              <a:t>difficulty</a:t>
            </a:r>
            <a:r>
              <a:rPr lang="fr-FR" sz="1200" b="0" kern="1200" dirty="0">
                <a:solidFill>
                  <a:schemeClr val="tx1"/>
                </a:solidFill>
                <a:effectLst/>
                <a:latin typeface="+mn-lt"/>
                <a:ea typeface="+mn-ea"/>
                <a:cs typeface="+mn-cs"/>
              </a:rPr>
              <a:t> for </a:t>
            </a:r>
            <a:r>
              <a:rPr lang="fr-FR" sz="1200" b="0" kern="1200" dirty="0" err="1">
                <a:solidFill>
                  <a:schemeClr val="tx1"/>
                </a:solidFill>
                <a:effectLst/>
                <a:latin typeface="+mn-lt"/>
                <a:ea typeface="+mn-ea"/>
                <a:cs typeface="+mn-cs"/>
              </a:rPr>
              <a:t>our</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models</a:t>
            </a:r>
            <a:r>
              <a:rPr lang="fr-FR" sz="1200" b="0" kern="1200" dirty="0">
                <a:solidFill>
                  <a:schemeClr val="tx1"/>
                </a:solidFill>
                <a:effectLst/>
                <a:latin typeface="+mn-lt"/>
                <a:ea typeface="+mn-ea"/>
                <a:cs typeface="+mn-cs"/>
              </a:rPr>
              <a:t> to </a:t>
            </a:r>
            <a:r>
              <a:rPr lang="fr-FR" sz="1200" b="0" kern="1200" dirty="0" err="1">
                <a:solidFill>
                  <a:schemeClr val="tx1"/>
                </a:solidFill>
                <a:effectLst/>
                <a:latin typeface="+mn-lt"/>
                <a:ea typeface="+mn-ea"/>
                <a:cs typeface="+mn-cs"/>
              </a:rPr>
              <a:t>generate</a:t>
            </a:r>
            <a:r>
              <a:rPr lang="fr-FR" sz="1200" b="0" kern="1200" dirty="0">
                <a:solidFill>
                  <a:schemeClr val="tx1"/>
                </a:solidFill>
                <a:effectLst/>
                <a:latin typeface="+mn-lt"/>
                <a:ea typeface="+mn-ea"/>
                <a:cs typeface="+mn-cs"/>
              </a:rPr>
              <a:t> long job descriptions as </a:t>
            </a:r>
            <a:r>
              <a:rPr lang="fr-FR" sz="1200" b="0" kern="1200" dirty="0" err="1">
                <a:solidFill>
                  <a:schemeClr val="tx1"/>
                </a:solidFill>
                <a:effectLst/>
                <a:latin typeface="+mn-lt"/>
                <a:ea typeface="+mn-ea"/>
                <a:cs typeface="+mn-cs"/>
              </a:rPr>
              <a:t>well</a:t>
            </a:r>
            <a:r>
              <a:rPr lang="fr-FR" sz="1200" b="0" kern="1200" dirty="0">
                <a:solidFill>
                  <a:schemeClr val="tx1"/>
                </a:solidFill>
                <a:effectLst/>
                <a:latin typeface="+mn-lt"/>
                <a:ea typeface="+mn-ea"/>
                <a:cs typeface="+mn-cs"/>
              </a:rPr>
              <a:t> as </a:t>
            </a:r>
            <a:r>
              <a:rPr lang="fr-FR" sz="1200" b="0" kern="1200" dirty="0" err="1">
                <a:solidFill>
                  <a:schemeClr val="tx1"/>
                </a:solidFill>
                <a:effectLst/>
                <a:latin typeface="+mn-lt"/>
                <a:ea typeface="+mn-ea"/>
                <a:cs typeface="+mn-cs"/>
              </a:rPr>
              <a:t>very</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specific</a:t>
            </a:r>
            <a:r>
              <a:rPr lang="fr-FR" sz="1200" b="0" kern="1200" dirty="0">
                <a:solidFill>
                  <a:schemeClr val="tx1"/>
                </a:solidFill>
                <a:effectLst/>
                <a:latin typeface="+mn-lt"/>
                <a:ea typeface="+mn-ea"/>
                <a:cs typeface="+mn-cs"/>
              </a:rPr>
              <a:t> sentences. </a:t>
            </a:r>
            <a:endParaRPr lang="fr-FR" dirty="0"/>
          </a:p>
          <a:p>
            <a:r>
              <a:rPr lang="fr-FR" dirty="0" err="1"/>
              <a:t>Here</a:t>
            </a:r>
            <a:r>
              <a:rPr lang="fr-FR" dirty="0"/>
              <a:t> are </a:t>
            </a:r>
            <a:r>
              <a:rPr lang="fr-FR" dirty="0" err="1"/>
              <a:t>some</a:t>
            </a:r>
            <a:r>
              <a:rPr lang="fr-FR" dirty="0"/>
              <a:t> </a:t>
            </a:r>
            <a:r>
              <a:rPr lang="fr-FR" dirty="0" err="1"/>
              <a:t>examples</a:t>
            </a:r>
            <a:r>
              <a:rPr lang="fr-FR" dirty="0"/>
              <a:t>.</a:t>
            </a:r>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46</a:t>
            </a:fld>
            <a:endParaRPr lang="fr-FR"/>
          </a:p>
        </p:txBody>
      </p:sp>
    </p:spTree>
    <p:extLst>
      <p:ext uri="{BB962C8B-B14F-4D97-AF65-F5344CB8AC3E}">
        <p14:creationId xmlns:p14="http://schemas.microsoft.com/office/powerpoint/2010/main" val="33879758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sz="1200" b="0" kern="1200" noProof="0" dirty="0">
                <a:solidFill>
                  <a:schemeClr val="tx1"/>
                </a:solidFill>
                <a:effectLst/>
                <a:latin typeface="+mn-lt"/>
                <a:ea typeface="+mn-ea"/>
                <a:cs typeface="+mn-cs"/>
              </a:rPr>
              <a:t>In this example, the user’s actual last job is the one marked as ground truth: “</a:t>
            </a:r>
            <a:r>
              <a:rPr lang="en-US" i="1" noProof="0" dirty="0"/>
              <a:t>E-commerce Consultant. </a:t>
            </a:r>
            <a:r>
              <a:rPr lang="en-US" noProof="0" dirty="0"/>
              <a:t>My mission consists in reaching the goals set up by the clients regarding their profitability and/or notoriety issues". </a:t>
            </a:r>
            <a:endParaRPr lang="en-US" sz="1200" b="0" kern="1200" noProof="0" dirty="0">
              <a:solidFill>
                <a:schemeClr val="tx1"/>
              </a:solidFill>
              <a:effectLst/>
              <a:latin typeface="+mn-lt"/>
              <a:ea typeface="+mn-ea"/>
              <a:cs typeface="+mn-cs"/>
            </a:endParaRPr>
          </a:p>
          <a:p>
            <a:br>
              <a:rPr lang="en-US" sz="1200" b="0" kern="1200" noProof="0" dirty="0">
                <a:solidFill>
                  <a:schemeClr val="tx1"/>
                </a:solidFill>
                <a:effectLst/>
                <a:latin typeface="+mn-lt"/>
                <a:ea typeface="+mn-ea"/>
                <a:cs typeface="+mn-cs"/>
              </a:rPr>
            </a:br>
            <a:r>
              <a:rPr lang="en-US" sz="1200" b="0" kern="1200" noProof="0" dirty="0">
                <a:solidFill>
                  <a:schemeClr val="tx1"/>
                </a:solidFill>
                <a:effectLst/>
                <a:latin typeface="+mn-lt"/>
                <a:ea typeface="+mn-ea"/>
                <a:cs typeface="+mn-cs"/>
              </a:rPr>
              <a:t>The 3 models do express the marketing aspect of the job, which means they all could somehow capture the career evolution of the user, since all models only had access to the person’s previous jobs. Besides, all models have captured the writing style of a CV, with short non-verbal groups or sentences.</a:t>
            </a:r>
          </a:p>
          <a:p>
            <a:endParaRPr lang="en-US" noProof="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noProof="0" dirty="0">
                <a:solidFill>
                  <a:schemeClr val="tx1"/>
                </a:solidFill>
                <a:effectLst/>
                <a:latin typeface="+mn-lt"/>
                <a:ea typeface="+mn-ea"/>
                <a:cs typeface="+mn-cs"/>
              </a:rPr>
              <a:t>Additionally, It is interesting to note that, even though all models seem to get stuck in a generation loop, the FastText CV model expresses the communication aspect where the other models see a client relationship management aspect.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noProof="0" dirty="0">
                <a:solidFill>
                  <a:schemeClr val="tx1"/>
                </a:solidFill>
                <a:effectLst/>
                <a:latin typeface="+mn-lt"/>
                <a:ea typeface="+mn-ea"/>
                <a:cs typeface="+mn-cs"/>
              </a:rPr>
              <a:t>Finally, the weakness of the BLEU score is illustrated by the fact that, although the ELMo-based decoder outputted “stock management”, which has little to do with the person’s actual last job, it has a similar BLEU score to the other models.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noProof="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noProof="0" dirty="0">
              <a:solidFill>
                <a:schemeClr val="tx1"/>
              </a:solidFill>
              <a:effectLst/>
              <a:latin typeface="+mn-lt"/>
              <a:ea typeface="+mn-ea"/>
              <a:cs typeface="+mn-cs"/>
            </a:endParaRPr>
          </a:p>
          <a:p>
            <a:endParaRPr lang="en-US" noProof="0" dirty="0"/>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47</a:t>
            </a:fld>
            <a:endParaRPr lang="fr-FR"/>
          </a:p>
        </p:txBody>
      </p:sp>
    </p:spTree>
    <p:extLst>
      <p:ext uri="{BB962C8B-B14F-4D97-AF65-F5344CB8AC3E}">
        <p14:creationId xmlns:p14="http://schemas.microsoft.com/office/powerpoint/2010/main" val="205970594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noProof="0" dirty="0"/>
              <a:t>In conclusion, we propose a new task, professional Profile learning, in a new domain: Human Resources.</a:t>
            </a:r>
          </a:p>
          <a:p>
            <a:r>
              <a:rPr lang="en-US" noProof="0" dirty="0"/>
              <a:t>This task addresses a whole new set of challenges revolving around professional profiles, which are to this day little to not studied. </a:t>
            </a:r>
          </a:p>
          <a:p>
            <a:r>
              <a:rPr lang="en-US" noProof="0" dirty="0"/>
              <a:t>This new domain opens the way for a lot of exciting applications, such as job coaching or applicant selections, especially if we could combine our work with existing European standard nomenclature, like ESCO.</a:t>
            </a:r>
          </a:p>
          <a:p>
            <a:endParaRPr lang="en-US" noProof="0" dirty="0"/>
          </a:p>
          <a:p>
            <a:r>
              <a:rPr lang="en-US" noProof="0" dirty="0"/>
              <a:t>We also propose a framework for user Representation, Resume.</a:t>
            </a:r>
          </a:p>
          <a:p>
            <a:r>
              <a:rPr lang="en-US" noProof="0" dirty="0"/>
              <a:t>It uses the natural language elements of a user profile to build a user representation, and then uses the remainder of the profile to evaluate it. </a:t>
            </a:r>
          </a:p>
          <a:p>
            <a:endParaRPr lang="en-US" noProof="0" dirty="0"/>
          </a:p>
          <a:p>
            <a:r>
              <a:rPr lang="en-US" noProof="0" dirty="0"/>
              <a:t>The different evaluation tasks, namely the text generation, provide a range of different aspects to evaluate and thus, a more comprehensive overview of the learned representation.</a:t>
            </a:r>
          </a:p>
          <a:p>
            <a:endParaRPr lang="en-US" noProof="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t>Of course, we are aware of the ethical questions raised by the use of such sensitive data in such a sensitive domain, and we do not consider that future work on this field can be soundly conducted without the help of experts. </a:t>
            </a:r>
          </a:p>
          <a:p>
            <a:endParaRPr lang="en-US" noProof="0" dirty="0"/>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48</a:t>
            </a:fld>
            <a:endParaRPr lang="fr-FR"/>
          </a:p>
        </p:txBody>
      </p:sp>
    </p:spTree>
    <p:extLst>
      <p:ext uri="{BB962C8B-B14F-4D97-AF65-F5344CB8AC3E}">
        <p14:creationId xmlns:p14="http://schemas.microsoft.com/office/powerpoint/2010/main" val="30598250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work, we are particularly interested in those last two domains, as we aim at leveraging user-generated texts, such as reviews, in order to understand their profile and emit relevant predictions that we can explain.</a:t>
            </a:r>
          </a:p>
          <a:p>
            <a:endParaRPr lang="en-US" dirty="0"/>
          </a:p>
          <a:p>
            <a:r>
              <a:rPr lang="en-US" dirty="0"/>
              <a:t>Let’s get more into details.</a:t>
            </a:r>
          </a:p>
        </p:txBody>
      </p:sp>
      <p:sp>
        <p:nvSpPr>
          <p:cNvPr id="4" name="Slide Number Placeholder 3"/>
          <p:cNvSpPr>
            <a:spLocks noGrp="1"/>
          </p:cNvSpPr>
          <p:nvPr>
            <p:ph type="sldNum" sz="quarter" idx="5"/>
          </p:nvPr>
        </p:nvSpPr>
        <p:spPr/>
        <p:txBody>
          <a:bodyPr/>
          <a:lstStyle/>
          <a:p>
            <a:fld id="{DF6148AD-E0EA-F64C-9871-E2424F422EB0}" type="slidenum">
              <a:rPr lang="fr-FR" smtClean="0"/>
              <a:t>4</a:t>
            </a:fld>
            <a:endParaRPr lang="fr-FR"/>
          </a:p>
        </p:txBody>
      </p:sp>
    </p:spTree>
    <p:extLst>
      <p:ext uri="{BB962C8B-B14F-4D97-AF65-F5344CB8AC3E}">
        <p14:creationId xmlns:p14="http://schemas.microsoft.com/office/powerpoint/2010/main" val="175032203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past section, we have laid the ground work for professional profile learning, by using the free text data in the profiles.</a:t>
            </a:r>
          </a:p>
          <a:p>
            <a:endParaRPr lang="en-US" dirty="0"/>
          </a:p>
          <a:p>
            <a:r>
              <a:rPr lang="en-US" dirty="0"/>
              <a:t>A way to improve our professional representation that comes to mind, is to take into account the fact that people may gain experience during their career, and that this experience impacts how their career evolves.</a:t>
            </a:r>
          </a:p>
          <a:p>
            <a:endParaRPr lang="en-US" dirty="0"/>
          </a:p>
          <a:p>
            <a:r>
              <a:rPr lang="en-US" dirty="0"/>
              <a:t>Additionally, it seems reasonable to think that the industry that a person works in also impacts their career evolution. For instance, a 2012 survey from the French government reports that the turnover (that is to say, the number of people who changed companies in the year) in companies of services is almost 3 times higher than the turnover in construction-oriented companies. </a:t>
            </a:r>
          </a:p>
          <a:p>
            <a:endParaRPr lang="en-US" dirty="0"/>
          </a:p>
          <a:p>
            <a:r>
              <a:rPr lang="en-US" dirty="0"/>
              <a:t>So, in this following section, we present intuitions and exploratory works that aim at modeling the expertise level and the industrial domain of a user at time t, so as to improve their professional representation, and thus, improve the quality of our predictions regarding their careers.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Note that the works presented in this section are incomplete in the sense that we did not achieve significant results for reasons that we explain before the conclusion.</a:t>
            </a:r>
          </a:p>
          <a:p>
            <a:endParaRPr lang="en-US" dirty="0"/>
          </a:p>
          <a:p>
            <a:r>
              <a:rPr lang="en-US" dirty="0"/>
              <a:t>In the past section, we have implicitly assumed that people evolved in their career uniformly with time, regardless of their industrial domain or their expertise level.</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DF6148AD-E0EA-F64C-9871-E2424F422EB0}" type="slidenum">
              <a:rPr lang="fr-FR" smtClean="0"/>
              <a:t>49</a:t>
            </a:fld>
            <a:endParaRPr lang="fr-FR"/>
          </a:p>
        </p:txBody>
      </p:sp>
    </p:spTree>
    <p:extLst>
      <p:ext uri="{BB962C8B-B14F-4D97-AF65-F5344CB8AC3E}">
        <p14:creationId xmlns:p14="http://schemas.microsoft.com/office/powerpoint/2010/main" val="348365330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Now, we are interested in </a:t>
            </a:r>
            <a:r>
              <a:rPr lang="en-US" dirty="0" err="1"/>
              <a:t>explicitely</a:t>
            </a:r>
            <a:r>
              <a:rPr lang="en-US" dirty="0"/>
              <a:t> modeling a person’s expertise and industry.</a:t>
            </a:r>
          </a:p>
          <a:p>
            <a:endParaRPr lang="en-US" dirty="0"/>
          </a:p>
          <a:p>
            <a:r>
              <a:rPr lang="en-US" dirty="0"/>
              <a:t>The first formulation that comes to mind if the uniform hypothesis, in which users evolve uniformly with time within their industry.</a:t>
            </a:r>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50</a:t>
            </a:fld>
            <a:endParaRPr lang="fr-FR"/>
          </a:p>
        </p:txBody>
      </p:sp>
    </p:spTree>
    <p:extLst>
      <p:ext uri="{BB962C8B-B14F-4D97-AF65-F5344CB8AC3E}">
        <p14:creationId xmlns:p14="http://schemas.microsoft.com/office/powerpoint/2010/main" val="404483680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While this uniform hypothesis has the advantage of providing an ideal and easy-to-work-with scenario, one could argue that it is not very realistic and that it can potentially stand in the way of more precise and accurate predictions for the future.</a:t>
            </a:r>
          </a:p>
          <a:p>
            <a:endParaRPr lang="en-US" dirty="0"/>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51</a:t>
            </a:fld>
            <a:endParaRPr lang="fr-FR"/>
          </a:p>
        </p:txBody>
      </p:sp>
    </p:spTree>
    <p:extLst>
      <p:ext uri="{BB962C8B-B14F-4D97-AF65-F5344CB8AC3E}">
        <p14:creationId xmlns:p14="http://schemas.microsoft.com/office/powerpoint/2010/main" val="149839574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Rather, in real life, people’s career do change with time, because they might want to change professional path, but also with their expertise level, as previously discussed by McAuley and </a:t>
            </a:r>
            <a:r>
              <a:rPr lang="en-US" dirty="0" err="1"/>
              <a:t>Leskovec</a:t>
            </a:r>
            <a:r>
              <a:rPr lang="en-US" dirty="0"/>
              <a:t>, who decidedly provided a lot of material for this thesis.</a:t>
            </a:r>
          </a:p>
          <a:p>
            <a:r>
              <a:rPr lang="en-US" dirty="0"/>
              <a:t> </a:t>
            </a:r>
          </a:p>
          <a:p>
            <a:r>
              <a:rPr lang="en-US" dirty="0"/>
              <a:t>On top of possibly changing their career goals as their expertise grows, people’s careers are also subject to their environment’s (or industry’s) own dynamic, as well as the person’s own personality.  As we mentioned earlier, the perspective of evolution and the turnover vary a lot from one industrial domain or another, and it seems reasonable to think that it can also vary from one person to another within the same industrial domain.</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i="1" dirty="0"/>
              <a:t>Of course, one can think of other factors that can impact a person’s career, like the size of the company, the person’s location, their age, their gender etc., which we will not address here either because we do not have the relevant data, or because we find the current objective to be ambitious enough.</a:t>
            </a:r>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52</a:t>
            </a:fld>
            <a:endParaRPr lang="fr-FR"/>
          </a:p>
        </p:txBody>
      </p:sp>
    </p:spTree>
    <p:extLst>
      <p:ext uri="{BB962C8B-B14F-4D97-AF65-F5344CB8AC3E}">
        <p14:creationId xmlns:p14="http://schemas.microsoft.com/office/powerpoint/2010/main" val="32491900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short, what we aim at doing in this section is to understand how the users change in order to best predict their future behavior, by explicitly modeling their expertise level and industrial domain.</a:t>
            </a:r>
          </a:p>
          <a:p>
            <a:endParaRPr lang="en-US" dirty="0"/>
          </a:p>
          <a:p>
            <a:r>
              <a:rPr lang="en-US" dirty="0"/>
              <a:t>Doing so on a few domains could allow for a transfer learning approach to new industries, which could namely be used to help a person reorient themselves professionally.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present 2 approaches to this problem, one called Job Attribute Rewriting, based on a back-translation mechanism, and a second one, Latent Space structuring, based on Variational Auto Encoders.</a:t>
            </a:r>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53</a:t>
            </a:fld>
            <a:endParaRPr lang="fr-FR"/>
          </a:p>
        </p:txBody>
      </p:sp>
    </p:spTree>
    <p:extLst>
      <p:ext uri="{BB962C8B-B14F-4D97-AF65-F5344CB8AC3E}">
        <p14:creationId xmlns:p14="http://schemas.microsoft.com/office/powerpoint/2010/main" val="97870046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The idea of the Job Attribute Rewriting model stems from the fact that people in different industries have different career evolutions, and that their level of expertise will </a:t>
            </a:r>
            <a:r>
              <a:rPr lang="en-US" sz="1200" dirty="0"/>
              <a:t>change and influence their career.</a:t>
            </a:r>
          </a:p>
          <a:p>
            <a:r>
              <a:rPr lang="en-US" sz="1200" dirty="0"/>
              <a:t>Typically, a person that starts a job and gains expertise in their field is more likely to gain a promotion than someone who does not acquire any expertise.</a:t>
            </a:r>
          </a:p>
          <a:p>
            <a:endParaRPr lang="en-US" sz="1200" dirty="0"/>
          </a:p>
          <a:p>
            <a:r>
              <a:rPr lang="en-US" dirty="0"/>
              <a:t>Note that, similarly to McAuley and </a:t>
            </a:r>
            <a:r>
              <a:rPr lang="en-US" dirty="0" err="1"/>
              <a:t>Leskovec</a:t>
            </a:r>
            <a:r>
              <a:rPr lang="en-US" dirty="0"/>
              <a:t>, we assume that the expertise of a person cannot decrease with time (we will refer to it as the monotonic assumption). </a:t>
            </a:r>
          </a:p>
          <a:p>
            <a:r>
              <a:rPr lang="en-US" dirty="0"/>
              <a:t>It can however never increase, for instance in the case of a person who only has student-like type of professional experiences. It doesn’t mean they didn’t learn anything, just that their knowledge is not really translatable to a particular industry and thus seldom translates into a promotion, or a more advanced position.</a:t>
            </a:r>
          </a:p>
          <a:p>
            <a:endParaRPr lang="en-US" dirty="0"/>
          </a:p>
          <a:p>
            <a:r>
              <a:rPr lang="en-US" dirty="0"/>
              <a:t>With that in mind, the goal of the Job Attribute Rewriting architecture is to learn to disentangle the industry from the expertise level of a given job, in order to learn what really pertains to the user in their career’s dynamic.</a:t>
            </a:r>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54</a:t>
            </a:fld>
            <a:endParaRPr lang="fr-FR"/>
          </a:p>
        </p:txBody>
      </p:sp>
    </p:spTree>
    <p:extLst>
      <p:ext uri="{BB962C8B-B14F-4D97-AF65-F5344CB8AC3E}">
        <p14:creationId xmlns:p14="http://schemas.microsoft.com/office/powerpoint/2010/main" val="27392606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This architecture is based on two blocks: a denoising auto-encoder, and a back translator, as introduced by </a:t>
            </a:r>
            <a:r>
              <a:rPr lang="en-US" dirty="0" err="1"/>
              <a:t>Sennrich</a:t>
            </a:r>
            <a:r>
              <a:rPr lang="en-US" dirty="0"/>
              <a:t> et al.</a:t>
            </a:r>
          </a:p>
          <a:p>
            <a:endParaRPr lang="en-US" dirty="0"/>
          </a:p>
          <a:p>
            <a:r>
              <a:rPr lang="en-US" dirty="0"/>
              <a:t>In this schema, the term “job” refers to a professional experience, and the “y” corresponds to an attribute, either the expertise level or the industry associated with the job.</a:t>
            </a:r>
          </a:p>
          <a:p>
            <a:endParaRPr lang="en-US" dirty="0"/>
          </a:p>
          <a:p>
            <a:r>
              <a:rPr lang="en-US" dirty="0"/>
              <a:t>At training time, the denoising autoencoder, or DAE is trained to output the original job from a corrupted version. </a:t>
            </a:r>
          </a:p>
          <a:p>
            <a:r>
              <a:rPr lang="en-US" dirty="0"/>
              <a:t>In parallel, the back translator is trained to sequentially rewrite the original job j according to a new attribute </a:t>
            </a:r>
            <a:r>
              <a:rPr lang="en-US" dirty="0" err="1"/>
              <a:t>y_tilde</a:t>
            </a:r>
            <a:r>
              <a:rPr lang="en-US" dirty="0"/>
              <a:t> into </a:t>
            </a:r>
            <a:r>
              <a:rPr lang="en-US" dirty="0" err="1"/>
              <a:t>job_tilde</a:t>
            </a:r>
            <a:r>
              <a:rPr lang="en-US" dirty="0"/>
              <a:t>, and finally, to rewrite </a:t>
            </a:r>
            <a:r>
              <a:rPr lang="en-US" dirty="0" err="1"/>
              <a:t>job_tilde</a:t>
            </a:r>
            <a:r>
              <a:rPr lang="en-US" dirty="0"/>
              <a:t> according to the original attribute y into the original job. </a:t>
            </a:r>
          </a:p>
          <a:p>
            <a:r>
              <a:rPr lang="en-US" dirty="0"/>
              <a:t>This back-translation approach is a great way to circumvent the fact that we do not have a supervision for </a:t>
            </a:r>
            <a:r>
              <a:rPr lang="en-US" dirty="0" err="1"/>
              <a:t>job_tilde</a:t>
            </a:r>
            <a:r>
              <a:rPr lang="en-US" dirty="0"/>
              <a:t>. </a:t>
            </a:r>
          </a:p>
          <a:p>
            <a:endParaRPr lang="en-US" dirty="0"/>
          </a:p>
          <a:p>
            <a:r>
              <a:rPr lang="en-US" dirty="0"/>
              <a:t>Both those modules actually have the same weights, which means that this training procedure learns to rewrite a job given a certain attribute while ensuring that the latent representations do not collapse.</a:t>
            </a:r>
          </a:p>
          <a:p>
            <a:endParaRPr lang="en-US" dirty="0"/>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55</a:t>
            </a:fld>
            <a:endParaRPr lang="fr-FR"/>
          </a:p>
        </p:txBody>
      </p:sp>
    </p:spTree>
    <p:extLst>
      <p:ext uri="{BB962C8B-B14F-4D97-AF65-F5344CB8AC3E}">
        <p14:creationId xmlns:p14="http://schemas.microsoft.com/office/powerpoint/2010/main" val="157283582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Once this model is trained, we can rewrite any job with another attribute, be it expertise level or industry. </a:t>
            </a:r>
          </a:p>
          <a:p>
            <a:endParaRPr lang="en-US" dirty="0"/>
          </a:p>
          <a:p>
            <a:r>
              <a:rPr lang="en-US" dirty="0"/>
              <a:t>Now, the architecture we propose is directly inspired from </a:t>
            </a:r>
            <a:r>
              <a:rPr lang="en-US" dirty="0" err="1"/>
              <a:t>Lample</a:t>
            </a:r>
            <a:r>
              <a:rPr lang="en-US" dirty="0"/>
              <a:t> et al. 2019, who propose a way to handle several attributes at the same time by embedding and averaging them.</a:t>
            </a:r>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56</a:t>
            </a:fld>
            <a:endParaRPr lang="fr-FR"/>
          </a:p>
        </p:txBody>
      </p:sp>
    </p:spTree>
    <p:extLst>
      <p:ext uri="{BB962C8B-B14F-4D97-AF65-F5344CB8AC3E}">
        <p14:creationId xmlns:p14="http://schemas.microsoft.com/office/powerpoint/2010/main" val="197461498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This is a more complete illustration of the architecture, which depicts the role played by both the encoder and the decoder in both the denoising part and the back translation part.</a:t>
            </a:r>
          </a:p>
          <a:p>
            <a:endParaRPr lang="en-US" dirty="0"/>
          </a:p>
          <a:p>
            <a:r>
              <a:rPr lang="en-US" dirty="0"/>
              <a:t>You’ll notice that the attribute “y” is now denoted “</a:t>
            </a:r>
            <a:r>
              <a:rPr lang="en-US" dirty="0" err="1"/>
              <a:t>z_y</a:t>
            </a:r>
            <a:r>
              <a:rPr lang="en-US" dirty="0"/>
              <a:t>” because it is embedded and their representations change with backpropagation. </a:t>
            </a:r>
          </a:p>
          <a:p>
            <a:endParaRPr lang="en-US" dirty="0"/>
          </a:p>
          <a:p>
            <a:r>
              <a:rPr lang="en-US" i="1" dirty="0"/>
              <a:t>The model is thus trained by optimizing a mixture of </a:t>
            </a:r>
            <a:r>
              <a:rPr lang="en-US" i="1" dirty="0" err="1"/>
              <a:t>CrossEntropy</a:t>
            </a:r>
            <a:r>
              <a:rPr lang="en-US" i="1" dirty="0"/>
              <a:t> Losses, one regarding the denoising part, and the other, the back translation part.</a:t>
            </a:r>
          </a:p>
          <a:p>
            <a:endParaRPr lang="en-US" dirty="0"/>
          </a:p>
          <a:p>
            <a:r>
              <a:rPr lang="en-US" dirty="0"/>
              <a:t>Evaluation of this model is however not trivial, as it never is trivial to evaluate generated text. </a:t>
            </a:r>
          </a:p>
          <a:p>
            <a:r>
              <a:rPr lang="en-US" dirty="0" err="1"/>
              <a:t>Lample</a:t>
            </a:r>
            <a:r>
              <a:rPr lang="en-US" dirty="0"/>
              <a:t> et al. propose to combine a classification metric to check if the intended attribute can be retrieved from the generated job, as well as a BLEU to measure the how much of the original job was kept, and finally, a perplexity score as a measure of the generated text’s fluency and ensure we did not generate unintelligible text.</a:t>
            </a:r>
          </a:p>
          <a:p>
            <a:endParaRPr lang="en-US" dirty="0"/>
          </a:p>
          <a:p>
            <a:pPr marL="0" indent="0">
              <a:lnSpc>
                <a:spcPct val="200000"/>
              </a:lnSpc>
              <a:buFont typeface="Police système Courant"/>
              <a:buNone/>
            </a:pPr>
            <a:r>
              <a:rPr lang="en-US" sz="1200" dirty="0">
                <a:solidFill>
                  <a:schemeClr val="tx2"/>
                </a:solidFill>
              </a:rPr>
              <a:t>What it does however is an attribute rewriting rather than a disentanglement, which means that we cannot directly get a clear career dynamic for a person independently from an industrial domain.</a:t>
            </a:r>
          </a:p>
          <a:p>
            <a:pPr marL="0" indent="0">
              <a:lnSpc>
                <a:spcPct val="200000"/>
              </a:lnSpc>
              <a:buFont typeface="Police système Courant"/>
              <a:buNone/>
            </a:pPr>
            <a:endParaRPr lang="en-US" dirty="0"/>
          </a:p>
          <a:p>
            <a:pPr marL="0" indent="0">
              <a:lnSpc>
                <a:spcPct val="200000"/>
              </a:lnSpc>
              <a:buFont typeface="Police système Courant"/>
              <a:buNone/>
            </a:pPr>
            <a:r>
              <a:rPr lang="en-US" dirty="0"/>
              <a:t>These limitations are addressed by the next architecture: the latent space structuring.</a:t>
            </a:r>
          </a:p>
          <a:p>
            <a:endParaRPr lang="en-US" dirty="0"/>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57</a:t>
            </a:fld>
            <a:endParaRPr lang="fr-FR"/>
          </a:p>
        </p:txBody>
      </p:sp>
    </p:spTree>
    <p:extLst>
      <p:ext uri="{BB962C8B-B14F-4D97-AF65-F5344CB8AC3E}">
        <p14:creationId xmlns:p14="http://schemas.microsoft.com/office/powerpoint/2010/main" val="385706155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So once this model is trained, we could rewrite any job with a different attribute value.</a:t>
            </a:r>
          </a:p>
          <a:p>
            <a:endParaRPr lang="en-US" dirty="0"/>
          </a:p>
          <a:p>
            <a:r>
              <a:rPr lang="en-US" dirty="0"/>
              <a:t>For instance, if we changed the level of expertise of a person’s last job, it would be a prediction of their next promotion.</a:t>
            </a:r>
          </a:p>
          <a:p>
            <a:r>
              <a:rPr lang="en-US" dirty="0"/>
              <a:t>On the other hand, if we were to change the industry attribute of a person’s whole career, it could give us hints as to what pertains to the user and what pertains to the industry in this person’s career evolution.</a:t>
            </a:r>
          </a:p>
          <a:p>
            <a:endParaRPr lang="en-US" dirty="0"/>
          </a:p>
          <a:p>
            <a:pPr marL="0" indent="0">
              <a:lnSpc>
                <a:spcPct val="200000"/>
              </a:lnSpc>
              <a:buFont typeface="Police système Courant"/>
              <a:buNone/>
            </a:pPr>
            <a:r>
              <a:rPr lang="en-US" dirty="0"/>
              <a:t>In conclusion, this approach provides a good method </a:t>
            </a:r>
            <a:r>
              <a:rPr lang="en-US" sz="1200" dirty="0">
                <a:solidFill>
                  <a:schemeClr val="tx2"/>
                </a:solidFill>
              </a:rPr>
              <a:t>for next job prediction, as well as isolating people's individual dynamic.</a:t>
            </a:r>
          </a:p>
          <a:p>
            <a:pPr marL="0" indent="0">
              <a:lnSpc>
                <a:spcPct val="200000"/>
              </a:lnSpc>
              <a:buFont typeface="Police système Courant"/>
              <a:buNone/>
            </a:pPr>
            <a:r>
              <a:rPr lang="en-US" sz="1200" dirty="0">
                <a:solidFill>
                  <a:schemeClr val="tx2"/>
                </a:solidFill>
              </a:rPr>
              <a:t>What it does however is an attribute rewriting rather than a disentanglement, which means that we cannot directly get a clear career dynamic for a person independently from an industrial domain.</a:t>
            </a:r>
          </a:p>
          <a:p>
            <a:pPr marL="0" indent="0">
              <a:lnSpc>
                <a:spcPct val="200000"/>
              </a:lnSpc>
              <a:buFont typeface="Police système Courant"/>
              <a:buNone/>
            </a:pPr>
            <a:endParaRPr lang="en-US" dirty="0"/>
          </a:p>
          <a:p>
            <a:pPr marL="0" indent="0">
              <a:lnSpc>
                <a:spcPct val="200000"/>
              </a:lnSpc>
              <a:buFont typeface="Police système Courant"/>
              <a:buNone/>
            </a:pPr>
            <a:r>
              <a:rPr lang="en-US" dirty="0"/>
              <a:t>These limitations are addressed (???????????????) by the next architecture: the latent space structuring.</a:t>
            </a:r>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58</a:t>
            </a:fld>
            <a:endParaRPr lang="fr-FR"/>
          </a:p>
        </p:txBody>
      </p:sp>
    </p:spTree>
    <p:extLst>
      <p:ext uri="{BB962C8B-B14F-4D97-AF65-F5344CB8AC3E}">
        <p14:creationId xmlns:p14="http://schemas.microsoft.com/office/powerpoint/2010/main" val="10995708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order to propose relevant recommendations, one must first understand the user.</a:t>
            </a:r>
          </a:p>
          <a:p>
            <a:endParaRPr lang="en-US" dirty="0"/>
          </a:p>
          <a:p>
            <a:r>
              <a:rPr lang="en-US" dirty="0"/>
              <a:t>In other words, we want to build rich user representations in the sense that they can model complex and diverse aspects of their profiles.</a:t>
            </a:r>
          </a:p>
          <a:p>
            <a:r>
              <a:rPr lang="en-US" dirty="0"/>
              <a:t>This goal has been at the heart of the Recommendation domain since the focus shifted from item-centric models to user-centric ones.</a:t>
            </a:r>
          </a:p>
          <a:p>
            <a:r>
              <a:rPr lang="en-US" dirty="0"/>
              <a:t>Namely, </a:t>
            </a:r>
            <a:r>
              <a:rPr lang="en-US" dirty="0" err="1"/>
              <a:t>Ganu</a:t>
            </a:r>
            <a:r>
              <a:rPr lang="en-US" dirty="0"/>
              <a:t> et al. have explored the multi aspect quality of textual reviews</a:t>
            </a:r>
            <a:r>
              <a:rPr lang="en-US" b="1" dirty="0"/>
              <a:t>, </a:t>
            </a:r>
            <a:r>
              <a:rPr lang="en-US" b="0" dirty="0"/>
              <a:t>by explicitly modeling them. </a:t>
            </a:r>
          </a:p>
          <a:p>
            <a:r>
              <a:rPr lang="en-US" dirty="0"/>
              <a:t>McAuley et al. also used textual reviews by discovering and leveraging hidden factors within them.</a:t>
            </a:r>
            <a:endParaRPr lang="en-US" b="1" dirty="0"/>
          </a:p>
          <a:p>
            <a:endParaRPr lang="en-US" dirty="0"/>
          </a:p>
          <a:p>
            <a:r>
              <a:rPr lang="en-US" dirty="0"/>
              <a:t>Our approach is closer to this last method, as we implicitly model various aspects of the users. </a:t>
            </a:r>
          </a:p>
          <a:p>
            <a:r>
              <a:rPr lang="en-US" dirty="0"/>
              <a:t>Additionally, we tackle user representation by learning a profile on an initial high-level task, in the spirit of Representation Learning.</a:t>
            </a:r>
          </a:p>
          <a:p>
            <a:endParaRPr lang="en-US" dirty="0"/>
          </a:p>
        </p:txBody>
      </p:sp>
      <p:sp>
        <p:nvSpPr>
          <p:cNvPr id="4" name="Slide Number Placeholder 3"/>
          <p:cNvSpPr>
            <a:spLocks noGrp="1"/>
          </p:cNvSpPr>
          <p:nvPr>
            <p:ph type="sldNum" sz="quarter" idx="5"/>
          </p:nvPr>
        </p:nvSpPr>
        <p:spPr/>
        <p:txBody>
          <a:bodyPr/>
          <a:lstStyle/>
          <a:p>
            <a:fld id="{DF6148AD-E0EA-F64C-9871-E2424F422EB0}" type="slidenum">
              <a:rPr lang="fr-FR" smtClean="0"/>
              <a:t>5</a:t>
            </a:fld>
            <a:endParaRPr lang="fr-FR"/>
          </a:p>
        </p:txBody>
      </p:sp>
    </p:spTree>
    <p:extLst>
      <p:ext uri="{BB962C8B-B14F-4D97-AF65-F5344CB8AC3E}">
        <p14:creationId xmlns:p14="http://schemas.microsoft.com/office/powerpoint/2010/main" val="336278028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Another approach to user dynamic modeling we considered is to structure the latent space in which the professional experiences live, in order to learn a trajectory model.</a:t>
            </a:r>
          </a:p>
          <a:p>
            <a:endParaRPr lang="en-US" dirty="0"/>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59</a:t>
            </a:fld>
            <a:endParaRPr lang="fr-FR"/>
          </a:p>
        </p:txBody>
      </p:sp>
    </p:spTree>
    <p:extLst>
      <p:ext uri="{BB962C8B-B14F-4D97-AF65-F5344CB8AC3E}">
        <p14:creationId xmlns:p14="http://schemas.microsoft.com/office/powerpoint/2010/main" val="31330401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indent="0">
              <a:buFont typeface="Arial" panose="020B0604020202020204" pitchFamily="34" charset="0"/>
              <a:buNone/>
            </a:pPr>
            <a:r>
              <a:rPr lang="en-US" dirty="0">
                <a:solidFill>
                  <a:schemeClr val="tx2"/>
                </a:solidFill>
              </a:rPr>
              <a:t>Going from the idea that career progression varies from one industry to another, our intuition is that enforcing this separation will improve the latent space quality and ease the learning of users’ trajectories.</a:t>
            </a:r>
          </a:p>
          <a:p>
            <a:pPr marL="0" indent="0">
              <a:buFont typeface="Arial" panose="020B0604020202020204" pitchFamily="34" charset="0"/>
              <a:buNone/>
            </a:pPr>
            <a:endParaRPr lang="en-US" dirty="0">
              <a:solidFill>
                <a:schemeClr val="tx2"/>
              </a:solidFill>
            </a:endParaRPr>
          </a:p>
          <a:p>
            <a:pPr marL="0" indent="0">
              <a:buFont typeface="Arial" panose="020B0604020202020204" pitchFamily="34" charset="0"/>
              <a:buNone/>
            </a:pPr>
            <a:r>
              <a:rPr lang="en-US" dirty="0">
                <a:solidFill>
                  <a:schemeClr val="tx2"/>
                </a:solidFill>
              </a:rPr>
              <a:t>This structuration of the latent space will happen on two levels. The higher level of structuration will be the industry, so, typically, all information technology jobs would be in the same region of the space, separated from, for instance, the cooking jobs. </a:t>
            </a:r>
          </a:p>
          <a:p>
            <a:pPr marL="0" indent="0">
              <a:buFont typeface="Arial" panose="020B0604020202020204" pitchFamily="34" charset="0"/>
              <a:buNone/>
            </a:pPr>
            <a:endParaRPr lang="en-US" dirty="0">
              <a:solidFill>
                <a:schemeClr val="tx2"/>
              </a:solidFill>
            </a:endParaRPr>
          </a:p>
          <a:p>
            <a:pPr marL="0" indent="0">
              <a:buFont typeface="Arial" panose="020B0604020202020204" pitchFamily="34" charset="0"/>
              <a:buNone/>
            </a:pPr>
            <a:r>
              <a:rPr lang="en-US" dirty="0">
                <a:solidFill>
                  <a:schemeClr val="tx2"/>
                </a:solidFill>
              </a:rPr>
              <a:t>The second level of structuration would be internal to the industrial domain and would represent the level of expertise within a given field. </a:t>
            </a:r>
          </a:p>
          <a:p>
            <a:pPr marL="0" indent="0">
              <a:buFont typeface="Arial" panose="020B0604020202020204" pitchFamily="34" charset="0"/>
              <a:buNone/>
            </a:pPr>
            <a:r>
              <a:rPr lang="en-US" dirty="0">
                <a:solidFill>
                  <a:schemeClr val="tx2"/>
                </a:solidFill>
              </a:rPr>
              <a:t>So entry level jobs that require no expertise, labelled “e0” on the schema, will be close to one another, while the higher positions will be in another region of space. </a:t>
            </a:r>
          </a:p>
          <a:p>
            <a:endParaRPr lang="en-US" dirty="0"/>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60</a:t>
            </a:fld>
            <a:endParaRPr lang="fr-FR"/>
          </a:p>
        </p:txBody>
      </p:sp>
    </p:spTree>
    <p:extLst>
      <p:ext uri="{BB962C8B-B14F-4D97-AF65-F5344CB8AC3E}">
        <p14:creationId xmlns:p14="http://schemas.microsoft.com/office/powerpoint/2010/main" val="141108670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a:solidFill>
                  <a:schemeClr val="tx1"/>
                </a:solidFill>
                <a:effectLst/>
                <a:latin typeface="+mn-lt"/>
                <a:ea typeface="+mn-ea"/>
                <a:cs typeface="+mn-cs"/>
              </a:rPr>
              <a:t>Once the </a:t>
            </a:r>
            <a:r>
              <a:rPr lang="fr-FR" sz="1200" b="0" kern="1200" dirty="0" err="1">
                <a:solidFill>
                  <a:schemeClr val="tx1"/>
                </a:solidFill>
                <a:effectLst/>
                <a:latin typeface="+mn-lt"/>
                <a:ea typeface="+mn-ea"/>
                <a:cs typeface="+mn-cs"/>
              </a:rPr>
              <a:t>Conditional</a:t>
            </a:r>
            <a:r>
              <a:rPr lang="fr-FR" sz="1200" b="0" kern="1200" dirty="0">
                <a:solidFill>
                  <a:schemeClr val="tx1"/>
                </a:solidFill>
                <a:effectLst/>
                <a:latin typeface="+mn-lt"/>
                <a:ea typeface="+mn-ea"/>
                <a:cs typeface="+mn-cs"/>
              </a:rPr>
              <a:t> VAE has </a:t>
            </a:r>
            <a:r>
              <a:rPr lang="fr-FR" sz="1200" b="0" kern="1200" dirty="0" err="1">
                <a:solidFill>
                  <a:schemeClr val="tx1"/>
                </a:solidFill>
                <a:effectLst/>
                <a:latin typeface="+mn-lt"/>
                <a:ea typeface="+mn-ea"/>
                <a:cs typeface="+mn-cs"/>
              </a:rPr>
              <a:t>converged</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we</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would</a:t>
            </a:r>
            <a:r>
              <a:rPr lang="fr-FR" sz="1200" b="0" kern="1200" dirty="0">
                <a:solidFill>
                  <a:schemeClr val="tx1"/>
                </a:solidFill>
                <a:effectLst/>
                <a:latin typeface="+mn-lt"/>
                <a:ea typeface="+mn-ea"/>
                <a:cs typeface="+mn-cs"/>
              </a:rPr>
              <a:t> train a </a:t>
            </a:r>
            <a:r>
              <a:rPr lang="fr-FR" sz="1200" b="0" kern="1200" dirty="0" err="1">
                <a:solidFill>
                  <a:schemeClr val="tx1"/>
                </a:solidFill>
                <a:effectLst/>
                <a:latin typeface="+mn-lt"/>
                <a:ea typeface="+mn-ea"/>
                <a:cs typeface="+mn-cs"/>
              </a:rPr>
              <a:t>decoder</a:t>
            </a:r>
            <a:r>
              <a:rPr lang="fr-FR" sz="1200" b="0" kern="1200" dirty="0">
                <a:solidFill>
                  <a:schemeClr val="tx1"/>
                </a:solidFill>
                <a:effectLst/>
                <a:latin typeface="+mn-lt"/>
                <a:ea typeface="+mn-ea"/>
                <a:cs typeface="+mn-cs"/>
              </a:rPr>
              <a:t> to output the </a:t>
            </a:r>
            <a:r>
              <a:rPr lang="fr-FR" sz="1200" b="0" kern="1200" dirty="0" err="1">
                <a:solidFill>
                  <a:schemeClr val="tx1"/>
                </a:solidFill>
                <a:effectLst/>
                <a:latin typeface="+mn-lt"/>
                <a:ea typeface="+mn-ea"/>
                <a:cs typeface="+mn-cs"/>
              </a:rPr>
              <a:t>word</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sequence</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corrresponding</a:t>
            </a:r>
            <a:r>
              <a:rPr lang="fr-FR" sz="1200" b="0" kern="1200" dirty="0">
                <a:solidFill>
                  <a:schemeClr val="tx1"/>
                </a:solidFill>
                <a:effectLst/>
                <a:latin typeface="+mn-lt"/>
                <a:ea typeface="+mn-ea"/>
                <a:cs typeface="+mn-cs"/>
              </a:rPr>
              <a:t> to the original input job </a:t>
            </a:r>
            <a:r>
              <a:rPr lang="fr-FR" sz="1200" b="0" kern="1200" dirty="0" err="1">
                <a:solidFill>
                  <a:schemeClr val="tx1"/>
                </a:solidFill>
                <a:effectLst/>
                <a:latin typeface="+mn-lt"/>
                <a:ea typeface="+mn-ea"/>
                <a:cs typeface="+mn-cs"/>
              </a:rPr>
              <a:t>from</a:t>
            </a:r>
            <a:r>
              <a:rPr lang="fr-FR" sz="1200" b="0" kern="1200" dirty="0">
                <a:solidFill>
                  <a:schemeClr val="tx1"/>
                </a:solidFill>
                <a:effectLst/>
                <a:latin typeface="+mn-lt"/>
                <a:ea typeface="+mn-ea"/>
                <a:cs typeface="+mn-cs"/>
              </a:rPr>
              <a:t> the latent </a:t>
            </a:r>
            <a:r>
              <a:rPr lang="fr-FR" sz="1200" b="0" kern="1200" dirty="0" err="1">
                <a:solidFill>
                  <a:schemeClr val="tx1"/>
                </a:solidFill>
                <a:effectLst/>
                <a:latin typeface="+mn-lt"/>
                <a:ea typeface="+mn-ea"/>
                <a:cs typeface="+mn-cs"/>
              </a:rPr>
              <a:t>space</a:t>
            </a:r>
            <a:r>
              <a:rPr lang="fr-FR" sz="1200" b="0" kern="1200" dirty="0">
                <a:solidFill>
                  <a:schemeClr val="tx1"/>
                </a:solidFill>
                <a:effectLst/>
                <a:latin typeface="+mn-lt"/>
                <a:ea typeface="+mn-ea"/>
                <a:cs typeface="+mn-cs"/>
              </a:rPr>
              <a:t> point.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a:solidFill>
                  <a:schemeClr val="tx1"/>
                </a:solidFill>
                <a:effectLst/>
                <a:latin typeface="+mn-lt"/>
                <a:ea typeface="+mn-ea"/>
                <a:cs typeface="+mn-cs"/>
              </a:rPr>
              <a:t>This </a:t>
            </a:r>
            <a:r>
              <a:rPr lang="fr-FR" sz="1200" b="0" kern="1200" dirty="0" err="1">
                <a:solidFill>
                  <a:schemeClr val="tx1"/>
                </a:solidFill>
                <a:effectLst/>
                <a:latin typeface="+mn-lt"/>
                <a:ea typeface="+mn-ea"/>
                <a:cs typeface="+mn-cs"/>
              </a:rPr>
              <a:t>decoder</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is</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necessary</a:t>
            </a:r>
            <a:r>
              <a:rPr lang="fr-FR" sz="1200" b="0" kern="1200" dirty="0">
                <a:solidFill>
                  <a:schemeClr val="tx1"/>
                </a:solidFill>
                <a:effectLst/>
                <a:latin typeface="+mn-lt"/>
                <a:ea typeface="+mn-ea"/>
                <a:cs typeface="+mn-cs"/>
              </a:rPr>
              <a:t> to </a:t>
            </a:r>
            <a:r>
              <a:rPr lang="fr-FR" sz="1200" b="0" kern="1200" dirty="0" err="1">
                <a:solidFill>
                  <a:schemeClr val="tx1"/>
                </a:solidFill>
                <a:effectLst/>
                <a:latin typeface="+mn-lt"/>
                <a:ea typeface="+mn-ea"/>
                <a:cs typeface="+mn-cs"/>
              </a:rPr>
              <a:t>get</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understandable</a:t>
            </a:r>
            <a:r>
              <a:rPr lang="fr-FR" sz="1200" b="0" kern="1200" dirty="0">
                <a:solidFill>
                  <a:schemeClr val="tx1"/>
                </a:solidFill>
                <a:effectLst/>
                <a:latin typeface="+mn-lt"/>
                <a:ea typeface="+mn-ea"/>
                <a:cs typeface="+mn-cs"/>
              </a:rPr>
              <a:t> user </a:t>
            </a:r>
            <a:r>
              <a:rPr lang="fr-FR" sz="1200" b="0" kern="1200" dirty="0" err="1">
                <a:solidFill>
                  <a:schemeClr val="tx1"/>
                </a:solidFill>
                <a:effectLst/>
                <a:latin typeface="+mn-lt"/>
                <a:ea typeface="+mn-ea"/>
                <a:cs typeface="+mn-cs"/>
              </a:rPr>
              <a:t>trajectories</a:t>
            </a:r>
            <a:r>
              <a:rPr lang="fr-FR" sz="1200" b="0" kern="1200" dirty="0">
                <a:solidFill>
                  <a:schemeClr val="tx1"/>
                </a:solidFill>
                <a:effectLst/>
                <a:latin typeface="+mn-lt"/>
                <a:ea typeface="+mn-ea"/>
                <a:cs typeface="+mn-cs"/>
              </a:rPr>
              <a:t> in the </a:t>
            </a:r>
            <a:r>
              <a:rPr lang="fr-FR" sz="1200" b="0" kern="1200" dirty="0" err="1">
                <a:solidFill>
                  <a:schemeClr val="tx1"/>
                </a:solidFill>
                <a:effectLst/>
                <a:latin typeface="+mn-lt"/>
                <a:ea typeface="+mn-ea"/>
                <a:cs typeface="+mn-cs"/>
              </a:rPr>
              <a:t>form</a:t>
            </a:r>
            <a:r>
              <a:rPr lang="fr-FR" sz="1200" b="0" kern="1200" dirty="0">
                <a:solidFill>
                  <a:schemeClr val="tx1"/>
                </a:solidFill>
                <a:effectLst/>
                <a:latin typeface="+mn-lt"/>
                <a:ea typeface="+mn-ea"/>
                <a:cs typeface="+mn-cs"/>
              </a:rPr>
              <a:t> of </a:t>
            </a:r>
            <a:r>
              <a:rPr lang="fr-FR" sz="1200" b="0" kern="1200" dirty="0" err="1">
                <a:solidFill>
                  <a:schemeClr val="tx1"/>
                </a:solidFill>
                <a:effectLst/>
                <a:latin typeface="+mn-lt"/>
                <a:ea typeface="+mn-ea"/>
                <a:cs typeface="+mn-cs"/>
              </a:rPr>
              <a:t>generatex</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text</a:t>
            </a:r>
            <a:r>
              <a:rPr lang="fr-FR" sz="1200" b="0" kern="1200" dirty="0">
                <a:solidFill>
                  <a:schemeClr val="tx1"/>
                </a:solidFill>
                <a:effectLst/>
                <a:latin typeface="+mn-lt"/>
                <a:ea typeface="+mn-ea"/>
                <a:cs typeface="+mn-cs"/>
              </a:rPr>
              <a:t>.</a:t>
            </a:r>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61</a:t>
            </a:fld>
            <a:endParaRPr lang="fr-FR"/>
          </a:p>
        </p:txBody>
      </p:sp>
    </p:spTree>
    <p:extLst>
      <p:ext uri="{BB962C8B-B14F-4D97-AF65-F5344CB8AC3E}">
        <p14:creationId xmlns:p14="http://schemas.microsoft.com/office/powerpoint/2010/main" val="184624947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Our intuition is that once the latent space is adequately structured, we could train a model that would learn how to model a translation, or trajectory from one point in the space to another. </a:t>
            </a:r>
          </a:p>
          <a:p>
            <a:endParaRPr lang="en-US" dirty="0"/>
          </a:p>
          <a:p>
            <a:r>
              <a:rPr lang="en-US" dirty="0"/>
              <a:t>Coupled to the word decoder we presented in the previous slide, this trajectory model would give an explicit career for a person. </a:t>
            </a:r>
          </a:p>
          <a:p>
            <a:endParaRPr lang="en-US" dirty="0"/>
          </a:p>
          <a:p>
            <a:r>
              <a:rPr lang="en-US" dirty="0"/>
              <a:t>Such a setup could also allow us to conduct qualitative analysis on the impact of a first job rather than another on a person’s career, as well as on the different dynamics between industries.</a:t>
            </a:r>
          </a:p>
          <a:p>
            <a:endParaRPr lang="en-US" dirty="0"/>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62</a:t>
            </a:fld>
            <a:endParaRPr lang="fr-FR"/>
          </a:p>
        </p:txBody>
      </p:sp>
    </p:spTree>
    <p:extLst>
      <p:ext uri="{BB962C8B-B14F-4D97-AF65-F5344CB8AC3E}">
        <p14:creationId xmlns:p14="http://schemas.microsoft.com/office/powerpoint/2010/main" val="240060368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To conclude this section, the two models we presented, job attribute rewriting and latent space structuring, are interesting leads on User Dynamic Modeling.</a:t>
            </a:r>
          </a:p>
          <a:p>
            <a:endParaRPr lang="en-US" dirty="0"/>
          </a:p>
          <a:p>
            <a:r>
              <a:rPr lang="en-US" dirty="0"/>
              <a:t>The Job expertise Rewriting model could allow us to rewrite any job with a different attribute value.</a:t>
            </a:r>
          </a:p>
          <a:p>
            <a:pPr marL="0" indent="0">
              <a:lnSpc>
                <a:spcPct val="200000"/>
              </a:lnSpc>
              <a:buFont typeface="Police système Courant"/>
              <a:buNone/>
            </a:pPr>
            <a:r>
              <a:rPr lang="en-US" dirty="0"/>
              <a:t>This approach provides a good method </a:t>
            </a:r>
            <a:r>
              <a:rPr lang="en-US" sz="1200" dirty="0">
                <a:solidFill>
                  <a:schemeClr val="tx2"/>
                </a:solidFill>
              </a:rPr>
              <a:t>for next job prediction, as well as isolating people's individual dynamic.</a:t>
            </a:r>
          </a:p>
          <a:p>
            <a:endParaRPr lang="en-US" dirty="0"/>
          </a:p>
          <a:p>
            <a:r>
              <a:rPr lang="en-US" dirty="0"/>
              <a:t>The Latent space structuring approach, complementarily provides a direct way to analyze the dynamics of industrial domains, and It would also allow us to evaluate the impact that a given first job has on a person’s career.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err="1">
                <a:solidFill>
                  <a:schemeClr val="tx1"/>
                </a:solidFill>
                <a:effectLst/>
                <a:latin typeface="+mn-lt"/>
                <a:ea typeface="+mn-ea"/>
                <a:cs typeface="+mn-cs"/>
              </a:rPr>
              <a:t>Those</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approaches</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could</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provide</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improved</a:t>
            </a:r>
            <a:r>
              <a:rPr lang="fr-FR" sz="1200" b="0" kern="1200" dirty="0">
                <a:solidFill>
                  <a:schemeClr val="tx1"/>
                </a:solidFill>
                <a:effectLst/>
                <a:latin typeface="+mn-lt"/>
                <a:ea typeface="+mn-ea"/>
                <a:cs typeface="+mn-cs"/>
              </a:rPr>
              <a:t>, more </a:t>
            </a:r>
            <a:r>
              <a:rPr lang="fr-FR" sz="1200" b="0" kern="1200" dirty="0" err="1">
                <a:solidFill>
                  <a:schemeClr val="tx1"/>
                </a:solidFill>
                <a:effectLst/>
                <a:latin typeface="+mn-lt"/>
                <a:ea typeface="+mn-ea"/>
                <a:cs typeface="+mn-cs"/>
              </a:rPr>
              <a:t>precise</a:t>
            </a:r>
            <a:r>
              <a:rPr lang="fr-FR" sz="1200" b="0" kern="1200" dirty="0">
                <a:solidFill>
                  <a:schemeClr val="tx1"/>
                </a:solidFill>
                <a:effectLst/>
                <a:latin typeface="+mn-lt"/>
                <a:ea typeface="+mn-ea"/>
                <a:cs typeface="+mn-cs"/>
              </a:rPr>
              <a:t> </a:t>
            </a:r>
            <a:r>
              <a:rPr lang="en-US" sz="1200" dirty="0"/>
              <a:t>professional profiles while also providing explainability through explicitly modeled factors on top of outputting generated text.</a:t>
            </a:r>
          </a:p>
          <a:p>
            <a:endParaRPr lang="fr-FR" sz="1200" b="0" kern="1200" dirty="0">
              <a:solidFill>
                <a:schemeClr val="tx1"/>
              </a:solidFill>
              <a:effectLst/>
              <a:latin typeface="+mn-lt"/>
              <a:ea typeface="+mn-ea"/>
              <a:cs typeface="+mn-cs"/>
            </a:endParaRPr>
          </a:p>
          <a:p>
            <a:endParaRPr lang="en-US" dirty="0"/>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63</a:t>
            </a:fld>
            <a:endParaRPr lang="fr-FR"/>
          </a:p>
        </p:txBody>
      </p:sp>
    </p:spTree>
    <p:extLst>
      <p:ext uri="{BB962C8B-B14F-4D97-AF65-F5344CB8AC3E}">
        <p14:creationId xmlns:p14="http://schemas.microsoft.com/office/powerpoint/2010/main" val="111225521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However promising, those works remain unfinished for several reasons.</a:t>
            </a:r>
          </a:p>
          <a:p>
            <a:endParaRPr lang="en-US" dirty="0"/>
          </a:p>
          <a:p>
            <a:r>
              <a:rPr lang="en-US" dirty="0"/>
              <a:t>First of all, as we previously said, the profiles we have are very noisy and unstructured, which makes them hard to properly encode and decode.</a:t>
            </a:r>
          </a:p>
          <a:p>
            <a:r>
              <a:rPr lang="en-US" dirty="0"/>
              <a:t>More critically, we have no direct supervision on the expertise level associated with a professional experience. We tried some trivial expertise labeling techniques but they proved inconclusive, which of course dramatically hinders our chances at more complex dynamic modeling.</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Incidentally, the pre-processing we applied to our profiles significantly reduced the size of our datasets</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While</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various</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attempts</a:t>
            </a:r>
            <a:r>
              <a:rPr lang="fr-FR" sz="1200" b="0" kern="1200" dirty="0">
                <a:solidFill>
                  <a:schemeClr val="tx1"/>
                </a:solidFill>
                <a:effectLst/>
                <a:latin typeface="+mn-lt"/>
                <a:ea typeface="+mn-ea"/>
                <a:cs typeface="+mn-cs"/>
              </a:rPr>
              <a:t> to balance the </a:t>
            </a:r>
            <a:r>
              <a:rPr lang="fr-FR" sz="1200" b="0" kern="1200" dirty="0" err="1">
                <a:solidFill>
                  <a:schemeClr val="tx1"/>
                </a:solidFill>
                <a:effectLst/>
                <a:latin typeface="+mn-lt"/>
                <a:ea typeface="+mn-ea"/>
                <a:cs typeface="+mn-cs"/>
              </a:rPr>
              <a:t>pre-requisite</a:t>
            </a:r>
            <a:r>
              <a:rPr lang="fr-FR" sz="1200" b="0" kern="1200" dirty="0">
                <a:solidFill>
                  <a:schemeClr val="tx1"/>
                </a:solidFill>
                <a:effectLst/>
                <a:latin typeface="+mn-lt"/>
                <a:ea typeface="+mn-ea"/>
                <a:cs typeface="+mn-cs"/>
              </a:rPr>
              <a:t> have been </a:t>
            </a:r>
            <a:r>
              <a:rPr lang="fr-FR" sz="1200" b="0" kern="1200" dirty="0" err="1">
                <a:solidFill>
                  <a:schemeClr val="tx1"/>
                </a:solidFill>
                <a:effectLst/>
                <a:latin typeface="+mn-lt"/>
                <a:ea typeface="+mn-ea"/>
                <a:cs typeface="+mn-cs"/>
              </a:rPr>
              <a:t>tried</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it</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systematically</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led</a:t>
            </a:r>
            <a:r>
              <a:rPr lang="fr-FR" sz="1200" b="0" kern="1200" dirty="0">
                <a:solidFill>
                  <a:schemeClr val="tx1"/>
                </a:solidFill>
                <a:effectLst/>
                <a:latin typeface="+mn-lt"/>
                <a:ea typeface="+mn-ea"/>
                <a:cs typeface="+mn-cs"/>
              </a:rPr>
              <a:t> to a </a:t>
            </a:r>
            <a:r>
              <a:rPr lang="fr-FR" sz="1200" b="0" kern="1200" dirty="0" err="1">
                <a:solidFill>
                  <a:schemeClr val="tx1"/>
                </a:solidFill>
                <a:effectLst/>
                <a:latin typeface="+mn-lt"/>
                <a:ea typeface="+mn-ea"/>
                <a:cs typeface="+mn-cs"/>
              </a:rPr>
              <a:t>drastic</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possibly</a:t>
            </a:r>
            <a:r>
              <a:rPr lang="fr-FR" sz="1200" b="0" kern="1200" dirty="0">
                <a:solidFill>
                  <a:schemeClr val="tx1"/>
                </a:solidFill>
                <a:effectLst/>
                <a:latin typeface="+mn-lt"/>
                <a:ea typeface="+mn-ea"/>
                <a:cs typeface="+mn-cs"/>
              </a:rPr>
              <a:t> fatal, </a:t>
            </a:r>
            <a:r>
              <a:rPr lang="fr-FR" sz="1200" b="0" kern="1200" dirty="0" err="1">
                <a:solidFill>
                  <a:schemeClr val="tx1"/>
                </a:solidFill>
                <a:effectLst/>
                <a:latin typeface="+mn-lt"/>
                <a:ea typeface="+mn-ea"/>
                <a:cs typeface="+mn-cs"/>
              </a:rPr>
              <a:t>reduction</a:t>
            </a:r>
            <a:r>
              <a:rPr lang="fr-FR" sz="1200" b="0" kern="1200" dirty="0">
                <a:solidFill>
                  <a:schemeClr val="tx1"/>
                </a:solidFill>
                <a:effectLst/>
                <a:latin typeface="+mn-lt"/>
                <a:ea typeface="+mn-ea"/>
                <a:cs typeface="+mn-cs"/>
              </a:rPr>
              <a:t> of the </a:t>
            </a:r>
            <a:r>
              <a:rPr lang="fr-FR" sz="1200" b="0" kern="1200" dirty="0" err="1">
                <a:solidFill>
                  <a:schemeClr val="tx1"/>
                </a:solidFill>
                <a:effectLst/>
                <a:latin typeface="+mn-lt"/>
                <a:ea typeface="+mn-ea"/>
                <a:cs typeface="+mn-cs"/>
              </a:rPr>
              <a:t>dataset's</a:t>
            </a:r>
            <a:r>
              <a:rPr lang="fr-FR" sz="1200" b="0" kern="1200" dirty="0">
                <a:solidFill>
                  <a:schemeClr val="tx1"/>
                </a:solidFill>
                <a:effectLst/>
                <a:latin typeface="+mn-lt"/>
                <a:ea typeface="+mn-ea"/>
                <a:cs typeface="+mn-cs"/>
              </a:rPr>
              <a:t> size.</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err="1">
                <a:solidFill>
                  <a:schemeClr val="tx1"/>
                </a:solidFill>
                <a:effectLst/>
                <a:latin typeface="+mn-lt"/>
                <a:ea typeface="+mn-ea"/>
                <a:cs typeface="+mn-cs"/>
              </a:rPr>
              <a:t>Finally</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those</a:t>
            </a:r>
            <a:r>
              <a:rPr lang="fr-FR" sz="1200" b="0" kern="1200" dirty="0">
                <a:solidFill>
                  <a:schemeClr val="tx1"/>
                </a:solidFill>
                <a:effectLst/>
                <a:latin typeface="+mn-lt"/>
                <a:ea typeface="+mn-ea"/>
                <a:cs typeface="+mn-cs"/>
              </a:rPr>
              <a:t> architectures </a:t>
            </a:r>
            <a:r>
              <a:rPr lang="fr-FR" sz="1200" b="0" kern="1200" dirty="0" err="1">
                <a:solidFill>
                  <a:schemeClr val="tx1"/>
                </a:solidFill>
                <a:effectLst/>
                <a:latin typeface="+mn-lt"/>
                <a:ea typeface="+mn-ea"/>
                <a:cs typeface="+mn-cs"/>
              </a:rPr>
              <a:t>suffer</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from</a:t>
            </a:r>
            <a:r>
              <a:rPr lang="fr-FR" sz="1200" b="0" kern="1200" dirty="0">
                <a:solidFill>
                  <a:schemeClr val="tx1"/>
                </a:solidFill>
                <a:effectLst/>
                <a:latin typeface="+mn-lt"/>
                <a:ea typeface="+mn-ea"/>
                <a:cs typeface="+mn-cs"/>
              </a:rPr>
              <a:t> the </a:t>
            </a:r>
            <a:r>
              <a:rPr lang="fr-FR" sz="1200" b="0" kern="1200" dirty="0" err="1">
                <a:solidFill>
                  <a:schemeClr val="tx1"/>
                </a:solidFill>
                <a:effectLst/>
                <a:latin typeface="+mn-lt"/>
                <a:ea typeface="+mn-ea"/>
                <a:cs typeface="+mn-cs"/>
              </a:rPr>
              <a:t>fact</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that</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they</a:t>
            </a:r>
            <a:r>
              <a:rPr lang="fr-FR" sz="1200" b="0" kern="1200" dirty="0">
                <a:solidFill>
                  <a:schemeClr val="tx1"/>
                </a:solidFill>
                <a:effectLst/>
                <a:latin typeface="+mn-lt"/>
                <a:ea typeface="+mn-ea"/>
                <a:cs typeface="+mn-cs"/>
              </a:rPr>
              <a:t> are hard to </a:t>
            </a:r>
            <a:r>
              <a:rPr lang="fr-FR" sz="1200" b="0" kern="1200" dirty="0" err="1">
                <a:solidFill>
                  <a:schemeClr val="tx1"/>
                </a:solidFill>
                <a:effectLst/>
                <a:latin typeface="+mn-lt"/>
                <a:ea typeface="+mn-ea"/>
                <a:cs typeface="+mn-cs"/>
              </a:rPr>
              <a:t>evaluate</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because</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they</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generate</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text</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Evaluating</a:t>
            </a:r>
            <a:r>
              <a:rPr lang="fr-FR" sz="1200" b="0" kern="1200" dirty="0">
                <a:solidFill>
                  <a:schemeClr val="tx1"/>
                </a:solidFill>
                <a:effectLst/>
                <a:latin typeface="+mn-lt"/>
                <a:ea typeface="+mn-ea"/>
                <a:cs typeface="+mn-cs"/>
              </a:rPr>
              <a:t> the relevance and </a:t>
            </a:r>
            <a:r>
              <a:rPr lang="fr-FR" sz="1200" b="0" kern="1200" dirty="0" err="1">
                <a:solidFill>
                  <a:schemeClr val="tx1"/>
                </a:solidFill>
                <a:effectLst/>
                <a:latin typeface="+mn-lt"/>
                <a:ea typeface="+mn-ea"/>
                <a:cs typeface="+mn-cs"/>
              </a:rPr>
              <a:t>meaningfulness</a:t>
            </a:r>
            <a:r>
              <a:rPr lang="fr-FR" sz="1200" b="0" kern="1200" dirty="0">
                <a:solidFill>
                  <a:schemeClr val="tx1"/>
                </a:solidFill>
                <a:effectLst/>
                <a:latin typeface="+mn-lt"/>
                <a:ea typeface="+mn-ea"/>
                <a:cs typeface="+mn-cs"/>
              </a:rPr>
              <a:t> of </a:t>
            </a:r>
            <a:r>
              <a:rPr lang="fr-FR" sz="1200" b="0" kern="1200" dirty="0" err="1">
                <a:solidFill>
                  <a:schemeClr val="tx1"/>
                </a:solidFill>
                <a:effectLst/>
                <a:latin typeface="+mn-lt"/>
                <a:ea typeface="+mn-ea"/>
                <a:cs typeface="+mn-cs"/>
              </a:rPr>
              <a:t>generated</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text</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is</a:t>
            </a:r>
            <a:r>
              <a:rPr lang="fr-FR" sz="1200" b="0" kern="1200" dirty="0">
                <a:solidFill>
                  <a:schemeClr val="tx1"/>
                </a:solidFill>
                <a:effectLst/>
                <a:latin typeface="+mn-lt"/>
                <a:ea typeface="+mn-ea"/>
                <a:cs typeface="+mn-cs"/>
              </a:rPr>
              <a:t> to </a:t>
            </a:r>
            <a:r>
              <a:rPr lang="fr-FR" sz="1200" b="0" kern="1200" dirty="0" err="1">
                <a:solidFill>
                  <a:schemeClr val="tx1"/>
                </a:solidFill>
                <a:effectLst/>
                <a:latin typeface="+mn-lt"/>
                <a:ea typeface="+mn-ea"/>
                <a:cs typeface="+mn-cs"/>
              </a:rPr>
              <a:t>this</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day</a:t>
            </a:r>
            <a:r>
              <a:rPr lang="fr-FR" sz="1200" b="0" kern="1200" dirty="0">
                <a:solidFill>
                  <a:schemeClr val="tx1"/>
                </a:solidFill>
                <a:effectLst/>
                <a:latin typeface="+mn-lt"/>
                <a:ea typeface="+mn-ea"/>
                <a:cs typeface="+mn-cs"/>
              </a:rPr>
              <a:t> a challenge </a:t>
            </a:r>
            <a:r>
              <a:rPr lang="fr-FR" sz="1200" b="0" kern="1200" dirty="0" err="1">
                <a:solidFill>
                  <a:schemeClr val="tx1"/>
                </a:solidFill>
                <a:effectLst/>
                <a:latin typeface="+mn-lt"/>
                <a:ea typeface="+mn-ea"/>
                <a:cs typeface="+mn-cs"/>
              </a:rPr>
              <a:t>faced</a:t>
            </a:r>
            <a:r>
              <a:rPr lang="fr-FR" sz="1200" b="0" kern="1200" dirty="0">
                <a:solidFill>
                  <a:schemeClr val="tx1"/>
                </a:solidFill>
                <a:effectLst/>
                <a:latin typeface="+mn-lt"/>
                <a:ea typeface="+mn-ea"/>
                <a:cs typeface="+mn-cs"/>
              </a:rPr>
              <a:t> by the </a:t>
            </a:r>
            <a:r>
              <a:rPr lang="fr-FR" sz="1200" b="0" kern="1200" dirty="0" err="1">
                <a:solidFill>
                  <a:schemeClr val="tx1"/>
                </a:solidFill>
                <a:effectLst/>
                <a:latin typeface="+mn-lt"/>
                <a:ea typeface="+mn-ea"/>
                <a:cs typeface="+mn-cs"/>
              </a:rPr>
              <a:t>community</a:t>
            </a:r>
            <a:r>
              <a:rPr lang="fr-FR" sz="1200" b="0" kern="1200" dirty="0">
                <a:solidFill>
                  <a:schemeClr val="tx1"/>
                </a:solidFill>
                <a:effectLst/>
                <a:latin typeface="+mn-lt"/>
                <a:ea typeface="+mn-ea"/>
                <a:cs typeface="+mn-cs"/>
              </a:rPr>
              <a:t>, as </a:t>
            </a:r>
            <a:r>
              <a:rPr lang="fr-FR" sz="1200" b="0" kern="1200" dirty="0" err="1">
                <a:solidFill>
                  <a:schemeClr val="tx1"/>
                </a:solidFill>
                <a:effectLst/>
                <a:latin typeface="+mn-lt"/>
                <a:ea typeface="+mn-ea"/>
                <a:cs typeface="+mn-cs"/>
              </a:rPr>
              <a:t>demonstrated</a:t>
            </a:r>
            <a:r>
              <a:rPr lang="fr-FR" sz="1200" b="0" kern="1200" dirty="0">
                <a:solidFill>
                  <a:schemeClr val="tx1"/>
                </a:solidFill>
                <a:effectLst/>
                <a:latin typeface="+mn-lt"/>
                <a:ea typeface="+mn-ea"/>
                <a:cs typeface="+mn-cs"/>
              </a:rPr>
              <a:t> by the </a:t>
            </a:r>
            <a:r>
              <a:rPr lang="fr-FR" sz="1200" b="0" kern="1200" dirty="0" err="1">
                <a:solidFill>
                  <a:schemeClr val="tx1"/>
                </a:solidFill>
                <a:effectLst/>
                <a:latin typeface="+mn-lt"/>
                <a:ea typeface="+mn-ea"/>
                <a:cs typeface="+mn-cs"/>
              </a:rPr>
              <a:t>evaluation</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protocol</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proposed</a:t>
            </a:r>
            <a:r>
              <a:rPr lang="fr-FR" sz="1200" b="0" kern="1200" dirty="0">
                <a:solidFill>
                  <a:schemeClr val="tx1"/>
                </a:solidFill>
                <a:effectLst/>
                <a:latin typeface="+mn-lt"/>
                <a:ea typeface="+mn-ea"/>
                <a:cs typeface="+mn-cs"/>
              </a:rPr>
              <a:t> by </a:t>
            </a:r>
            <a:r>
              <a:rPr lang="fr-FR" sz="1200" b="0" kern="1200" dirty="0" err="1">
                <a:solidFill>
                  <a:schemeClr val="tx1"/>
                </a:solidFill>
                <a:effectLst/>
                <a:latin typeface="+mn-lt"/>
                <a:ea typeface="+mn-ea"/>
                <a:cs typeface="+mn-cs"/>
              </a:rPr>
              <a:t>Lample</a:t>
            </a:r>
            <a:r>
              <a:rPr lang="fr-FR" sz="1200" b="0" kern="1200" dirty="0">
                <a:solidFill>
                  <a:schemeClr val="tx1"/>
                </a:solidFill>
                <a:effectLst/>
                <a:latin typeface="+mn-lt"/>
                <a:ea typeface="+mn-ea"/>
                <a:cs typeface="+mn-cs"/>
              </a:rPr>
              <a:t> et al. </a:t>
            </a:r>
          </a:p>
          <a:p>
            <a:endParaRPr lang="en-US" dirty="0"/>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64</a:t>
            </a:fld>
            <a:endParaRPr lang="fr-FR"/>
          </a:p>
        </p:txBody>
      </p:sp>
    </p:spTree>
    <p:extLst>
      <p:ext uri="{BB962C8B-B14F-4D97-AF65-F5344CB8AC3E}">
        <p14:creationId xmlns:p14="http://schemas.microsoft.com/office/powerpoint/2010/main" val="414131282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Let us now conclude this presentation.</a:t>
            </a:r>
          </a:p>
        </p:txBody>
      </p:sp>
      <p:sp>
        <p:nvSpPr>
          <p:cNvPr id="4" name="Slide Number Placeholder 3"/>
          <p:cNvSpPr>
            <a:spLocks noGrp="1"/>
          </p:cNvSpPr>
          <p:nvPr>
            <p:ph type="sldNum" sz="quarter" idx="5"/>
          </p:nvPr>
        </p:nvSpPr>
        <p:spPr/>
        <p:txBody>
          <a:bodyPr/>
          <a:lstStyle/>
          <a:p>
            <a:fld id="{DF6148AD-E0EA-F64C-9871-E2424F422EB0}" type="slidenum">
              <a:rPr lang="fr-FR" smtClean="0"/>
              <a:t>65</a:t>
            </a:fld>
            <a:endParaRPr lang="fr-FR"/>
          </a:p>
        </p:txBody>
      </p:sp>
    </p:spTree>
    <p:extLst>
      <p:ext uri="{BB962C8B-B14F-4D97-AF65-F5344CB8AC3E}">
        <p14:creationId xmlns:p14="http://schemas.microsoft.com/office/powerpoint/2010/main" val="379798383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In this thesis, we explored ways to leverage user-generated text to refine and explain user representations. </a:t>
            </a:r>
          </a:p>
          <a:p>
            <a:r>
              <a:rPr lang="en-US" b="0" dirty="0"/>
              <a:t>We wanted to take advantage of this widely available data in order to improve user experience with AI systems both from a </a:t>
            </a:r>
            <a:r>
              <a:rPr lang="en-US" b="0" dirty="0" err="1"/>
              <a:t>quantitave</a:t>
            </a:r>
            <a:r>
              <a:rPr lang="en-US" b="0" dirty="0"/>
              <a:t> point of view, by making relevant suggestions to users, but also form a qualitative point of view by proposing explanations for said suggestions.</a:t>
            </a:r>
          </a:p>
          <a:p>
            <a:endParaRPr lang="en-US" b="0" dirty="0"/>
          </a:p>
          <a:p>
            <a:r>
              <a:rPr lang="en-US" b="0" dirty="0"/>
              <a:t>Our work with recommendation and textual reviews allowed us to apprehend the richness of user-generated textual data, and thus led us to build user representation from fully textual profiles in a new application domain: professional profiles learning for Human Resources. </a:t>
            </a:r>
          </a:p>
          <a:p>
            <a:endParaRPr lang="en-US" b="0" dirty="0"/>
          </a:p>
          <a:p>
            <a:r>
              <a:rPr lang="en-US" b="0" dirty="0"/>
              <a:t>We addressed this task by developing a versatile NLP-based user representation framework that can be applied to a lot of different systems, as long as they contain user-generated texts. </a:t>
            </a:r>
          </a:p>
          <a:p>
            <a:endParaRPr lang="en-US" b="0" dirty="0"/>
          </a:p>
          <a:p>
            <a:endParaRPr lang="en-US" b="0" dirty="0"/>
          </a:p>
          <a:p>
            <a:endParaRPr lang="en-US" b="0" dirty="0"/>
          </a:p>
          <a:p>
            <a:endParaRPr lang="en-US" b="0" dirty="0"/>
          </a:p>
        </p:txBody>
      </p:sp>
      <p:sp>
        <p:nvSpPr>
          <p:cNvPr id="4" name="Slide Number Placeholder 3"/>
          <p:cNvSpPr>
            <a:spLocks noGrp="1"/>
          </p:cNvSpPr>
          <p:nvPr>
            <p:ph type="sldNum" sz="quarter" idx="5"/>
          </p:nvPr>
        </p:nvSpPr>
        <p:spPr/>
        <p:txBody>
          <a:bodyPr/>
          <a:lstStyle/>
          <a:p>
            <a:fld id="{DF6148AD-E0EA-F64C-9871-E2424F422EB0}" type="slidenum">
              <a:rPr lang="fr-FR" smtClean="0"/>
              <a:t>66</a:t>
            </a:fld>
            <a:endParaRPr lang="fr-FR"/>
          </a:p>
        </p:txBody>
      </p:sp>
    </p:spTree>
    <p:extLst>
      <p:ext uri="{BB962C8B-B14F-4D97-AF65-F5344CB8AC3E}">
        <p14:creationId xmlns:p14="http://schemas.microsoft.com/office/powerpoint/2010/main" val="397678435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The works details during this presentation could benefit from a number of improvements.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The most immediate ones are of course to update the existing models with newer architectures such as the transformer-based ones, as well as the presented leads to user dynamic modeling.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The pre-trained quality of Transformer models could not only speed up the training process, they could also improve the performances of our generative models because they would already have learned the generalities of Natural Language, and would only need to adapt to the CV’s language specificities.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Other possible improvements include the explicit modeling of other job aspects, like the company it takes place at, the time spent there and so 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Naturally, the more profile elements you take into account the more you are likely to model various components of a professional experience, which can also be enforced by diversifying the training objectives in a multi-task learning fashion.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Finally, and while we did not mention those questions in this presentation for timing reasons, the work presented in this thesis could highly benefit from the expertise of Human Resources Experts in order to tackle the ethical questions raised by the use of AI in their field.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Although we firmly </a:t>
            </a:r>
            <a:r>
              <a:rPr lang="en-US" b="0" dirty="0" err="1"/>
              <a:t>belive</a:t>
            </a:r>
            <a:r>
              <a:rPr lang="en-US" b="0" dirty="0"/>
              <a:t> that works like those we presented could highly benefit people, both from the applicant and HR sides, it would be naïve to dismiss the fact that they can also be used to perpetuate discriminations that are already way too common in the job market.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While it is surely our responsibility as scientists to ensure the fairness and Explainability of our models, we cannot achieve satisfactory results without the help of the people who actually know how those things work and why.</a:t>
            </a:r>
          </a:p>
        </p:txBody>
      </p:sp>
      <p:sp>
        <p:nvSpPr>
          <p:cNvPr id="4" name="Slide Number Placeholder 3"/>
          <p:cNvSpPr>
            <a:spLocks noGrp="1"/>
          </p:cNvSpPr>
          <p:nvPr>
            <p:ph type="sldNum" sz="quarter" idx="5"/>
          </p:nvPr>
        </p:nvSpPr>
        <p:spPr/>
        <p:txBody>
          <a:bodyPr/>
          <a:lstStyle/>
          <a:p>
            <a:fld id="{DF6148AD-E0EA-F64C-9871-E2424F422EB0}" type="slidenum">
              <a:rPr lang="fr-FR" smtClean="0"/>
              <a:t>67</a:t>
            </a:fld>
            <a:endParaRPr lang="fr-FR"/>
          </a:p>
        </p:txBody>
      </p:sp>
    </p:spTree>
    <p:extLst>
      <p:ext uri="{BB962C8B-B14F-4D97-AF65-F5344CB8AC3E}">
        <p14:creationId xmlns:p14="http://schemas.microsoft.com/office/powerpoint/2010/main" val="293981406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 name="Shape 6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lang="en-US" dirty="0"/>
          </a:p>
          <a:p>
            <a:pPr marL="0" lvl="0" indent="0">
              <a:spcBef>
                <a:spcPts val="0"/>
              </a:spcBef>
              <a:spcAft>
                <a:spcPts val="0"/>
              </a:spcAft>
              <a:buNone/>
            </a:pPr>
            <a:r>
              <a:rPr lang="en-US" dirty="0"/>
              <a:t>Thank you very much for your attention, I’ll now be happy to answer any question you have.</a:t>
            </a:r>
          </a:p>
        </p:txBody>
      </p:sp>
    </p:spTree>
    <p:extLst>
      <p:ext uri="{BB962C8B-B14F-4D97-AF65-F5344CB8AC3E}">
        <p14:creationId xmlns:p14="http://schemas.microsoft.com/office/powerpoint/2010/main" val="30653354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choose to address User Representation by the leveraging of user-generated text. </a:t>
            </a:r>
          </a:p>
          <a:p>
            <a:endParaRPr lang="en-US" dirty="0"/>
          </a:p>
          <a:p>
            <a:r>
              <a:rPr lang="en-US" dirty="0"/>
              <a:t>Aside from this type of data being widely available, we think it Is also highly descriptive of the users themselves. </a:t>
            </a:r>
          </a:p>
          <a:p>
            <a:r>
              <a:rPr lang="en-US" dirty="0"/>
              <a:t>It is especially clear when we think of written reviews: the users often state what they like and dislike about a product, giving us a lot more information than the rating alone.</a:t>
            </a:r>
          </a:p>
          <a:p>
            <a:endParaRPr lang="en-US" dirty="0"/>
          </a:p>
          <a:p>
            <a:r>
              <a:rPr lang="en-US" dirty="0"/>
              <a:t>From a broader point of view, one can think of text as highly descriptive of a user because the words and the syntax they use to talk about their experiences are somewhat unique to them.</a:t>
            </a:r>
          </a:p>
        </p:txBody>
      </p:sp>
      <p:sp>
        <p:nvSpPr>
          <p:cNvPr id="4" name="Slide Number Placeholder 3"/>
          <p:cNvSpPr>
            <a:spLocks noGrp="1"/>
          </p:cNvSpPr>
          <p:nvPr>
            <p:ph type="sldNum" sz="quarter" idx="5"/>
          </p:nvPr>
        </p:nvSpPr>
        <p:spPr/>
        <p:txBody>
          <a:bodyPr/>
          <a:lstStyle/>
          <a:p>
            <a:fld id="{DF6148AD-E0EA-F64C-9871-E2424F422EB0}" type="slidenum">
              <a:rPr lang="fr-FR" smtClean="0"/>
              <a:t>6</a:t>
            </a:fld>
            <a:endParaRPr lang="fr-FR"/>
          </a:p>
        </p:txBody>
      </p:sp>
    </p:spTree>
    <p:extLst>
      <p:ext uri="{BB962C8B-B14F-4D97-AF65-F5344CB8AC3E}">
        <p14:creationId xmlns:p14="http://schemas.microsoft.com/office/powerpoint/2010/main" val="265378874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71</a:t>
            </a:fld>
            <a:endParaRPr lang="fr-FR"/>
          </a:p>
        </p:txBody>
      </p:sp>
    </p:spTree>
    <p:extLst>
      <p:ext uri="{BB962C8B-B14F-4D97-AF65-F5344CB8AC3E}">
        <p14:creationId xmlns:p14="http://schemas.microsoft.com/office/powerpoint/2010/main" val="79509843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72</a:t>
            </a:fld>
            <a:endParaRPr lang="fr-FR"/>
          </a:p>
        </p:txBody>
      </p:sp>
    </p:spTree>
    <p:extLst>
      <p:ext uri="{BB962C8B-B14F-4D97-AF65-F5344CB8AC3E}">
        <p14:creationId xmlns:p14="http://schemas.microsoft.com/office/powerpoint/2010/main" val="18744370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choice to focus on user-generated text, along with the advances of generative models, also allows us to explore the explainability of our models’ predictions, which we consider to be one of the biggest challenges faced by Deep Learning and Artificial Intelligence in general.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00000"/>
                </a:solidFill>
              </a:rPr>
              <a:t>The development of Deep Learning models allowed for the representation of complex objects, but it also made those representations very abstract and thus, gave rise to a need for explainability.</a:t>
            </a: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 is our opinion that, if AI is to take a bigger place in our society, then we must be able to understand or at least explain the predictions it gives.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the case of User Representation, this translates into the need to understand how the system represented the user.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Explainability is a vast domain that englobes a lot of different approaches, from inherently explainable models to post-hoc, perturbation-based models and frameworks.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this work, we focus on one particular approach, which we consider to be one of the purest form of representation learning: text generation</a:t>
            </a:r>
            <a:r>
              <a:rPr lang="en-US" b="1" dirty="0"/>
              <a:t>. </a:t>
            </a:r>
            <a:r>
              <a:rPr lang="en-US" b="0" dirty="0"/>
              <a:t>Indeed,</a:t>
            </a:r>
            <a:r>
              <a:rPr lang="en-US" b="1" dirty="0"/>
              <a:t> </a:t>
            </a:r>
            <a:r>
              <a:rPr lang="fr-FR" sz="1200" kern="1200" dirty="0" err="1">
                <a:solidFill>
                  <a:schemeClr val="tx1"/>
                </a:solidFill>
                <a:effectLst/>
                <a:latin typeface="+mn-lt"/>
                <a:ea typeface="+mn-ea"/>
                <a:cs typeface="+mn-cs"/>
              </a:rPr>
              <a:t>generating</a:t>
            </a:r>
            <a:r>
              <a:rPr lang="fr-FR" sz="1200" kern="1200" dirty="0">
                <a:solidFill>
                  <a:schemeClr val="tx1"/>
                </a:solidFill>
                <a:effectLst/>
                <a:latin typeface="+mn-lt"/>
                <a:ea typeface="+mn-ea"/>
                <a:cs typeface="+mn-cs"/>
              </a:rPr>
              <a:t> relevant </a:t>
            </a:r>
            <a:r>
              <a:rPr lang="fr-FR" sz="1200" kern="1200" dirty="0" err="1">
                <a:solidFill>
                  <a:schemeClr val="tx1"/>
                </a:solidFill>
                <a:effectLst/>
                <a:latin typeface="+mn-lt"/>
                <a:ea typeface="+mn-ea"/>
                <a:cs typeface="+mn-cs"/>
              </a:rPr>
              <a:t>text</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from</a:t>
            </a:r>
            <a:r>
              <a:rPr lang="fr-FR" sz="1200" kern="1200" dirty="0">
                <a:solidFill>
                  <a:schemeClr val="tx1"/>
                </a:solidFill>
                <a:effectLst/>
                <a:latin typeface="+mn-lt"/>
                <a:ea typeface="+mn-ea"/>
                <a:cs typeface="+mn-cs"/>
              </a:rPr>
              <a:t> a latent </a:t>
            </a:r>
            <a:r>
              <a:rPr lang="fr-FR" sz="1200" kern="1200" dirty="0" err="1">
                <a:solidFill>
                  <a:schemeClr val="tx1"/>
                </a:solidFill>
                <a:effectLst/>
                <a:latin typeface="+mn-lt"/>
                <a:ea typeface="+mn-ea"/>
                <a:cs typeface="+mn-cs"/>
              </a:rPr>
              <a:t>representation</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implies</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that</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you</a:t>
            </a:r>
            <a:r>
              <a:rPr lang="fr-FR" sz="1200" kern="1200" dirty="0">
                <a:solidFill>
                  <a:schemeClr val="tx1"/>
                </a:solidFill>
                <a:effectLst/>
                <a:latin typeface="+mn-lt"/>
                <a:ea typeface="+mn-ea"/>
                <a:cs typeface="+mn-cs"/>
              </a:rPr>
              <a:t> have </a:t>
            </a:r>
            <a:r>
              <a:rPr lang="fr-FR" sz="1200" kern="1200" dirty="0" err="1">
                <a:solidFill>
                  <a:schemeClr val="tx1"/>
                </a:solidFill>
                <a:effectLst/>
                <a:latin typeface="+mn-lt"/>
                <a:ea typeface="+mn-ea"/>
                <a:cs typeface="+mn-cs"/>
              </a:rPr>
              <a:t>achieved</a:t>
            </a:r>
            <a:r>
              <a:rPr lang="fr-FR" sz="1200" kern="1200" dirty="0">
                <a:solidFill>
                  <a:schemeClr val="tx1"/>
                </a:solidFill>
                <a:effectLst/>
                <a:latin typeface="+mn-lt"/>
                <a:ea typeface="+mn-ea"/>
                <a:cs typeface="+mn-cs"/>
              </a:rPr>
              <a:t> a good, </a:t>
            </a:r>
            <a:r>
              <a:rPr lang="fr-FR" sz="1200" kern="1200" dirty="0" err="1">
                <a:solidFill>
                  <a:schemeClr val="tx1"/>
                </a:solidFill>
                <a:effectLst/>
                <a:latin typeface="+mn-lt"/>
                <a:ea typeface="+mn-ea"/>
                <a:cs typeface="+mn-cs"/>
              </a:rPr>
              <a:t>meaningful</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representation</a:t>
            </a:r>
            <a:r>
              <a:rPr lang="fr-FR" sz="1200" kern="1200" dirty="0">
                <a:solidFill>
                  <a:schemeClr val="tx1"/>
                </a:solidFill>
                <a:effectLst/>
                <a:latin typeface="+mn-lt"/>
                <a:ea typeface="+mn-ea"/>
                <a:cs typeface="+mn-cs"/>
              </a:rPr>
              <a:t> of the input. </a:t>
            </a:r>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solidFill>
                <a:srgbClr val="C00000"/>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DF6148AD-E0EA-F64C-9871-E2424F422EB0}" type="slidenum">
              <a:rPr lang="fr-FR" smtClean="0"/>
              <a:t>7</a:t>
            </a:fld>
            <a:endParaRPr lang="fr-FR"/>
          </a:p>
        </p:txBody>
      </p:sp>
    </p:spTree>
    <p:extLst>
      <p:ext uri="{BB962C8B-B14F-4D97-AF65-F5344CB8AC3E}">
        <p14:creationId xmlns:p14="http://schemas.microsoft.com/office/powerpoint/2010/main" val="34485562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work presented in this thesis is motivated by those three aspects. </a:t>
            </a:r>
          </a:p>
          <a:p>
            <a:endParaRPr lang="en-US" dirty="0"/>
          </a:p>
          <a:p>
            <a:r>
              <a:rPr lang="en-US" dirty="0"/>
              <a:t>We want to use user-generated texts to build versatile, meaningful and explainable representations.</a:t>
            </a:r>
          </a:p>
          <a:p>
            <a:endParaRPr lang="en-US" dirty="0"/>
          </a:p>
          <a:p>
            <a:r>
              <a:rPr lang="en-US" dirty="0"/>
              <a:t>We tackle this problem by combining methods that come from the Recommendation, the NLP and the text generation communities. </a:t>
            </a:r>
          </a:p>
        </p:txBody>
      </p:sp>
      <p:sp>
        <p:nvSpPr>
          <p:cNvPr id="4" name="Slide Number Placeholder 3"/>
          <p:cNvSpPr>
            <a:spLocks noGrp="1"/>
          </p:cNvSpPr>
          <p:nvPr>
            <p:ph type="sldNum" sz="quarter" idx="5"/>
          </p:nvPr>
        </p:nvSpPr>
        <p:spPr/>
        <p:txBody>
          <a:bodyPr/>
          <a:lstStyle/>
          <a:p>
            <a:fld id="{DF6148AD-E0EA-F64C-9871-E2424F422EB0}" type="slidenum">
              <a:rPr lang="fr-FR" smtClean="0"/>
              <a:t>8</a:t>
            </a:fld>
            <a:endParaRPr lang="fr-FR"/>
          </a:p>
        </p:txBody>
      </p:sp>
    </p:spTree>
    <p:extLst>
      <p:ext uri="{BB962C8B-B14F-4D97-AF65-F5344CB8AC3E}">
        <p14:creationId xmlns:p14="http://schemas.microsoft.com/office/powerpoint/2010/main" val="290690131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nul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nul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nul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nul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nul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nul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p:cSld name="Title">
    <p:bg>
      <p:bgPr>
        <a:blipFill dpi="0" rotWithShape="1">
          <a:blip r:embed="rId2">
            <a:alphaModFix/>
            <a:lum/>
          </a:blip>
          <a:srcRect/>
          <a:stretch>
            <a:fillRect/>
          </a:stretch>
        </a:blipFill>
        <a:effectLst/>
      </p:bgPr>
    </p:bg>
    <p:spTree>
      <p:nvGrpSpPr>
        <p:cNvPr id="1" name="Shape 9"/>
        <p:cNvGrpSpPr/>
        <p:nvPr/>
      </p:nvGrpSpPr>
      <p:grpSpPr>
        <a:xfrm>
          <a:off x="0" y="0"/>
          <a:ext cx="0" cy="0"/>
          <a:chOff x="0" y="0"/>
          <a:chExt cx="0" cy="0"/>
        </a:xfrm>
      </p:grpSpPr>
      <p:sp>
        <p:nvSpPr>
          <p:cNvPr id="11" name="Shape 11"/>
          <p:cNvSpPr/>
          <p:nvPr/>
        </p:nvSpPr>
        <p:spPr>
          <a:xfrm>
            <a:off x="6897625" y="6199950"/>
            <a:ext cx="126900" cy="126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 name="Shape 12"/>
          <p:cNvSpPr/>
          <p:nvPr/>
        </p:nvSpPr>
        <p:spPr>
          <a:xfrm>
            <a:off x="7454375" y="5638800"/>
            <a:ext cx="126900" cy="126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 name="Shape 13"/>
          <p:cNvSpPr/>
          <p:nvPr/>
        </p:nvSpPr>
        <p:spPr>
          <a:xfrm>
            <a:off x="8827727" y="4597554"/>
            <a:ext cx="75900" cy="75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 name="Shape 14"/>
          <p:cNvSpPr/>
          <p:nvPr/>
        </p:nvSpPr>
        <p:spPr>
          <a:xfrm>
            <a:off x="8677050" y="6577875"/>
            <a:ext cx="126900" cy="126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 name="Shape 15"/>
          <p:cNvSpPr/>
          <p:nvPr/>
        </p:nvSpPr>
        <p:spPr>
          <a:xfrm>
            <a:off x="2972225" y="633400"/>
            <a:ext cx="126900" cy="126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 name="Shape 16"/>
          <p:cNvSpPr/>
          <p:nvPr/>
        </p:nvSpPr>
        <p:spPr>
          <a:xfrm>
            <a:off x="579635" y="3373479"/>
            <a:ext cx="126900" cy="126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 name="Shape 17"/>
          <p:cNvSpPr/>
          <p:nvPr/>
        </p:nvSpPr>
        <p:spPr>
          <a:xfrm>
            <a:off x="311843" y="791518"/>
            <a:ext cx="126900" cy="126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 name="Shape 18"/>
          <p:cNvSpPr/>
          <p:nvPr/>
        </p:nvSpPr>
        <p:spPr>
          <a:xfrm>
            <a:off x="626322" y="1339872"/>
            <a:ext cx="253800" cy="253800"/>
          </a:xfrm>
          <a:prstGeom prst="ellipse">
            <a:avLst/>
          </a:prstGeom>
          <a:noFill/>
          <a:ln w="19050" cap="flat" cmpd="sng">
            <a:solidFill>
              <a:srgbClr val="0091EA"/>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 name="Shape 19"/>
          <p:cNvSpPr/>
          <p:nvPr/>
        </p:nvSpPr>
        <p:spPr>
          <a:xfrm>
            <a:off x="8104500" y="4963100"/>
            <a:ext cx="190200" cy="190500"/>
          </a:xfrm>
          <a:prstGeom prst="ellipse">
            <a:avLst/>
          </a:prstGeom>
          <a:noFill/>
          <a:ln w="19050" cap="flat" cmpd="sng">
            <a:solidFill>
              <a:srgbClr val="0091EA"/>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 name="Shape 20"/>
          <p:cNvSpPr/>
          <p:nvPr/>
        </p:nvSpPr>
        <p:spPr>
          <a:xfrm>
            <a:off x="8803950" y="5654657"/>
            <a:ext cx="190200" cy="190500"/>
          </a:xfrm>
          <a:prstGeom prst="ellipse">
            <a:avLst/>
          </a:prstGeom>
          <a:noFill/>
          <a:ln w="19050" cap="flat" cmpd="sng">
            <a:solidFill>
              <a:srgbClr val="0091EA"/>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 name="Shape 21"/>
          <p:cNvSpPr/>
          <p:nvPr/>
        </p:nvSpPr>
        <p:spPr>
          <a:xfrm>
            <a:off x="196310" y="1990890"/>
            <a:ext cx="75900" cy="75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 name="Shape 22"/>
          <p:cNvSpPr/>
          <p:nvPr/>
        </p:nvSpPr>
        <p:spPr>
          <a:xfrm>
            <a:off x="1738050" y="271322"/>
            <a:ext cx="253800" cy="253800"/>
          </a:xfrm>
          <a:prstGeom prst="ellipse">
            <a:avLst/>
          </a:prstGeom>
          <a:noFill/>
          <a:ln w="19050" cap="flat" cmpd="sng">
            <a:solidFill>
              <a:srgbClr val="0091EA"/>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 name="Shape 23"/>
          <p:cNvSpPr/>
          <p:nvPr/>
        </p:nvSpPr>
        <p:spPr>
          <a:xfrm>
            <a:off x="771659" y="2504485"/>
            <a:ext cx="75900" cy="75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4" name="Shape 24"/>
          <p:cNvSpPr/>
          <p:nvPr/>
        </p:nvSpPr>
        <p:spPr>
          <a:xfrm>
            <a:off x="4271584" y="474825"/>
            <a:ext cx="75900" cy="75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 name="Shape 25"/>
          <p:cNvSpPr/>
          <p:nvPr/>
        </p:nvSpPr>
        <p:spPr>
          <a:xfrm>
            <a:off x="7729213" y="6127438"/>
            <a:ext cx="253800" cy="254100"/>
          </a:xfrm>
          <a:prstGeom prst="ellipse">
            <a:avLst/>
          </a:prstGeom>
          <a:noFill/>
          <a:ln w="19050" cap="flat" cmpd="sng">
            <a:solidFill>
              <a:srgbClr val="0091EA"/>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pic>
        <p:nvPicPr>
          <p:cNvPr id="26" name="Picture 25">
            <a:extLst>
              <a:ext uri="{FF2B5EF4-FFF2-40B4-BE49-F238E27FC236}">
                <a16:creationId xmlns:a16="http://schemas.microsoft.com/office/drawing/2014/main" id="{B52A2C11-718B-1A4A-A6B5-F18709E8DA61}"/>
              </a:ext>
            </a:extLst>
          </p:cNvPr>
          <p:cNvPicPr>
            <a:picLocks noChangeAspect="1"/>
          </p:cNvPicPr>
          <p:nvPr/>
        </p:nvPicPr>
        <p:blipFill rotWithShape="1">
          <a:blip r:embed="rId3"/>
          <a:srcRect l="34520"/>
          <a:stretch/>
        </p:blipFill>
        <p:spPr>
          <a:xfrm>
            <a:off x="262399" y="5940080"/>
            <a:ext cx="4075274" cy="795676"/>
          </a:xfrm>
          <a:prstGeom prst="rect">
            <a:avLst/>
          </a:prstGeom>
        </p:spPr>
      </p:pic>
      <p:pic>
        <p:nvPicPr>
          <p:cNvPr id="27" name="Picture 26">
            <a:extLst>
              <a:ext uri="{FF2B5EF4-FFF2-40B4-BE49-F238E27FC236}">
                <a16:creationId xmlns:a16="http://schemas.microsoft.com/office/drawing/2014/main" id="{D230F7D9-1909-DC44-83F8-7E387E266935}"/>
              </a:ext>
            </a:extLst>
          </p:cNvPr>
          <p:cNvPicPr>
            <a:picLocks noChangeAspect="1"/>
          </p:cNvPicPr>
          <p:nvPr/>
        </p:nvPicPr>
        <p:blipFill rotWithShape="1">
          <a:blip r:embed="rId3"/>
          <a:srcRect r="73648"/>
          <a:stretch/>
        </p:blipFill>
        <p:spPr>
          <a:xfrm>
            <a:off x="6890837" y="529"/>
            <a:ext cx="2184352" cy="1059725"/>
          </a:xfrm>
          <a:prstGeom prst="rect">
            <a:avLst/>
          </a:prstGeom>
        </p:spPr>
      </p:pic>
      <p:sp>
        <p:nvSpPr>
          <p:cNvPr id="28" name="Title 1">
            <a:extLst>
              <a:ext uri="{FF2B5EF4-FFF2-40B4-BE49-F238E27FC236}">
                <a16:creationId xmlns:a16="http://schemas.microsoft.com/office/drawing/2014/main" id="{057C7DF3-1A42-3A4D-A79B-E8E3ACAA031D}"/>
              </a:ext>
            </a:extLst>
          </p:cNvPr>
          <p:cNvSpPr>
            <a:spLocks noGrp="1"/>
          </p:cNvSpPr>
          <p:nvPr>
            <p:ph type="ctrTitle"/>
          </p:nvPr>
        </p:nvSpPr>
        <p:spPr>
          <a:xfrm>
            <a:off x="1466095" y="1314678"/>
            <a:ext cx="6973367" cy="1625047"/>
          </a:xfrm>
        </p:spPr>
        <p:txBody>
          <a:bodyPr anchor="t"/>
          <a:lstStyle>
            <a:lvl1pPr algn="l">
              <a:defRPr sz="4000" cap="all" baseline="0">
                <a:solidFill>
                  <a:schemeClr val="tx2">
                    <a:lumMod val="75000"/>
                  </a:schemeClr>
                </a:solidFill>
              </a:defRPr>
            </a:lvl1pPr>
          </a:lstStyle>
          <a:p>
            <a:r>
              <a:rPr lang="fr-FR"/>
              <a:t>Modifiez le style du titre</a:t>
            </a:r>
            <a:endParaRPr lang="en-US" dirty="0"/>
          </a:p>
        </p:txBody>
      </p:sp>
      <p:sp>
        <p:nvSpPr>
          <p:cNvPr id="29" name="Subtitle 2">
            <a:extLst>
              <a:ext uri="{FF2B5EF4-FFF2-40B4-BE49-F238E27FC236}">
                <a16:creationId xmlns:a16="http://schemas.microsoft.com/office/drawing/2014/main" id="{2C9935A9-ABC0-874F-A0AE-A536F66BC33E}"/>
              </a:ext>
            </a:extLst>
          </p:cNvPr>
          <p:cNvSpPr>
            <a:spLocks noGrp="1"/>
          </p:cNvSpPr>
          <p:nvPr>
            <p:ph type="subTitle" idx="1"/>
          </p:nvPr>
        </p:nvSpPr>
        <p:spPr>
          <a:xfrm>
            <a:off x="1466095" y="3007484"/>
            <a:ext cx="5053693" cy="843531"/>
          </a:xfrm>
        </p:spPr>
        <p:txBody>
          <a:bodyPr anchor="t">
            <a:normAutofit/>
          </a:bodyPr>
          <a:lstStyle>
            <a:lvl1pPr marL="0" indent="0" algn="l">
              <a:buNone/>
              <a:defRPr sz="2800">
                <a:solidFill>
                  <a:schemeClr val="tx2">
                    <a:lumMod val="7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endParaRPr lang="en-US" dirty="0"/>
          </a:p>
        </p:txBody>
      </p:sp>
      <p:sp>
        <p:nvSpPr>
          <p:cNvPr id="30" name="Content Placeholder 11">
            <a:extLst>
              <a:ext uri="{FF2B5EF4-FFF2-40B4-BE49-F238E27FC236}">
                <a16:creationId xmlns:a16="http://schemas.microsoft.com/office/drawing/2014/main" id="{E2E642FF-F062-884C-B8DB-FD079754371E}"/>
              </a:ext>
            </a:extLst>
          </p:cNvPr>
          <p:cNvSpPr>
            <a:spLocks noGrp="1"/>
          </p:cNvSpPr>
          <p:nvPr>
            <p:ph sz="quarter" idx="11" hasCustomPrompt="1"/>
          </p:nvPr>
        </p:nvSpPr>
        <p:spPr>
          <a:xfrm>
            <a:off x="1466095" y="4047550"/>
            <a:ext cx="6697663" cy="522287"/>
          </a:xfrm>
        </p:spPr>
        <p:txBody>
          <a:bodyPr anchor="b"/>
          <a:lstStyle>
            <a:lvl1pPr marL="0" indent="0">
              <a:buNone/>
              <a:defRPr>
                <a:solidFill>
                  <a:schemeClr val="tx2">
                    <a:lumMod val="75000"/>
                  </a:schemeClr>
                </a:solidFill>
              </a:defRPr>
            </a:lvl1pPr>
          </a:lstStyle>
          <a:p>
            <a:pPr lvl="0"/>
            <a:r>
              <a:rPr lang="fr-FR" dirty="0" err="1"/>
              <a:t>Authors</a:t>
            </a:r>
            <a:endParaRPr lang="fr-FR" dirty="0"/>
          </a:p>
        </p:txBody>
      </p:sp>
      <p:sp>
        <p:nvSpPr>
          <p:cNvPr id="31" name="Content Placeholder 11">
            <a:extLst>
              <a:ext uri="{FF2B5EF4-FFF2-40B4-BE49-F238E27FC236}">
                <a16:creationId xmlns:a16="http://schemas.microsoft.com/office/drawing/2014/main" id="{1F8541E4-5C7A-BB46-BC4E-A0BA445C9676}"/>
              </a:ext>
            </a:extLst>
          </p:cNvPr>
          <p:cNvSpPr>
            <a:spLocks noGrp="1"/>
          </p:cNvSpPr>
          <p:nvPr>
            <p:ph sz="quarter" idx="12" hasCustomPrompt="1"/>
          </p:nvPr>
        </p:nvSpPr>
        <p:spPr>
          <a:xfrm>
            <a:off x="375294" y="5534132"/>
            <a:ext cx="3962380" cy="359908"/>
          </a:xfrm>
        </p:spPr>
        <p:txBody>
          <a:bodyPr>
            <a:normAutofit/>
          </a:bodyPr>
          <a:lstStyle>
            <a:lvl1pPr marL="0" indent="0" algn="l">
              <a:buNone/>
              <a:defRPr sz="1800">
                <a:solidFill>
                  <a:schemeClr val="tx2">
                    <a:lumMod val="75000"/>
                  </a:schemeClr>
                </a:solidFill>
              </a:defRPr>
            </a:lvl1pPr>
          </a:lstStyle>
          <a:p>
            <a:pPr lvl="0"/>
            <a:r>
              <a:rPr lang="fr-FR"/>
              <a:t>Institute</a:t>
            </a:r>
            <a:endParaRPr lang="fr-FR" dirty="0"/>
          </a:p>
        </p:txBody>
      </p:sp>
      <p:sp>
        <p:nvSpPr>
          <p:cNvPr id="32" name="Content Placeholder 11">
            <a:extLst>
              <a:ext uri="{FF2B5EF4-FFF2-40B4-BE49-F238E27FC236}">
                <a16:creationId xmlns:a16="http://schemas.microsoft.com/office/drawing/2014/main" id="{25F16DE8-A95D-7449-B905-383D523C740F}"/>
              </a:ext>
            </a:extLst>
          </p:cNvPr>
          <p:cNvSpPr>
            <a:spLocks noGrp="1"/>
          </p:cNvSpPr>
          <p:nvPr>
            <p:ph sz="quarter" idx="13" hasCustomPrompt="1"/>
          </p:nvPr>
        </p:nvSpPr>
        <p:spPr>
          <a:xfrm>
            <a:off x="4347484" y="5543317"/>
            <a:ext cx="2395550" cy="359908"/>
          </a:xfrm>
        </p:spPr>
        <p:txBody>
          <a:bodyPr>
            <a:noAutofit/>
          </a:bodyPr>
          <a:lstStyle>
            <a:lvl1pPr marL="0" indent="0" algn="r">
              <a:buNone/>
              <a:defRPr sz="2000">
                <a:solidFill>
                  <a:schemeClr val="tx2">
                    <a:lumMod val="75000"/>
                  </a:schemeClr>
                </a:solidFill>
              </a:defRPr>
            </a:lvl1pPr>
          </a:lstStyle>
          <a:p>
            <a:pPr lvl="0"/>
            <a:r>
              <a:rPr lang="fr-FR"/>
              <a:t>Date</a:t>
            </a:r>
            <a:endParaRPr lang="fr-FR" dirty="0"/>
          </a:p>
        </p:txBody>
      </p:sp>
      <p:pic>
        <p:nvPicPr>
          <p:cNvPr id="33" name="Picture 25">
            <a:extLst>
              <a:ext uri="{FF2B5EF4-FFF2-40B4-BE49-F238E27FC236}">
                <a16:creationId xmlns:a16="http://schemas.microsoft.com/office/drawing/2014/main" id="{A677C226-D90C-2442-9C93-93880B858B33}"/>
              </a:ext>
            </a:extLst>
          </p:cNvPr>
          <p:cNvPicPr>
            <a:picLocks noChangeAspect="1"/>
          </p:cNvPicPr>
          <p:nvPr userDrawn="1"/>
        </p:nvPicPr>
        <p:blipFill rotWithShape="1">
          <a:blip r:embed="rId3"/>
          <a:srcRect l="34520"/>
          <a:stretch/>
        </p:blipFill>
        <p:spPr>
          <a:xfrm>
            <a:off x="262399" y="5940080"/>
            <a:ext cx="4075274" cy="795676"/>
          </a:xfrm>
          <a:prstGeom prst="rect">
            <a:avLst/>
          </a:prstGeom>
        </p:spPr>
      </p:pic>
      <p:pic>
        <p:nvPicPr>
          <p:cNvPr id="34" name="Picture 26">
            <a:extLst>
              <a:ext uri="{FF2B5EF4-FFF2-40B4-BE49-F238E27FC236}">
                <a16:creationId xmlns:a16="http://schemas.microsoft.com/office/drawing/2014/main" id="{30065C5A-F2FD-AD4D-9CCF-68143EC4F750}"/>
              </a:ext>
            </a:extLst>
          </p:cNvPr>
          <p:cNvPicPr>
            <a:picLocks noChangeAspect="1"/>
          </p:cNvPicPr>
          <p:nvPr userDrawn="1"/>
        </p:nvPicPr>
        <p:blipFill rotWithShape="1">
          <a:blip r:embed="rId3"/>
          <a:srcRect r="73648"/>
          <a:stretch/>
        </p:blipFill>
        <p:spPr>
          <a:xfrm>
            <a:off x="6890837" y="529"/>
            <a:ext cx="2184352" cy="1059725"/>
          </a:xfrm>
          <a:prstGeom prst="rect">
            <a:avLst/>
          </a:prstGeom>
        </p:spPr>
      </p:pic>
    </p:spTree>
    <p:extLst>
      <p:ext uri="{BB962C8B-B14F-4D97-AF65-F5344CB8AC3E}">
        <p14:creationId xmlns:p14="http://schemas.microsoft.com/office/powerpoint/2010/main" val="38670756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Disposition personnalisée">
    <p:bg>
      <p:bgPr>
        <a:solidFill>
          <a:schemeClr val="tx2"/>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3F5E93B-2229-1146-A94D-3363680BFF8F}"/>
              </a:ext>
            </a:extLst>
          </p:cNvPr>
          <p:cNvSpPr/>
          <p:nvPr/>
        </p:nvSpPr>
        <p:spPr>
          <a:xfrm>
            <a:off x="0" y="0"/>
            <a:ext cx="9132849" cy="96454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26358" y="1692876"/>
            <a:ext cx="7393259" cy="2656702"/>
          </a:xfrm>
        </p:spPr>
        <p:txBody>
          <a:bodyPr/>
          <a:lstStyle>
            <a:lvl1pPr algn="ctr">
              <a:defRPr sz="3600">
                <a:solidFill>
                  <a:schemeClr val="bg1"/>
                </a:solidFill>
              </a:defRPr>
            </a:lvl1pPr>
          </a:lstStyle>
          <a:p>
            <a:r>
              <a:rPr lang="fr-FR"/>
              <a:t>Modifiez le style du titre</a:t>
            </a:r>
          </a:p>
        </p:txBody>
      </p:sp>
      <p:sp>
        <p:nvSpPr>
          <p:cNvPr id="3" name="Date Placeholder 2"/>
          <p:cNvSpPr>
            <a:spLocks noGrp="1"/>
          </p:cNvSpPr>
          <p:nvPr>
            <p:ph type="dt" sz="half" idx="10"/>
          </p:nvPr>
        </p:nvSpPr>
        <p:spPr/>
        <p:txBody>
          <a:bodyPr/>
          <a:lstStyle/>
          <a:p>
            <a:fld id="{7C7472B5-D1CA-5E40-A310-D36B391370CB}" type="datetime1">
              <a:rPr lang="fr-FR" smtClean="0"/>
              <a:t>30/11/2021</a:t>
            </a:fld>
            <a:endParaRPr lang="fr-FR"/>
          </a:p>
        </p:txBody>
      </p:sp>
      <p:sp>
        <p:nvSpPr>
          <p:cNvPr id="4" name="Footer Placeholder 3"/>
          <p:cNvSpPr>
            <a:spLocks noGrp="1"/>
          </p:cNvSpPr>
          <p:nvPr>
            <p:ph type="ftr" sz="quarter" idx="11"/>
          </p:nvPr>
        </p:nvSpPr>
        <p:spPr/>
        <p:txBody>
          <a:bodyPr/>
          <a:lstStyle/>
          <a:p>
            <a:endParaRPr lang="fr-FR" dirty="0"/>
          </a:p>
        </p:txBody>
      </p:sp>
      <p:sp>
        <p:nvSpPr>
          <p:cNvPr id="5" name="Slide Number Placeholder 4"/>
          <p:cNvSpPr>
            <a:spLocks noGrp="1"/>
          </p:cNvSpPr>
          <p:nvPr>
            <p:ph type="sldNum" sz="quarter" idx="12"/>
          </p:nvPr>
        </p:nvSpPr>
        <p:spPr/>
        <p:txBody>
          <a:bodyPr/>
          <a:lstStyle/>
          <a:p>
            <a:fld id="{30CCB0C1-2DF4-8B4C-AC0E-201D3DFFEAFD}" type="slidenum">
              <a:rPr lang="fr-FR" smtClean="0"/>
              <a:pPr/>
              <a:t>‹N°›</a:t>
            </a:fld>
            <a:endParaRPr lang="fr-FR" dirty="0"/>
          </a:p>
        </p:txBody>
      </p:sp>
    </p:spTree>
    <p:extLst>
      <p:ext uri="{BB962C8B-B14F-4D97-AF65-F5344CB8AC3E}">
        <p14:creationId xmlns:p14="http://schemas.microsoft.com/office/powerpoint/2010/main" val="3241468858"/>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re et contenu">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2D2DD76-92B1-5241-8825-6D6269F2838B}"/>
              </a:ext>
            </a:extLst>
          </p:cNvPr>
          <p:cNvSpPr/>
          <p:nvPr/>
        </p:nvSpPr>
        <p:spPr>
          <a:xfrm>
            <a:off x="0" y="0"/>
            <a:ext cx="9144000" cy="96454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D54779B-DD96-B84A-AB18-D89DD5AAD810}"/>
              </a:ext>
            </a:extLst>
          </p:cNvPr>
          <p:cNvSpPr/>
          <p:nvPr/>
        </p:nvSpPr>
        <p:spPr>
          <a:xfrm>
            <a:off x="-1" y="-1"/>
            <a:ext cx="9144001" cy="284325"/>
          </a:xfrm>
          <a:prstGeom prst="rect">
            <a:avLst/>
          </a:prstGeom>
          <a:solidFill>
            <a:srgbClr val="4549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15212CD0-C5FF-3244-9B30-C539B377416F}"/>
              </a:ext>
            </a:extLst>
          </p:cNvPr>
          <p:cNvPicPr>
            <a:picLocks noChangeAspect="1"/>
          </p:cNvPicPr>
          <p:nvPr/>
        </p:nvPicPr>
        <p:blipFill>
          <a:blip r:embed="rId2"/>
          <a:stretch>
            <a:fillRect/>
          </a:stretch>
        </p:blipFill>
        <p:spPr>
          <a:xfrm>
            <a:off x="7813966" y="382939"/>
            <a:ext cx="1203680" cy="496141"/>
          </a:xfrm>
          <a:prstGeom prst="rect">
            <a:avLst/>
          </a:prstGeom>
        </p:spPr>
      </p:pic>
      <p:sp>
        <p:nvSpPr>
          <p:cNvPr id="2" name="Title 1"/>
          <p:cNvSpPr>
            <a:spLocks noGrp="1"/>
          </p:cNvSpPr>
          <p:nvPr>
            <p:ph type="title"/>
          </p:nvPr>
        </p:nvSpPr>
        <p:spPr>
          <a:xfrm>
            <a:off x="101299" y="297994"/>
            <a:ext cx="7611368" cy="680225"/>
          </a:xfrm>
        </p:spPr>
        <p:txBody>
          <a:bodyPr/>
          <a:lstStyle>
            <a:lvl1pPr>
              <a:defRPr sz="2500">
                <a:solidFill>
                  <a:schemeClr val="bg1"/>
                </a:solidFill>
              </a:defRPr>
            </a:lvl1pPr>
          </a:lstStyle>
          <a:p>
            <a:r>
              <a:rPr lang="fr-FR"/>
              <a:t>Modifiez le style du titre</a:t>
            </a:r>
            <a:endParaRPr lang="en-US" dirty="0"/>
          </a:p>
        </p:txBody>
      </p:sp>
      <p:sp>
        <p:nvSpPr>
          <p:cNvPr id="3" name="Content Placeholder 2"/>
          <p:cNvSpPr>
            <a:spLocks noGrp="1"/>
          </p:cNvSpPr>
          <p:nvPr>
            <p:ph idx="1"/>
          </p:nvPr>
        </p:nvSpPr>
        <p:spPr/>
        <p:txBody>
          <a:bodyPr>
            <a:normAutofit/>
          </a:bodyPr>
          <a:lstStyle>
            <a:lvl1pPr>
              <a:defRPr sz="2200"/>
            </a:lvl1pPr>
            <a:lvl2pPr>
              <a:defRPr sz="2050"/>
            </a:lvl2pPr>
            <a:lvl3pPr>
              <a:defRPr sz="1900"/>
            </a:lvl3pPr>
            <a:lvl4pPr>
              <a:defRPr sz="1700"/>
            </a:lvl4pPr>
            <a:lvl5pPr>
              <a:defRPr sz="160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r>
              <a:rPr lang="fr-FR" dirty="0"/>
              <a:t>13/12/21</a:t>
            </a:r>
          </a:p>
        </p:txBody>
      </p:sp>
      <p:sp>
        <p:nvSpPr>
          <p:cNvPr id="5" name="Footer Placeholder 4"/>
          <p:cNvSpPr>
            <a:spLocks noGrp="1"/>
          </p:cNvSpPr>
          <p:nvPr>
            <p:ph type="ftr" sz="quarter" idx="11"/>
          </p:nvPr>
        </p:nvSpPr>
        <p:spPr/>
        <p:txBody>
          <a:bodyPr/>
          <a:lstStyle/>
          <a:p>
            <a:endParaRPr lang="fr-FR" dirty="0"/>
          </a:p>
        </p:txBody>
      </p:sp>
      <p:sp>
        <p:nvSpPr>
          <p:cNvPr id="6" name="Slide Number Placeholder 5"/>
          <p:cNvSpPr>
            <a:spLocks noGrp="1"/>
          </p:cNvSpPr>
          <p:nvPr>
            <p:ph type="sldNum" sz="quarter" idx="12"/>
          </p:nvPr>
        </p:nvSpPr>
        <p:spPr>
          <a:xfrm>
            <a:off x="8604173" y="-56512"/>
            <a:ext cx="475811" cy="384884"/>
          </a:xfrm>
        </p:spPr>
        <p:txBody>
          <a:bodyPr/>
          <a:lstStyle>
            <a:lvl1pPr>
              <a:defRPr>
                <a:solidFill>
                  <a:schemeClr val="bg1"/>
                </a:solidFill>
              </a:defRPr>
            </a:lvl1pPr>
          </a:lstStyle>
          <a:p>
            <a:fld id="{30CCB0C1-2DF4-8B4C-AC0E-201D3DFFEAFD}" type="slidenum">
              <a:rPr lang="fr-FR" smtClean="0"/>
              <a:pPr/>
              <a:t>‹N°›</a:t>
            </a:fld>
            <a:endParaRPr lang="fr-FR" dirty="0"/>
          </a:p>
        </p:txBody>
      </p:sp>
      <p:sp>
        <p:nvSpPr>
          <p:cNvPr id="12" name="TextBox 11">
            <a:extLst>
              <a:ext uri="{FF2B5EF4-FFF2-40B4-BE49-F238E27FC236}">
                <a16:creationId xmlns:a16="http://schemas.microsoft.com/office/drawing/2014/main" id="{B720685E-BFF9-544D-B41A-63E431B886A8}"/>
              </a:ext>
            </a:extLst>
          </p:cNvPr>
          <p:cNvSpPr txBox="1"/>
          <p:nvPr/>
        </p:nvSpPr>
        <p:spPr>
          <a:xfrm>
            <a:off x="22395" y="-51116"/>
            <a:ext cx="7560434" cy="376949"/>
          </a:xfrm>
          <a:prstGeom prst="rect">
            <a:avLst/>
          </a:prstGeom>
        </p:spPr>
        <p:txBody>
          <a:bodyPr vert="horz" lIns="91440" tIns="45720" rIns="91440" bIns="45720" rtlCol="0" anchor="ctr"/>
          <a:lstStyle>
            <a:defPPr>
              <a:defRPr lang="en-US"/>
            </a:defPPr>
            <a:lvl1pPr algn="r">
              <a:defRPr sz="1200">
                <a:solidFill>
                  <a:schemeClr val="bg1"/>
                </a:solidFill>
              </a:defRPr>
            </a:lvl1pPr>
          </a:lstStyle>
          <a:p>
            <a:pPr lvl="0" algn="l"/>
            <a:r>
              <a:rPr lang="en-US" noProof="0" dirty="0"/>
              <a:t>Clara Gainon de Forsan de Gabriac – Deep Natural Language Processing for User Representation</a:t>
            </a:r>
          </a:p>
        </p:txBody>
      </p:sp>
    </p:spTree>
    <p:extLst>
      <p:ext uri="{BB962C8B-B14F-4D97-AF65-F5344CB8AC3E}">
        <p14:creationId xmlns:p14="http://schemas.microsoft.com/office/powerpoint/2010/main" val="1021383881"/>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2D2DD76-92B1-5241-8825-6D6269F2838B}"/>
              </a:ext>
            </a:extLst>
          </p:cNvPr>
          <p:cNvSpPr/>
          <p:nvPr/>
        </p:nvSpPr>
        <p:spPr>
          <a:xfrm>
            <a:off x="0" y="0"/>
            <a:ext cx="9144000" cy="66890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15212CD0-C5FF-3244-9B30-C539B377416F}"/>
              </a:ext>
            </a:extLst>
          </p:cNvPr>
          <p:cNvPicPr>
            <a:picLocks noChangeAspect="1"/>
          </p:cNvPicPr>
          <p:nvPr/>
        </p:nvPicPr>
        <p:blipFill>
          <a:blip r:embed="rId2"/>
          <a:stretch>
            <a:fillRect/>
          </a:stretch>
        </p:blipFill>
        <p:spPr>
          <a:xfrm>
            <a:off x="7825117" y="80726"/>
            <a:ext cx="1203680" cy="496141"/>
          </a:xfrm>
          <a:prstGeom prst="rect">
            <a:avLst/>
          </a:prstGeom>
        </p:spPr>
      </p:pic>
      <p:sp>
        <p:nvSpPr>
          <p:cNvPr id="2" name="Title 1"/>
          <p:cNvSpPr>
            <a:spLocks noGrp="1"/>
          </p:cNvSpPr>
          <p:nvPr>
            <p:ph type="title"/>
          </p:nvPr>
        </p:nvSpPr>
        <p:spPr>
          <a:xfrm>
            <a:off x="133817" y="1169"/>
            <a:ext cx="7611368" cy="680225"/>
          </a:xfrm>
        </p:spPr>
        <p:txBody>
          <a:bodyPr/>
          <a:lstStyle>
            <a:lvl1pPr>
              <a:defRPr sz="2500">
                <a:solidFill>
                  <a:schemeClr val="bg1"/>
                </a:solidFill>
              </a:defRPr>
            </a:lvl1pPr>
          </a:lstStyle>
          <a:p>
            <a:r>
              <a:rPr lang="fr-FR"/>
              <a:t>Modifiez le style du titre</a:t>
            </a:r>
            <a:endParaRPr lang="en-US" dirty="0"/>
          </a:p>
        </p:txBody>
      </p:sp>
      <p:sp>
        <p:nvSpPr>
          <p:cNvPr id="3" name="Content Placeholder 2"/>
          <p:cNvSpPr>
            <a:spLocks noGrp="1"/>
          </p:cNvSpPr>
          <p:nvPr>
            <p:ph idx="1"/>
          </p:nvPr>
        </p:nvSpPr>
        <p:spPr/>
        <p:txBody>
          <a:bodyPr>
            <a:normAutofit/>
          </a:bodyPr>
          <a:lstStyle>
            <a:lvl1pPr>
              <a:defRPr sz="2200"/>
            </a:lvl1pPr>
            <a:lvl2pPr>
              <a:defRPr sz="2050"/>
            </a:lvl2pPr>
            <a:lvl3pPr>
              <a:defRPr sz="1900"/>
            </a:lvl3pPr>
            <a:lvl4pPr>
              <a:defRPr sz="1700"/>
            </a:lvl4pPr>
            <a:lvl5pPr>
              <a:defRPr sz="160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a:xfrm>
            <a:off x="6460468" y="6465863"/>
            <a:ext cx="2057400" cy="365125"/>
          </a:xfrm>
        </p:spPr>
        <p:txBody>
          <a:bodyPr/>
          <a:lstStyle/>
          <a:p>
            <a:fld id="{70BA8813-F537-3C42-8AFB-2B33E28B15A0}" type="datetime1">
              <a:rPr lang="fr-FR" smtClean="0"/>
              <a:t>30/11/2021</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a:xfrm>
            <a:off x="8517869" y="6473117"/>
            <a:ext cx="510928" cy="384883"/>
          </a:xfrm>
        </p:spPr>
        <p:txBody>
          <a:bodyPr/>
          <a:lstStyle>
            <a:lvl1pPr>
              <a:defRPr>
                <a:solidFill>
                  <a:schemeClr val="tx2">
                    <a:lumMod val="75000"/>
                  </a:schemeClr>
                </a:solidFill>
              </a:defRPr>
            </a:lvl1pPr>
          </a:lstStyle>
          <a:p>
            <a:fld id="{30CCB0C1-2DF4-8B4C-AC0E-201D3DFFEAFD}" type="slidenum">
              <a:rPr lang="fr-FR" smtClean="0"/>
              <a:pPr/>
              <a:t>‹N°›</a:t>
            </a:fld>
            <a:endParaRPr lang="fr-FR" dirty="0"/>
          </a:p>
        </p:txBody>
      </p:sp>
      <p:sp>
        <p:nvSpPr>
          <p:cNvPr id="10" name="Rectangle 9">
            <a:extLst>
              <a:ext uri="{FF2B5EF4-FFF2-40B4-BE49-F238E27FC236}">
                <a16:creationId xmlns:a16="http://schemas.microsoft.com/office/drawing/2014/main" id="{F4D26281-BB3D-7B42-9B43-1ED5150B134C}"/>
              </a:ext>
            </a:extLst>
          </p:cNvPr>
          <p:cNvSpPr/>
          <p:nvPr userDrawn="1"/>
        </p:nvSpPr>
        <p:spPr>
          <a:xfrm>
            <a:off x="0" y="0"/>
            <a:ext cx="9144000" cy="66890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0">
            <a:extLst>
              <a:ext uri="{FF2B5EF4-FFF2-40B4-BE49-F238E27FC236}">
                <a16:creationId xmlns:a16="http://schemas.microsoft.com/office/drawing/2014/main" id="{F348875A-A2CD-C14C-AFFA-3F4EBC6F6AD3}"/>
              </a:ext>
            </a:extLst>
          </p:cNvPr>
          <p:cNvPicPr>
            <a:picLocks noChangeAspect="1"/>
          </p:cNvPicPr>
          <p:nvPr userDrawn="1"/>
        </p:nvPicPr>
        <p:blipFill>
          <a:blip r:embed="rId2"/>
          <a:stretch>
            <a:fillRect/>
          </a:stretch>
        </p:blipFill>
        <p:spPr>
          <a:xfrm>
            <a:off x="7825117" y="80726"/>
            <a:ext cx="1203680" cy="496141"/>
          </a:xfrm>
          <a:prstGeom prst="rect">
            <a:avLst/>
          </a:prstGeom>
        </p:spPr>
      </p:pic>
    </p:spTree>
    <p:extLst>
      <p:ext uri="{BB962C8B-B14F-4D97-AF65-F5344CB8AC3E}">
        <p14:creationId xmlns:p14="http://schemas.microsoft.com/office/powerpoint/2010/main" val="28395643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2D2DD76-92B1-5241-8825-6D6269F2838B}"/>
              </a:ext>
            </a:extLst>
          </p:cNvPr>
          <p:cNvSpPr/>
          <p:nvPr userDrawn="1"/>
        </p:nvSpPr>
        <p:spPr>
          <a:xfrm>
            <a:off x="0" y="0"/>
            <a:ext cx="9144000" cy="96454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D54779B-DD96-B84A-AB18-D89DD5AAD810}"/>
              </a:ext>
            </a:extLst>
          </p:cNvPr>
          <p:cNvSpPr/>
          <p:nvPr userDrawn="1"/>
        </p:nvSpPr>
        <p:spPr>
          <a:xfrm>
            <a:off x="-1" y="-1"/>
            <a:ext cx="9144001" cy="284325"/>
          </a:xfrm>
          <a:prstGeom prst="rect">
            <a:avLst/>
          </a:prstGeom>
          <a:solidFill>
            <a:srgbClr val="4549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15212CD0-C5FF-3244-9B30-C539B377416F}"/>
              </a:ext>
            </a:extLst>
          </p:cNvPr>
          <p:cNvPicPr>
            <a:picLocks noChangeAspect="1"/>
          </p:cNvPicPr>
          <p:nvPr userDrawn="1"/>
        </p:nvPicPr>
        <p:blipFill>
          <a:blip r:embed="rId2"/>
          <a:stretch>
            <a:fillRect/>
          </a:stretch>
        </p:blipFill>
        <p:spPr>
          <a:xfrm>
            <a:off x="7813966" y="382939"/>
            <a:ext cx="1203680" cy="496141"/>
          </a:xfrm>
          <a:prstGeom prst="rect">
            <a:avLst/>
          </a:prstGeom>
        </p:spPr>
      </p:pic>
      <p:sp>
        <p:nvSpPr>
          <p:cNvPr id="2" name="Title 1"/>
          <p:cNvSpPr>
            <a:spLocks noGrp="1"/>
          </p:cNvSpPr>
          <p:nvPr>
            <p:ph type="title"/>
          </p:nvPr>
        </p:nvSpPr>
        <p:spPr>
          <a:xfrm>
            <a:off x="101299" y="297994"/>
            <a:ext cx="7611368" cy="680225"/>
          </a:xfrm>
        </p:spPr>
        <p:txBody>
          <a:bodyPr/>
          <a:lstStyle>
            <a:lvl1pPr>
              <a:defRPr sz="2500">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p:txBody>
          <a:bodyPr>
            <a:normAutofit/>
          </a:bodyPr>
          <a:lstStyle>
            <a:lvl1pPr>
              <a:defRPr sz="2200"/>
            </a:lvl1pPr>
            <a:lvl2pPr>
              <a:defRPr sz="2050"/>
            </a:lvl2pPr>
            <a:lvl3pPr>
              <a:defRPr sz="1900"/>
            </a:lvl3pPr>
            <a:lvl4pPr>
              <a:defRPr sz="17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B3D9F41-9739-CA42-982F-A1F4C225F8D4}" type="datetime1">
              <a:rPr lang="fr-FR" smtClean="0"/>
              <a:t>30/11/2021</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a:xfrm>
            <a:off x="8604173" y="-56512"/>
            <a:ext cx="475811" cy="384884"/>
          </a:xfrm>
        </p:spPr>
        <p:txBody>
          <a:bodyPr/>
          <a:lstStyle>
            <a:lvl1pPr>
              <a:defRPr>
                <a:solidFill>
                  <a:schemeClr val="bg1"/>
                </a:solidFill>
              </a:defRPr>
            </a:lvl1pPr>
          </a:lstStyle>
          <a:p>
            <a:fld id="{30CCB0C1-2DF4-8B4C-AC0E-201D3DFFEAFD}" type="slidenum">
              <a:rPr lang="fr-FR" smtClean="0"/>
              <a:pPr/>
              <a:t>‹N°›</a:t>
            </a:fld>
            <a:endParaRPr lang="fr-FR" dirty="0"/>
          </a:p>
        </p:txBody>
      </p:sp>
      <p:sp>
        <p:nvSpPr>
          <p:cNvPr id="12" name="TextBox 11">
            <a:extLst>
              <a:ext uri="{FF2B5EF4-FFF2-40B4-BE49-F238E27FC236}">
                <a16:creationId xmlns:a16="http://schemas.microsoft.com/office/drawing/2014/main" id="{B720685E-BFF9-544D-B41A-63E431B886A8}"/>
              </a:ext>
            </a:extLst>
          </p:cNvPr>
          <p:cNvSpPr txBox="1"/>
          <p:nvPr userDrawn="1"/>
        </p:nvSpPr>
        <p:spPr>
          <a:xfrm>
            <a:off x="22395" y="-51116"/>
            <a:ext cx="7560434" cy="376949"/>
          </a:xfrm>
          <a:prstGeom prst="rect">
            <a:avLst/>
          </a:prstGeom>
        </p:spPr>
        <p:txBody>
          <a:bodyPr vert="horz" lIns="91440" tIns="45720" rIns="91440" bIns="45720" rtlCol="0" anchor="ctr"/>
          <a:lstStyle>
            <a:defPPr>
              <a:defRPr lang="en-US"/>
            </a:defPPr>
            <a:lvl1pPr algn="r">
              <a:defRPr sz="1200">
                <a:solidFill>
                  <a:schemeClr val="bg1"/>
                </a:solidFill>
              </a:defRPr>
            </a:lvl1pPr>
          </a:lstStyle>
          <a:p>
            <a:pPr lvl="0" algn="l"/>
            <a:r>
              <a:rPr lang="en-US" noProof="0" dirty="0"/>
              <a:t>Clara Gainon de Forsan de Gabriac – Deep Natural Language Processing for User Representation</a:t>
            </a:r>
          </a:p>
        </p:txBody>
      </p:sp>
    </p:spTree>
    <p:extLst>
      <p:ext uri="{BB962C8B-B14F-4D97-AF65-F5344CB8AC3E}">
        <p14:creationId xmlns:p14="http://schemas.microsoft.com/office/powerpoint/2010/main" val="9628117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Custom Layout">
    <p:bg>
      <p:bgPr>
        <a:solidFill>
          <a:schemeClr val="tx2"/>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3F5E93B-2229-1146-A94D-3363680BFF8F}"/>
              </a:ext>
            </a:extLst>
          </p:cNvPr>
          <p:cNvSpPr/>
          <p:nvPr userDrawn="1"/>
        </p:nvSpPr>
        <p:spPr>
          <a:xfrm>
            <a:off x="0" y="0"/>
            <a:ext cx="9132849" cy="96454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26358" y="1692876"/>
            <a:ext cx="7393259" cy="2656702"/>
          </a:xfrm>
        </p:spPr>
        <p:txBody>
          <a:bodyPr/>
          <a:lstStyle>
            <a:lvl1pPr algn="ctr">
              <a:defRPr sz="3600">
                <a:solidFill>
                  <a:schemeClr val="bg1"/>
                </a:solidFill>
              </a:defRPr>
            </a:lvl1pPr>
          </a:lstStyle>
          <a:p>
            <a:r>
              <a:rPr lang="en-US"/>
              <a:t>Click to edit Master title style</a:t>
            </a:r>
            <a:endParaRPr lang="fr-FR"/>
          </a:p>
        </p:txBody>
      </p:sp>
      <p:sp>
        <p:nvSpPr>
          <p:cNvPr id="3" name="Date Placeholder 2"/>
          <p:cNvSpPr>
            <a:spLocks noGrp="1"/>
          </p:cNvSpPr>
          <p:nvPr>
            <p:ph type="dt" sz="half" idx="10"/>
          </p:nvPr>
        </p:nvSpPr>
        <p:spPr/>
        <p:txBody>
          <a:bodyPr/>
          <a:lstStyle/>
          <a:p>
            <a:fld id="{C2711762-67DF-4C43-B8D0-38C06516571C}" type="datetime1">
              <a:rPr lang="fr-FR" smtClean="0"/>
              <a:t>30/11/2021</a:t>
            </a:fld>
            <a:endParaRPr lang="fr-FR"/>
          </a:p>
        </p:txBody>
      </p:sp>
      <p:sp>
        <p:nvSpPr>
          <p:cNvPr id="4" name="Footer Placeholder 3"/>
          <p:cNvSpPr>
            <a:spLocks noGrp="1"/>
          </p:cNvSpPr>
          <p:nvPr>
            <p:ph type="ftr" sz="quarter" idx="11"/>
          </p:nvPr>
        </p:nvSpPr>
        <p:spPr/>
        <p:txBody>
          <a:bodyPr/>
          <a:lstStyle/>
          <a:p>
            <a:endParaRPr lang="fr-FR"/>
          </a:p>
        </p:txBody>
      </p:sp>
      <p:sp>
        <p:nvSpPr>
          <p:cNvPr id="5" name="Slide Number Placeholder 4"/>
          <p:cNvSpPr>
            <a:spLocks noGrp="1"/>
          </p:cNvSpPr>
          <p:nvPr>
            <p:ph type="sldNum" sz="quarter" idx="12"/>
          </p:nvPr>
        </p:nvSpPr>
        <p:spPr/>
        <p:txBody>
          <a:bodyPr/>
          <a:lstStyle/>
          <a:p>
            <a:fld id="{30CCB0C1-2DF4-8B4C-AC0E-201D3DFFEAFD}" type="slidenum">
              <a:rPr lang="fr-FR" smtClean="0"/>
              <a:pPr/>
              <a:t>‹N°›</a:t>
            </a:fld>
            <a:endParaRPr lang="fr-FR"/>
          </a:p>
        </p:txBody>
      </p:sp>
    </p:spTree>
    <p:extLst>
      <p:ext uri="{BB962C8B-B14F-4D97-AF65-F5344CB8AC3E}">
        <p14:creationId xmlns:p14="http://schemas.microsoft.com/office/powerpoint/2010/main" val="39632804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userDrawn="1">
  <p:cSld name="1_Title">
    <p:bg>
      <p:bgPr>
        <a:blipFill dpi="0" rotWithShape="1">
          <a:blip r:embed="rId2">
            <a:alphaModFix/>
            <a:lum/>
          </a:blip>
          <a:srcRect/>
          <a:stretch>
            <a:fillRect/>
          </a:stretch>
        </a:blipFill>
        <a:effectLst/>
      </p:bgPr>
    </p:bg>
    <p:spTree>
      <p:nvGrpSpPr>
        <p:cNvPr id="1" name="Shape 9"/>
        <p:cNvGrpSpPr/>
        <p:nvPr/>
      </p:nvGrpSpPr>
      <p:grpSpPr>
        <a:xfrm>
          <a:off x="0" y="0"/>
          <a:ext cx="0" cy="0"/>
          <a:chOff x="0" y="0"/>
          <a:chExt cx="0" cy="0"/>
        </a:xfrm>
      </p:grpSpPr>
      <p:sp>
        <p:nvSpPr>
          <p:cNvPr id="11" name="Shape 11"/>
          <p:cNvSpPr/>
          <p:nvPr/>
        </p:nvSpPr>
        <p:spPr>
          <a:xfrm>
            <a:off x="6897625" y="6199950"/>
            <a:ext cx="126900" cy="126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 name="Shape 12"/>
          <p:cNvSpPr/>
          <p:nvPr/>
        </p:nvSpPr>
        <p:spPr>
          <a:xfrm>
            <a:off x="7454375" y="5638800"/>
            <a:ext cx="126900" cy="126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 name="Shape 13"/>
          <p:cNvSpPr/>
          <p:nvPr/>
        </p:nvSpPr>
        <p:spPr>
          <a:xfrm>
            <a:off x="8827727" y="4597554"/>
            <a:ext cx="75900" cy="75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 name="Shape 14"/>
          <p:cNvSpPr/>
          <p:nvPr/>
        </p:nvSpPr>
        <p:spPr>
          <a:xfrm>
            <a:off x="8677050" y="6577875"/>
            <a:ext cx="126900" cy="126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 name="Shape 15"/>
          <p:cNvSpPr/>
          <p:nvPr/>
        </p:nvSpPr>
        <p:spPr>
          <a:xfrm>
            <a:off x="2972225" y="633400"/>
            <a:ext cx="126900" cy="126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 name="Shape 16"/>
          <p:cNvSpPr/>
          <p:nvPr/>
        </p:nvSpPr>
        <p:spPr>
          <a:xfrm>
            <a:off x="579635" y="3373479"/>
            <a:ext cx="126900" cy="126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 name="Shape 17"/>
          <p:cNvSpPr/>
          <p:nvPr/>
        </p:nvSpPr>
        <p:spPr>
          <a:xfrm>
            <a:off x="311843" y="791518"/>
            <a:ext cx="126900" cy="126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 name="Shape 18"/>
          <p:cNvSpPr/>
          <p:nvPr/>
        </p:nvSpPr>
        <p:spPr>
          <a:xfrm>
            <a:off x="626322" y="1339872"/>
            <a:ext cx="253800" cy="253800"/>
          </a:xfrm>
          <a:prstGeom prst="ellipse">
            <a:avLst/>
          </a:prstGeom>
          <a:noFill/>
          <a:ln w="19050" cap="flat" cmpd="sng">
            <a:solidFill>
              <a:srgbClr val="0091EA"/>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 name="Shape 19"/>
          <p:cNvSpPr/>
          <p:nvPr/>
        </p:nvSpPr>
        <p:spPr>
          <a:xfrm>
            <a:off x="8104500" y="4963100"/>
            <a:ext cx="190200" cy="190500"/>
          </a:xfrm>
          <a:prstGeom prst="ellipse">
            <a:avLst/>
          </a:prstGeom>
          <a:noFill/>
          <a:ln w="19050" cap="flat" cmpd="sng">
            <a:solidFill>
              <a:srgbClr val="0091EA"/>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 name="Shape 20"/>
          <p:cNvSpPr/>
          <p:nvPr/>
        </p:nvSpPr>
        <p:spPr>
          <a:xfrm>
            <a:off x="8803950" y="5654657"/>
            <a:ext cx="190200" cy="190500"/>
          </a:xfrm>
          <a:prstGeom prst="ellipse">
            <a:avLst/>
          </a:prstGeom>
          <a:noFill/>
          <a:ln w="19050" cap="flat" cmpd="sng">
            <a:solidFill>
              <a:srgbClr val="0091EA"/>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 name="Shape 21"/>
          <p:cNvSpPr/>
          <p:nvPr/>
        </p:nvSpPr>
        <p:spPr>
          <a:xfrm>
            <a:off x="196310" y="1990890"/>
            <a:ext cx="75900" cy="75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 name="Shape 22"/>
          <p:cNvSpPr/>
          <p:nvPr/>
        </p:nvSpPr>
        <p:spPr>
          <a:xfrm>
            <a:off x="1738050" y="271322"/>
            <a:ext cx="253800" cy="253800"/>
          </a:xfrm>
          <a:prstGeom prst="ellipse">
            <a:avLst/>
          </a:prstGeom>
          <a:noFill/>
          <a:ln w="19050" cap="flat" cmpd="sng">
            <a:solidFill>
              <a:srgbClr val="0091EA"/>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 name="Shape 23"/>
          <p:cNvSpPr/>
          <p:nvPr/>
        </p:nvSpPr>
        <p:spPr>
          <a:xfrm>
            <a:off x="771659" y="2504485"/>
            <a:ext cx="75900" cy="75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4" name="Shape 24"/>
          <p:cNvSpPr/>
          <p:nvPr/>
        </p:nvSpPr>
        <p:spPr>
          <a:xfrm>
            <a:off x="4271584" y="474825"/>
            <a:ext cx="75900" cy="75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 name="Shape 25"/>
          <p:cNvSpPr/>
          <p:nvPr/>
        </p:nvSpPr>
        <p:spPr>
          <a:xfrm>
            <a:off x="7729213" y="6127438"/>
            <a:ext cx="253800" cy="254100"/>
          </a:xfrm>
          <a:prstGeom prst="ellipse">
            <a:avLst/>
          </a:prstGeom>
          <a:noFill/>
          <a:ln w="19050" cap="flat" cmpd="sng">
            <a:solidFill>
              <a:srgbClr val="0091EA"/>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pic>
        <p:nvPicPr>
          <p:cNvPr id="26" name="Picture 25">
            <a:extLst>
              <a:ext uri="{FF2B5EF4-FFF2-40B4-BE49-F238E27FC236}">
                <a16:creationId xmlns:a16="http://schemas.microsoft.com/office/drawing/2014/main" id="{B52A2C11-718B-1A4A-A6B5-F18709E8DA61}"/>
              </a:ext>
            </a:extLst>
          </p:cNvPr>
          <p:cNvPicPr>
            <a:picLocks noChangeAspect="1"/>
          </p:cNvPicPr>
          <p:nvPr userDrawn="1"/>
        </p:nvPicPr>
        <p:blipFill rotWithShape="1">
          <a:blip r:embed="rId3"/>
          <a:srcRect l="34520"/>
          <a:stretch/>
        </p:blipFill>
        <p:spPr>
          <a:xfrm>
            <a:off x="262399" y="5940080"/>
            <a:ext cx="4075274" cy="795676"/>
          </a:xfrm>
          <a:prstGeom prst="rect">
            <a:avLst/>
          </a:prstGeom>
        </p:spPr>
      </p:pic>
      <p:pic>
        <p:nvPicPr>
          <p:cNvPr id="27" name="Picture 26">
            <a:extLst>
              <a:ext uri="{FF2B5EF4-FFF2-40B4-BE49-F238E27FC236}">
                <a16:creationId xmlns:a16="http://schemas.microsoft.com/office/drawing/2014/main" id="{D230F7D9-1909-DC44-83F8-7E387E266935}"/>
              </a:ext>
            </a:extLst>
          </p:cNvPr>
          <p:cNvPicPr>
            <a:picLocks noChangeAspect="1"/>
          </p:cNvPicPr>
          <p:nvPr userDrawn="1"/>
        </p:nvPicPr>
        <p:blipFill rotWithShape="1">
          <a:blip r:embed="rId3"/>
          <a:srcRect r="73648"/>
          <a:stretch/>
        </p:blipFill>
        <p:spPr>
          <a:xfrm>
            <a:off x="6890837" y="529"/>
            <a:ext cx="2184352" cy="1059725"/>
          </a:xfrm>
          <a:prstGeom prst="rect">
            <a:avLst/>
          </a:prstGeom>
        </p:spPr>
      </p:pic>
      <p:sp>
        <p:nvSpPr>
          <p:cNvPr id="28" name="Title 1">
            <a:extLst>
              <a:ext uri="{FF2B5EF4-FFF2-40B4-BE49-F238E27FC236}">
                <a16:creationId xmlns:a16="http://schemas.microsoft.com/office/drawing/2014/main" id="{057C7DF3-1A42-3A4D-A79B-E8E3ACAA031D}"/>
              </a:ext>
            </a:extLst>
          </p:cNvPr>
          <p:cNvSpPr>
            <a:spLocks noGrp="1"/>
          </p:cNvSpPr>
          <p:nvPr>
            <p:ph type="ctrTitle"/>
          </p:nvPr>
        </p:nvSpPr>
        <p:spPr>
          <a:xfrm>
            <a:off x="1466095" y="1314678"/>
            <a:ext cx="6973367" cy="1625047"/>
          </a:xfrm>
        </p:spPr>
        <p:txBody>
          <a:bodyPr anchor="t"/>
          <a:lstStyle>
            <a:lvl1pPr algn="l">
              <a:defRPr sz="4000" cap="all" baseline="0">
                <a:solidFill>
                  <a:schemeClr val="tx2">
                    <a:lumMod val="75000"/>
                  </a:schemeClr>
                </a:solidFill>
              </a:defRPr>
            </a:lvl1pPr>
          </a:lstStyle>
          <a:p>
            <a:r>
              <a:rPr lang="en-US" dirty="0"/>
              <a:t>Click to edit Master title style</a:t>
            </a:r>
          </a:p>
        </p:txBody>
      </p:sp>
      <p:sp>
        <p:nvSpPr>
          <p:cNvPr id="29" name="Subtitle 2">
            <a:extLst>
              <a:ext uri="{FF2B5EF4-FFF2-40B4-BE49-F238E27FC236}">
                <a16:creationId xmlns:a16="http://schemas.microsoft.com/office/drawing/2014/main" id="{2C9935A9-ABC0-874F-A0AE-A536F66BC33E}"/>
              </a:ext>
            </a:extLst>
          </p:cNvPr>
          <p:cNvSpPr>
            <a:spLocks noGrp="1"/>
          </p:cNvSpPr>
          <p:nvPr>
            <p:ph type="subTitle" idx="1"/>
          </p:nvPr>
        </p:nvSpPr>
        <p:spPr>
          <a:xfrm>
            <a:off x="1466095" y="3007484"/>
            <a:ext cx="5053693" cy="843531"/>
          </a:xfrm>
        </p:spPr>
        <p:txBody>
          <a:bodyPr anchor="t">
            <a:normAutofit/>
          </a:bodyPr>
          <a:lstStyle>
            <a:lvl1pPr marL="0" indent="0" algn="l">
              <a:buNone/>
              <a:defRPr sz="2800">
                <a:solidFill>
                  <a:schemeClr val="tx2">
                    <a:lumMod val="7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30" name="Content Placeholder 11">
            <a:extLst>
              <a:ext uri="{FF2B5EF4-FFF2-40B4-BE49-F238E27FC236}">
                <a16:creationId xmlns:a16="http://schemas.microsoft.com/office/drawing/2014/main" id="{E2E642FF-F062-884C-B8DB-FD079754371E}"/>
              </a:ext>
            </a:extLst>
          </p:cNvPr>
          <p:cNvSpPr>
            <a:spLocks noGrp="1"/>
          </p:cNvSpPr>
          <p:nvPr>
            <p:ph sz="quarter" idx="11" hasCustomPrompt="1"/>
          </p:nvPr>
        </p:nvSpPr>
        <p:spPr>
          <a:xfrm>
            <a:off x="1466095" y="4047550"/>
            <a:ext cx="6697663" cy="522287"/>
          </a:xfrm>
        </p:spPr>
        <p:txBody>
          <a:bodyPr anchor="b"/>
          <a:lstStyle>
            <a:lvl1pPr marL="0" indent="0">
              <a:buNone/>
              <a:defRPr>
                <a:solidFill>
                  <a:schemeClr val="tx2">
                    <a:lumMod val="75000"/>
                  </a:schemeClr>
                </a:solidFill>
              </a:defRPr>
            </a:lvl1pPr>
          </a:lstStyle>
          <a:p>
            <a:pPr lvl="0"/>
            <a:r>
              <a:rPr lang="fr-FR" dirty="0" err="1"/>
              <a:t>Authors</a:t>
            </a:r>
            <a:endParaRPr lang="fr-FR" dirty="0"/>
          </a:p>
        </p:txBody>
      </p:sp>
      <p:sp>
        <p:nvSpPr>
          <p:cNvPr id="31" name="Content Placeholder 11">
            <a:extLst>
              <a:ext uri="{FF2B5EF4-FFF2-40B4-BE49-F238E27FC236}">
                <a16:creationId xmlns:a16="http://schemas.microsoft.com/office/drawing/2014/main" id="{1F8541E4-5C7A-BB46-BC4E-A0BA445C9676}"/>
              </a:ext>
            </a:extLst>
          </p:cNvPr>
          <p:cNvSpPr>
            <a:spLocks noGrp="1"/>
          </p:cNvSpPr>
          <p:nvPr>
            <p:ph sz="quarter" idx="12" hasCustomPrompt="1"/>
          </p:nvPr>
        </p:nvSpPr>
        <p:spPr>
          <a:xfrm>
            <a:off x="375294" y="5534132"/>
            <a:ext cx="3962380" cy="359908"/>
          </a:xfrm>
        </p:spPr>
        <p:txBody>
          <a:bodyPr>
            <a:normAutofit/>
          </a:bodyPr>
          <a:lstStyle>
            <a:lvl1pPr marL="0" indent="0" algn="l">
              <a:buNone/>
              <a:defRPr sz="1800">
                <a:solidFill>
                  <a:schemeClr val="tx2">
                    <a:lumMod val="75000"/>
                  </a:schemeClr>
                </a:solidFill>
              </a:defRPr>
            </a:lvl1pPr>
          </a:lstStyle>
          <a:p>
            <a:pPr lvl="0"/>
            <a:r>
              <a:rPr lang="fr-FR"/>
              <a:t>Institute</a:t>
            </a:r>
            <a:endParaRPr lang="fr-FR" dirty="0"/>
          </a:p>
        </p:txBody>
      </p:sp>
      <p:sp>
        <p:nvSpPr>
          <p:cNvPr id="32" name="Content Placeholder 11">
            <a:extLst>
              <a:ext uri="{FF2B5EF4-FFF2-40B4-BE49-F238E27FC236}">
                <a16:creationId xmlns:a16="http://schemas.microsoft.com/office/drawing/2014/main" id="{25F16DE8-A95D-7449-B905-383D523C740F}"/>
              </a:ext>
            </a:extLst>
          </p:cNvPr>
          <p:cNvSpPr>
            <a:spLocks noGrp="1"/>
          </p:cNvSpPr>
          <p:nvPr>
            <p:ph sz="quarter" idx="13" hasCustomPrompt="1"/>
          </p:nvPr>
        </p:nvSpPr>
        <p:spPr>
          <a:xfrm>
            <a:off x="4347484" y="5543317"/>
            <a:ext cx="2395550" cy="359908"/>
          </a:xfrm>
        </p:spPr>
        <p:txBody>
          <a:bodyPr>
            <a:noAutofit/>
          </a:bodyPr>
          <a:lstStyle>
            <a:lvl1pPr marL="0" indent="0" algn="r">
              <a:buNone/>
              <a:defRPr sz="2000">
                <a:solidFill>
                  <a:schemeClr val="tx2">
                    <a:lumMod val="75000"/>
                  </a:schemeClr>
                </a:solidFill>
              </a:defRPr>
            </a:lvl1pPr>
          </a:lstStyle>
          <a:p>
            <a:pPr lvl="0"/>
            <a:r>
              <a:rPr lang="fr-FR"/>
              <a:t>Date</a:t>
            </a:r>
            <a:endParaRPr lang="fr-FR" dirty="0"/>
          </a:p>
        </p:txBody>
      </p:sp>
    </p:spTree>
    <p:extLst>
      <p:ext uri="{BB962C8B-B14F-4D97-AF65-F5344CB8AC3E}">
        <p14:creationId xmlns:p14="http://schemas.microsoft.com/office/powerpoint/2010/main" val="4055388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2D2DD76-92B1-5241-8825-6D6269F2838B}"/>
              </a:ext>
            </a:extLst>
          </p:cNvPr>
          <p:cNvSpPr/>
          <p:nvPr userDrawn="1"/>
        </p:nvSpPr>
        <p:spPr>
          <a:xfrm>
            <a:off x="0" y="0"/>
            <a:ext cx="9144000" cy="66890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15212CD0-C5FF-3244-9B30-C539B377416F}"/>
              </a:ext>
            </a:extLst>
          </p:cNvPr>
          <p:cNvPicPr>
            <a:picLocks noChangeAspect="1"/>
          </p:cNvPicPr>
          <p:nvPr userDrawn="1"/>
        </p:nvPicPr>
        <p:blipFill>
          <a:blip r:embed="rId2"/>
          <a:stretch>
            <a:fillRect/>
          </a:stretch>
        </p:blipFill>
        <p:spPr>
          <a:xfrm>
            <a:off x="7825117" y="80726"/>
            <a:ext cx="1203680" cy="496141"/>
          </a:xfrm>
          <a:prstGeom prst="rect">
            <a:avLst/>
          </a:prstGeom>
        </p:spPr>
      </p:pic>
      <p:sp>
        <p:nvSpPr>
          <p:cNvPr id="2" name="Title 1"/>
          <p:cNvSpPr>
            <a:spLocks noGrp="1"/>
          </p:cNvSpPr>
          <p:nvPr>
            <p:ph type="title"/>
          </p:nvPr>
        </p:nvSpPr>
        <p:spPr>
          <a:xfrm>
            <a:off x="133817" y="1169"/>
            <a:ext cx="7611368" cy="680225"/>
          </a:xfrm>
        </p:spPr>
        <p:txBody>
          <a:bodyPr/>
          <a:lstStyle>
            <a:lvl1pPr>
              <a:defRPr sz="2500">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p:txBody>
          <a:bodyPr>
            <a:normAutofit/>
          </a:bodyPr>
          <a:lstStyle>
            <a:lvl1pPr>
              <a:defRPr sz="2200"/>
            </a:lvl1pPr>
            <a:lvl2pPr>
              <a:defRPr sz="2050"/>
            </a:lvl2pPr>
            <a:lvl3pPr>
              <a:defRPr sz="1900"/>
            </a:lvl3pPr>
            <a:lvl4pPr>
              <a:defRPr sz="17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6460468" y="6465863"/>
            <a:ext cx="2057400" cy="365125"/>
          </a:xfrm>
        </p:spPr>
        <p:txBody>
          <a:bodyPr/>
          <a:lstStyle/>
          <a:p>
            <a:fld id="{70BA8813-F537-3C42-8AFB-2B33E28B15A0}" type="datetime1">
              <a:rPr lang="fr-FR" smtClean="0"/>
              <a:t>30/11/2021</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a:xfrm>
            <a:off x="8517869" y="6473117"/>
            <a:ext cx="510928" cy="384883"/>
          </a:xfrm>
        </p:spPr>
        <p:txBody>
          <a:bodyPr/>
          <a:lstStyle>
            <a:lvl1pPr>
              <a:defRPr>
                <a:solidFill>
                  <a:schemeClr val="tx2">
                    <a:lumMod val="75000"/>
                  </a:schemeClr>
                </a:solidFill>
              </a:defRPr>
            </a:lvl1pPr>
          </a:lstStyle>
          <a:p>
            <a:fld id="{30CCB0C1-2DF4-8B4C-AC0E-201D3DFFEAFD}" type="slidenum">
              <a:rPr lang="fr-FR" smtClean="0"/>
              <a:pPr/>
              <a:t>‹N°›</a:t>
            </a:fld>
            <a:endParaRPr lang="fr-FR" dirty="0"/>
          </a:p>
        </p:txBody>
      </p:sp>
    </p:spTree>
    <p:extLst>
      <p:ext uri="{BB962C8B-B14F-4D97-AF65-F5344CB8AC3E}">
        <p14:creationId xmlns:p14="http://schemas.microsoft.com/office/powerpoint/2010/main" val="41512882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91015" y="217118"/>
            <a:ext cx="7611368" cy="680225"/>
          </a:xfrm>
          <a:prstGeom prst="rect">
            <a:avLst/>
          </a:prstGeom>
        </p:spPr>
        <p:txBody>
          <a:bodyPr vert="horz" lIns="91440" tIns="45720" rIns="91440" bIns="45720" rtlCol="0" anchor="ctr">
            <a:noAutofit/>
          </a:bodyPr>
          <a:lstStyle/>
          <a:p>
            <a:r>
              <a:rPr lang="fr-FR"/>
              <a:t>Modifiez le style du titre</a:t>
            </a:r>
            <a:endParaRPr lang="en-US" dirty="0"/>
          </a:p>
        </p:txBody>
      </p:sp>
      <p:sp>
        <p:nvSpPr>
          <p:cNvPr id="3" name="Text Placeholder 2"/>
          <p:cNvSpPr>
            <a:spLocks noGrp="1"/>
          </p:cNvSpPr>
          <p:nvPr>
            <p:ph type="body" idx="1"/>
          </p:nvPr>
        </p:nvSpPr>
        <p:spPr>
          <a:xfrm>
            <a:off x="591015" y="1175657"/>
            <a:ext cx="7961971" cy="5069026"/>
          </a:xfrm>
          <a:prstGeom prst="rect">
            <a:avLst/>
          </a:prstGeom>
        </p:spPr>
        <p:txBody>
          <a:bodyPr vert="horz" lIns="91440" tIns="45720" rIns="91440" bIns="45720" rtlCol="0" anchor="ctr">
            <a:normAutofit/>
          </a:bodyPr>
          <a:lstStyle/>
          <a:p>
            <a:pPr marL="228600" marR="0" lvl="0" indent="-228600" algn="l" defTabSz="914400" rtl="0" eaLnBrk="1" fontAlgn="auto" latinLnBrk="0" hangingPunct="1">
              <a:lnSpc>
                <a:spcPct val="90000"/>
              </a:lnSpc>
              <a:spcBef>
                <a:spcPts val="1000"/>
              </a:spcBef>
              <a:spcAft>
                <a:spcPts val="0"/>
              </a:spcAft>
              <a:buClrTx/>
              <a:buSzPct val="90000"/>
              <a:buFont typeface="Menlo-Regular" charset="0"/>
              <a:buChar char="➜"/>
              <a:tabLst/>
              <a:defRPr/>
            </a:pPr>
            <a:r>
              <a:rPr kumimoji="0" lang="fr-FR" sz="2800" b="0" i="0" u="none" strike="noStrike" kern="1200" cap="none" spc="0" normalizeH="0" baseline="0" noProof="0" dirty="0">
                <a:ln>
                  <a:noFill/>
                </a:ln>
                <a:solidFill>
                  <a:srgbClr val="44546A">
                    <a:lumMod val="75000"/>
                  </a:srgbClr>
                </a:solidFill>
                <a:effectLst/>
                <a:uLnTx/>
                <a:uFillTx/>
                <a:latin typeface="+mn-lt"/>
                <a:ea typeface="+mn-ea"/>
                <a:cs typeface="+mn-cs"/>
              </a:rPr>
              <a:t>Cliquez pour modifier les styles du texte du masque</a:t>
            </a:r>
          </a:p>
          <a:p>
            <a:pPr marL="228600" marR="0" lvl="1" indent="-228600" algn="l" defTabSz="914400" rtl="0" eaLnBrk="1" fontAlgn="auto" latinLnBrk="0" hangingPunct="1">
              <a:lnSpc>
                <a:spcPct val="90000"/>
              </a:lnSpc>
              <a:spcBef>
                <a:spcPts val="1000"/>
              </a:spcBef>
              <a:spcAft>
                <a:spcPts val="0"/>
              </a:spcAft>
              <a:buClrTx/>
              <a:buSzPct val="90000"/>
              <a:buFont typeface="Menlo-Regular" charset="0"/>
              <a:buChar char="➜"/>
              <a:tabLst/>
              <a:defRPr/>
            </a:pPr>
            <a:r>
              <a:rPr kumimoji="0" lang="fr-FR" sz="2800" b="0" i="0" u="none" strike="noStrike" kern="1200" cap="none" spc="0" normalizeH="0" baseline="0" noProof="0" dirty="0">
                <a:ln>
                  <a:noFill/>
                </a:ln>
                <a:solidFill>
                  <a:srgbClr val="44546A">
                    <a:lumMod val="75000"/>
                  </a:srgbClr>
                </a:solidFill>
                <a:effectLst/>
                <a:uLnTx/>
                <a:uFillTx/>
                <a:latin typeface="+mn-lt"/>
                <a:ea typeface="+mn-ea"/>
                <a:cs typeface="+mn-cs"/>
              </a:rPr>
              <a:t>Deuxième niveau</a:t>
            </a:r>
          </a:p>
          <a:p>
            <a:pPr marL="228600" marR="0" lvl="2" indent="-228600" algn="l" defTabSz="914400" rtl="0" eaLnBrk="1" fontAlgn="auto" latinLnBrk="0" hangingPunct="1">
              <a:lnSpc>
                <a:spcPct val="90000"/>
              </a:lnSpc>
              <a:spcBef>
                <a:spcPts val="1000"/>
              </a:spcBef>
              <a:spcAft>
                <a:spcPts val="0"/>
              </a:spcAft>
              <a:buClrTx/>
              <a:buSzPct val="90000"/>
              <a:buFont typeface="Menlo-Regular" charset="0"/>
              <a:buChar char="➜"/>
              <a:tabLst/>
              <a:defRPr/>
            </a:pPr>
            <a:r>
              <a:rPr kumimoji="0" lang="fr-FR" sz="2800" b="0" i="0" u="none" strike="noStrike" kern="1200" cap="none" spc="0" normalizeH="0" baseline="0" noProof="0" dirty="0">
                <a:ln>
                  <a:noFill/>
                </a:ln>
                <a:solidFill>
                  <a:srgbClr val="44546A">
                    <a:lumMod val="75000"/>
                  </a:srgbClr>
                </a:solidFill>
                <a:effectLst/>
                <a:uLnTx/>
                <a:uFillTx/>
                <a:latin typeface="+mn-lt"/>
                <a:ea typeface="+mn-ea"/>
                <a:cs typeface="+mn-cs"/>
              </a:rPr>
              <a:t>Troisième niveau</a:t>
            </a:r>
          </a:p>
          <a:p>
            <a:pPr marL="228600" marR="0" lvl="3" indent="-228600" algn="l" defTabSz="914400" rtl="0" eaLnBrk="1" fontAlgn="auto" latinLnBrk="0" hangingPunct="1">
              <a:lnSpc>
                <a:spcPct val="90000"/>
              </a:lnSpc>
              <a:spcBef>
                <a:spcPts val="1000"/>
              </a:spcBef>
              <a:spcAft>
                <a:spcPts val="0"/>
              </a:spcAft>
              <a:buClrTx/>
              <a:buSzPct val="90000"/>
              <a:buFont typeface="Menlo-Regular" charset="0"/>
              <a:buChar char="➜"/>
              <a:tabLst/>
              <a:defRPr/>
            </a:pPr>
            <a:r>
              <a:rPr kumimoji="0" lang="fr-FR" sz="2800" b="0" i="0" u="none" strike="noStrike" kern="1200" cap="none" spc="0" normalizeH="0" baseline="0" noProof="0" dirty="0">
                <a:ln>
                  <a:noFill/>
                </a:ln>
                <a:solidFill>
                  <a:srgbClr val="44546A">
                    <a:lumMod val="75000"/>
                  </a:srgbClr>
                </a:solidFill>
                <a:effectLst/>
                <a:uLnTx/>
                <a:uFillTx/>
                <a:latin typeface="+mn-lt"/>
                <a:ea typeface="+mn-ea"/>
                <a:cs typeface="+mn-cs"/>
              </a:rPr>
              <a:t>Quatrième niveau</a:t>
            </a:r>
          </a:p>
          <a:p>
            <a:pPr marL="228600" marR="0" lvl="4" indent="-228600" algn="l" defTabSz="914400" rtl="0" eaLnBrk="1" fontAlgn="auto" latinLnBrk="0" hangingPunct="1">
              <a:lnSpc>
                <a:spcPct val="90000"/>
              </a:lnSpc>
              <a:spcBef>
                <a:spcPts val="1000"/>
              </a:spcBef>
              <a:spcAft>
                <a:spcPts val="0"/>
              </a:spcAft>
              <a:buClrTx/>
              <a:buSzPct val="90000"/>
              <a:buFont typeface="Menlo-Regular" charset="0"/>
              <a:buChar char="➜"/>
              <a:tabLst/>
              <a:defRPr/>
            </a:pPr>
            <a:r>
              <a:rPr kumimoji="0" lang="fr-FR" sz="2800" b="0" i="0" u="none" strike="noStrike" kern="1200" cap="none" spc="0" normalizeH="0" baseline="0" noProof="0" dirty="0">
                <a:ln>
                  <a:noFill/>
                </a:ln>
                <a:solidFill>
                  <a:srgbClr val="44546A">
                    <a:lumMod val="75000"/>
                  </a:srgbClr>
                </a:solidFill>
                <a:effectLst/>
                <a:uLnTx/>
                <a:uFillTx/>
                <a:latin typeface="+mn-lt"/>
                <a:ea typeface="+mn-ea"/>
                <a:cs typeface="+mn-cs"/>
              </a:rPr>
              <a:t>Cinquième niveau</a:t>
            </a:r>
            <a:endParaRPr kumimoji="0" lang="en-US" sz="1800" b="0" i="0" u="none" strike="noStrike" kern="1200" cap="none" spc="0" normalizeH="0" baseline="0" noProof="0" dirty="0">
              <a:ln>
                <a:noFill/>
              </a:ln>
              <a:solidFill>
                <a:srgbClr val="44546A">
                  <a:lumMod val="75000"/>
                </a:srgbClr>
              </a:solidFill>
              <a:effectLst/>
              <a:uLnTx/>
              <a:uFillTx/>
              <a:latin typeface="+mn-lt"/>
              <a:ea typeface="+mn-ea"/>
              <a:cs typeface="+mn-cs"/>
            </a:endParaRPr>
          </a:p>
        </p:txBody>
      </p:sp>
      <p:sp>
        <p:nvSpPr>
          <p:cNvPr id="4" name="Date Placeholder 3"/>
          <p:cNvSpPr>
            <a:spLocks noGrp="1"/>
          </p:cNvSpPr>
          <p:nvPr>
            <p:ph type="dt" sz="half" idx="2"/>
          </p:nvPr>
        </p:nvSpPr>
        <p:spPr>
          <a:xfrm>
            <a:off x="6495585" y="6485126"/>
            <a:ext cx="2057400" cy="365125"/>
          </a:xfrm>
          <a:prstGeom prst="rect">
            <a:avLst/>
          </a:prstGeom>
        </p:spPr>
        <p:txBody>
          <a:bodyPr vert="horz" lIns="91440" tIns="45720" rIns="91440" bIns="45720" rtlCol="0" anchor="ctr"/>
          <a:lstStyle>
            <a:lvl1pPr algn="r">
              <a:defRPr sz="1200">
                <a:solidFill>
                  <a:schemeClr val="tx2">
                    <a:lumMod val="75000"/>
                  </a:schemeClr>
                </a:solidFill>
              </a:defRPr>
            </a:lvl1pPr>
          </a:lstStyle>
          <a:p>
            <a:fld id="{7C7472B5-D1CA-5E40-A310-D36B391370CB}" type="datetime1">
              <a:rPr lang="fr-FR" smtClean="0"/>
              <a:t>30/11/2021</a:t>
            </a:fld>
            <a:endParaRPr lang="fr-FR"/>
          </a:p>
        </p:txBody>
      </p:sp>
      <p:sp>
        <p:nvSpPr>
          <p:cNvPr id="5" name="Footer Placeholder 4"/>
          <p:cNvSpPr>
            <a:spLocks noGrp="1"/>
          </p:cNvSpPr>
          <p:nvPr>
            <p:ph type="ftr" sz="quarter" idx="3"/>
          </p:nvPr>
        </p:nvSpPr>
        <p:spPr>
          <a:xfrm>
            <a:off x="133817" y="6473117"/>
            <a:ext cx="4282065" cy="365125"/>
          </a:xfrm>
          <a:prstGeom prst="rect">
            <a:avLst/>
          </a:prstGeom>
        </p:spPr>
        <p:txBody>
          <a:bodyPr vert="horz" lIns="91440" tIns="45720" rIns="91440" bIns="45720" rtlCol="0" anchor="ctr"/>
          <a:lstStyle>
            <a:lvl1pPr algn="l">
              <a:defRPr sz="1200">
                <a:solidFill>
                  <a:schemeClr val="tx2">
                    <a:lumMod val="75000"/>
                  </a:schemeClr>
                </a:solidFill>
              </a:defRPr>
            </a:lvl1pPr>
          </a:lstStyle>
          <a:p>
            <a:endParaRPr lang="fr-FR" dirty="0"/>
          </a:p>
        </p:txBody>
      </p:sp>
      <p:sp>
        <p:nvSpPr>
          <p:cNvPr id="6" name="Slide Number Placeholder 5"/>
          <p:cNvSpPr>
            <a:spLocks noGrp="1"/>
          </p:cNvSpPr>
          <p:nvPr>
            <p:ph type="sldNum" sz="quarter" idx="4"/>
          </p:nvPr>
        </p:nvSpPr>
        <p:spPr>
          <a:xfrm>
            <a:off x="8552985" y="6473116"/>
            <a:ext cx="475811" cy="384884"/>
          </a:xfrm>
          <a:prstGeom prst="rect">
            <a:avLst/>
          </a:prstGeom>
        </p:spPr>
        <p:txBody>
          <a:bodyPr vert="horz" lIns="91440" tIns="45720" rIns="91440" bIns="45720" rtlCol="0" anchor="ctr"/>
          <a:lstStyle>
            <a:lvl1pPr algn="r">
              <a:defRPr sz="1200">
                <a:solidFill>
                  <a:schemeClr val="tx2">
                    <a:lumMod val="75000"/>
                  </a:schemeClr>
                </a:solidFill>
              </a:defRPr>
            </a:lvl1pPr>
          </a:lstStyle>
          <a:p>
            <a:fld id="{30CCB0C1-2DF4-8B4C-AC0E-201D3DFFEAFD}" type="slidenum">
              <a:rPr lang="fr-FR" smtClean="0"/>
              <a:pPr/>
              <a:t>‹N°›</a:t>
            </a:fld>
            <a:endParaRPr lang="fr-FR" dirty="0"/>
          </a:p>
        </p:txBody>
      </p:sp>
    </p:spTree>
    <p:extLst>
      <p:ext uri="{BB962C8B-B14F-4D97-AF65-F5344CB8AC3E}">
        <p14:creationId xmlns:p14="http://schemas.microsoft.com/office/powerpoint/2010/main" val="2690269138"/>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69" r:id="rId7"/>
    <p:sldLayoutId id="2147483670" r:id="rId8"/>
  </p:sldLayoutIdLst>
  <p:hf hdr="0" ftr="0" dt="0"/>
  <p:txStyles>
    <p:titleStyle>
      <a:lvl1pPr algn="l" defTabSz="914400" rtl="0" eaLnBrk="1" latinLnBrk="0" hangingPunct="1">
        <a:lnSpc>
          <a:spcPct val="90000"/>
        </a:lnSpc>
        <a:spcBef>
          <a:spcPct val="0"/>
        </a:spcBef>
        <a:buNone/>
        <a:defRPr sz="3200" kern="1200">
          <a:solidFill>
            <a:schemeClr val="tx2">
              <a:lumMod val="75000"/>
            </a:schemeClr>
          </a:solidFill>
          <a:latin typeface="+mj-lt"/>
          <a:ea typeface="+mj-ea"/>
          <a:cs typeface="+mj-cs"/>
        </a:defRPr>
      </a:lvl1pPr>
    </p:titleStyle>
    <p:bodyStyle>
      <a:lvl1pPr marL="228600" marR="0" indent="-228600" algn="l" defTabSz="914400" rtl="0" eaLnBrk="1" fontAlgn="auto" latinLnBrk="0" hangingPunct="1">
        <a:lnSpc>
          <a:spcPct val="90000"/>
        </a:lnSpc>
        <a:spcBef>
          <a:spcPts val="1000"/>
        </a:spcBef>
        <a:spcAft>
          <a:spcPts val="0"/>
        </a:spcAft>
        <a:buClrTx/>
        <a:buSzPct val="90000"/>
        <a:buFont typeface="Menlo-Regular" charset="0"/>
        <a:buChar char="➜"/>
        <a:tabLst/>
        <a:defRPr sz="2800" kern="1200">
          <a:solidFill>
            <a:schemeClr val="tx2">
              <a:lumMod val="75000"/>
            </a:schemeClr>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2400" kern="1200">
          <a:solidFill>
            <a:schemeClr val="tx2">
              <a:lumMod val="75000"/>
            </a:schemeClr>
          </a:solidFill>
          <a:latin typeface="+mn-lt"/>
          <a:ea typeface="+mn-ea"/>
          <a:cs typeface="+mn-cs"/>
        </a:defRPr>
      </a:lvl2pPr>
      <a:lvl3pPr marL="11430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2000" kern="1200">
          <a:solidFill>
            <a:schemeClr val="tx2">
              <a:lumMod val="75000"/>
            </a:schemeClr>
          </a:solidFill>
          <a:latin typeface="+mn-lt"/>
          <a:ea typeface="+mn-ea"/>
          <a:cs typeface="+mn-cs"/>
        </a:defRPr>
      </a:lvl3pPr>
      <a:lvl4pPr marL="16002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800" kern="1200">
          <a:solidFill>
            <a:schemeClr val="tx2">
              <a:lumMod val="75000"/>
            </a:schemeClr>
          </a:solidFill>
          <a:latin typeface="+mn-lt"/>
          <a:ea typeface="+mn-ea"/>
          <a:cs typeface="+mn-cs"/>
        </a:defRPr>
      </a:lvl4pPr>
      <a:lvl5pPr marL="20574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800" kern="1200">
          <a:solidFill>
            <a:schemeClr val="tx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5.xml"/><Relationship Id="rId1" Type="http://schemas.openxmlformats.org/officeDocument/2006/relationships/tags" Target="../tags/tag1.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5.xml"/><Relationship Id="rId1" Type="http://schemas.openxmlformats.org/officeDocument/2006/relationships/tags" Target="../tags/tag2.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5.xml"/><Relationship Id="rId1" Type="http://schemas.openxmlformats.org/officeDocument/2006/relationships/tags" Target="../tags/tag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5.xml"/><Relationship Id="rId1" Type="http://schemas.openxmlformats.org/officeDocument/2006/relationships/tags" Target="../tags/tag4.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5.xml"/><Relationship Id="rId1" Type="http://schemas.openxmlformats.org/officeDocument/2006/relationships/tags" Target="../tags/tag5.xml"/><Relationship Id="rId5" Type="http://schemas.openxmlformats.org/officeDocument/2006/relationships/image" Target="../media/image9.png"/><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5.xml"/><Relationship Id="rId1" Type="http://schemas.openxmlformats.org/officeDocument/2006/relationships/tags" Target="../tags/tag6.xml"/><Relationship Id="rId5" Type="http://schemas.openxmlformats.org/officeDocument/2006/relationships/image" Target="../media/image11.png"/><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3.xml"/><Relationship Id="rId5" Type="http://schemas.openxmlformats.org/officeDocument/2006/relationships/image" Target="../media/image15.png"/><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3.xml"/><Relationship Id="rId5" Type="http://schemas.openxmlformats.org/officeDocument/2006/relationships/image" Target="../media/image19.png"/><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3.xml"/><Relationship Id="rId6" Type="http://schemas.openxmlformats.org/officeDocument/2006/relationships/image" Target="../media/image21.png"/><Relationship Id="rId5" Type="http://schemas.openxmlformats.org/officeDocument/2006/relationships/image" Target="../media/image17.png"/><Relationship Id="rId4" Type="http://schemas.openxmlformats.org/officeDocument/2006/relationships/image" Target="../media/image18.png"/></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27.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0.xml"/><Relationship Id="rId1" Type="http://schemas.openxmlformats.org/officeDocument/2006/relationships/slideLayout" Target="../slideLayouts/slideLayout3.xml"/><Relationship Id="rId5" Type="http://schemas.openxmlformats.org/officeDocument/2006/relationships/image" Target="../media/image30.tiff"/><Relationship Id="rId4" Type="http://schemas.openxmlformats.org/officeDocument/2006/relationships/image" Target="../media/image29.png"/></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1.xml"/><Relationship Id="rId1" Type="http://schemas.openxmlformats.org/officeDocument/2006/relationships/slideLayout" Target="../slideLayouts/slideLayout3.xml"/><Relationship Id="rId5" Type="http://schemas.openxmlformats.org/officeDocument/2006/relationships/image" Target="../media/image30.tiff"/><Relationship Id="rId4" Type="http://schemas.openxmlformats.org/officeDocument/2006/relationships/image" Target="../media/image29.png"/></Relationships>
</file>

<file path=ppt/slides/_rels/slide3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2.xml"/><Relationship Id="rId1" Type="http://schemas.openxmlformats.org/officeDocument/2006/relationships/slideLayout" Target="../slideLayouts/slideLayout3.xml"/><Relationship Id="rId5" Type="http://schemas.openxmlformats.org/officeDocument/2006/relationships/image" Target="../media/image30.tiff"/><Relationship Id="rId4" Type="http://schemas.openxmlformats.org/officeDocument/2006/relationships/image" Target="../media/image29.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5.xml"/><Relationship Id="rId1" Type="http://schemas.openxmlformats.org/officeDocument/2006/relationships/tags" Target="../tags/tag7.xml"/><Relationship Id="rId4" Type="http://schemas.openxmlformats.org/officeDocument/2006/relationships/image" Target="../media/image31.emf"/></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5.xml"/><Relationship Id="rId1" Type="http://schemas.openxmlformats.org/officeDocument/2006/relationships/tags" Target="../tags/tag8.xml"/><Relationship Id="rId4" Type="http://schemas.openxmlformats.org/officeDocument/2006/relationships/image" Target="../media/image31.emf"/></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5.xml"/><Relationship Id="rId1" Type="http://schemas.openxmlformats.org/officeDocument/2006/relationships/tags" Target="../tags/tag9.xml"/><Relationship Id="rId4" Type="http://schemas.openxmlformats.org/officeDocument/2006/relationships/image" Target="../media/image32.png"/></Relationships>
</file>

<file path=ppt/slides/_rels/slide3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5.xml"/><Relationship Id="rId6" Type="http://schemas.openxmlformats.org/officeDocument/2006/relationships/image" Target="../media/image40.png"/><Relationship Id="rId5" Type="http://schemas.openxmlformats.org/officeDocument/2006/relationships/image" Target="../media/image38.png"/><Relationship Id="rId4" Type="http://schemas.openxmlformats.org/officeDocument/2006/relationships/image" Target="../media/image39.png"/></Relationships>
</file>

<file path=ppt/slides/_rels/slide4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4.xml"/><Relationship Id="rId1" Type="http://schemas.openxmlformats.org/officeDocument/2006/relationships/slideLayout" Target="../slideLayouts/slideLayout3.xml"/><Relationship Id="rId4" Type="http://schemas.openxmlformats.org/officeDocument/2006/relationships/image" Target="../media/image42.png"/></Relationships>
</file>

<file path=ppt/slides/_rels/slide45.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45.xml"/><Relationship Id="rId1" Type="http://schemas.openxmlformats.org/officeDocument/2006/relationships/slideLayout" Target="../slideLayouts/slideLayout5.xml"/><Relationship Id="rId4" Type="http://schemas.openxmlformats.org/officeDocument/2006/relationships/image" Target="../media/image44.jpg"/></Relationships>
</file>

<file path=ppt/slides/_rels/slide4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7.xml"/><Relationship Id="rId1" Type="http://schemas.openxmlformats.org/officeDocument/2006/relationships/slideLayout" Target="../slideLayouts/slideLayout3.xml"/><Relationship Id="rId4" Type="http://schemas.openxmlformats.org/officeDocument/2006/relationships/image" Target="../media/image48.png"/></Relationships>
</file>

<file path=ppt/slides/_rels/slide5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3" Type="http://schemas.openxmlformats.org/officeDocument/2006/relationships/image" Target="../media/image54.png"/><Relationship Id="rId7" Type="http://schemas.openxmlformats.org/officeDocument/2006/relationships/image" Target="../media/image110.png"/><Relationship Id="rId2" Type="http://schemas.openxmlformats.org/officeDocument/2006/relationships/notesSlide" Target="../notesSlides/notesSlide70.xml"/><Relationship Id="rId1" Type="http://schemas.openxmlformats.org/officeDocument/2006/relationships/slideLayout" Target="../slideLayouts/slideLayout3.xml"/><Relationship Id="rId6" Type="http://schemas.openxmlformats.org/officeDocument/2006/relationships/image" Target="../media/image100.png"/><Relationship Id="rId5" Type="http://schemas.openxmlformats.org/officeDocument/2006/relationships/image" Target="../media/image90.png"/><Relationship Id="rId4" Type="http://schemas.openxmlformats.org/officeDocument/2006/relationships/image" Target="../media/image80.png"/></Relationships>
</file>

<file path=ppt/slides/_rels/slide73.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2" name="Title 1">
            <a:extLst>
              <a:ext uri="{FF2B5EF4-FFF2-40B4-BE49-F238E27FC236}">
                <a16:creationId xmlns:a16="http://schemas.microsoft.com/office/drawing/2014/main" id="{C861D74C-8243-4E47-AC76-ECE8ED59C5A5}"/>
              </a:ext>
            </a:extLst>
          </p:cNvPr>
          <p:cNvSpPr>
            <a:spLocks noGrp="1"/>
          </p:cNvSpPr>
          <p:nvPr>
            <p:ph type="ctrTitle"/>
          </p:nvPr>
        </p:nvSpPr>
        <p:spPr>
          <a:xfrm>
            <a:off x="1566303" y="1314678"/>
            <a:ext cx="7096405" cy="1625047"/>
          </a:xfrm>
        </p:spPr>
        <p:txBody>
          <a:bodyPr/>
          <a:lstStyle/>
          <a:p>
            <a:r>
              <a:rPr lang="fr-FR" sz="3600"/>
              <a:t>Deep Natural Language Processing for User Representation</a:t>
            </a:r>
            <a:endParaRPr lang="fr-FR" sz="3200"/>
          </a:p>
        </p:txBody>
      </p:sp>
      <p:sp>
        <p:nvSpPr>
          <p:cNvPr id="10" name="Subtitle 6">
            <a:extLst>
              <a:ext uri="{FF2B5EF4-FFF2-40B4-BE49-F238E27FC236}">
                <a16:creationId xmlns:a16="http://schemas.microsoft.com/office/drawing/2014/main" id="{92254FEC-F54C-9744-8155-8A1BD9F2E868}"/>
              </a:ext>
            </a:extLst>
          </p:cNvPr>
          <p:cNvSpPr>
            <a:spLocks noGrp="1"/>
          </p:cNvSpPr>
          <p:nvPr>
            <p:ph type="subTitle" idx="1"/>
          </p:nvPr>
        </p:nvSpPr>
        <p:spPr>
          <a:xfrm>
            <a:off x="1566303" y="3064090"/>
            <a:ext cx="7289598" cy="631088"/>
          </a:xfrm>
        </p:spPr>
        <p:txBody>
          <a:bodyPr>
            <a:normAutofit lnSpcReduction="10000"/>
          </a:bodyPr>
          <a:lstStyle/>
          <a:p>
            <a:r>
              <a:rPr lang="fr-FR" sz="2000"/>
              <a:t>Traitement du langage naturel profond pour la modélisation d’utilisateurs</a:t>
            </a:r>
          </a:p>
        </p:txBody>
      </p:sp>
      <p:sp>
        <p:nvSpPr>
          <p:cNvPr id="4" name="Content Placeholder 3">
            <a:extLst>
              <a:ext uri="{FF2B5EF4-FFF2-40B4-BE49-F238E27FC236}">
                <a16:creationId xmlns:a16="http://schemas.microsoft.com/office/drawing/2014/main" id="{00200A3A-7312-6D4C-B7FD-AF6FE922C283}"/>
              </a:ext>
            </a:extLst>
          </p:cNvPr>
          <p:cNvSpPr>
            <a:spLocks noGrp="1"/>
          </p:cNvSpPr>
          <p:nvPr>
            <p:ph sz="quarter" idx="11"/>
          </p:nvPr>
        </p:nvSpPr>
        <p:spPr>
          <a:xfrm>
            <a:off x="1566303" y="3744388"/>
            <a:ext cx="7096405" cy="464358"/>
          </a:xfrm>
        </p:spPr>
        <p:txBody>
          <a:bodyPr>
            <a:normAutofit/>
          </a:bodyPr>
          <a:lstStyle/>
          <a:p>
            <a:r>
              <a:rPr lang="fr-FR" sz="2000" dirty="0"/>
              <a:t>Clara Gainon de Forsan de Gabriac </a:t>
            </a:r>
            <a:r>
              <a:rPr lang="fr-FR" sz="1800" dirty="0"/>
              <a:t>– 13 décembre 2021</a:t>
            </a:r>
            <a:endParaRPr lang="fr-FR" sz="2000" dirty="0"/>
          </a:p>
        </p:txBody>
      </p:sp>
      <p:sp>
        <p:nvSpPr>
          <p:cNvPr id="12" name="Content Placeholder 3">
            <a:extLst>
              <a:ext uri="{FF2B5EF4-FFF2-40B4-BE49-F238E27FC236}">
                <a16:creationId xmlns:a16="http://schemas.microsoft.com/office/drawing/2014/main" id="{174D31C7-8E1B-FD41-B79D-15ECF793A7AE}"/>
              </a:ext>
            </a:extLst>
          </p:cNvPr>
          <p:cNvSpPr txBox="1">
            <a:spLocks/>
          </p:cNvSpPr>
          <p:nvPr/>
        </p:nvSpPr>
        <p:spPr>
          <a:xfrm>
            <a:off x="1553778" y="4340935"/>
            <a:ext cx="5371119" cy="457200"/>
          </a:xfrm>
          <a:prstGeom prst="rect">
            <a:avLst/>
          </a:prstGeom>
        </p:spPr>
        <p:txBody>
          <a:bodyPr vert="horz" lIns="91440" tIns="45720" rIns="91440" bIns="45720" rtlCol="0" anchor="b">
            <a:normAutofit/>
          </a:bodyPr>
          <a:lstStyle>
            <a:lvl1pPr marL="0" marR="0" indent="0" algn="l" defTabSz="914400" rtl="0" eaLnBrk="1" fontAlgn="auto" latinLnBrk="0" hangingPunct="1">
              <a:lnSpc>
                <a:spcPct val="90000"/>
              </a:lnSpc>
              <a:spcBef>
                <a:spcPts val="1000"/>
              </a:spcBef>
              <a:spcAft>
                <a:spcPts val="0"/>
              </a:spcAft>
              <a:buClrTx/>
              <a:buSzPct val="90000"/>
              <a:buFont typeface="Menlo-Regular" charset="0"/>
              <a:buNone/>
              <a:tabLst/>
              <a:defRPr sz="2800" kern="1200">
                <a:solidFill>
                  <a:schemeClr val="tx2">
                    <a:lumMod val="75000"/>
                  </a:schemeClr>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2400" kern="1200">
                <a:solidFill>
                  <a:schemeClr val="tx2">
                    <a:lumMod val="75000"/>
                  </a:schemeClr>
                </a:solidFill>
                <a:latin typeface="+mn-lt"/>
                <a:ea typeface="+mn-ea"/>
                <a:cs typeface="+mn-cs"/>
              </a:defRPr>
            </a:lvl2pPr>
            <a:lvl3pPr marL="11430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2000" kern="1200">
                <a:solidFill>
                  <a:schemeClr val="tx2">
                    <a:lumMod val="75000"/>
                  </a:schemeClr>
                </a:solidFill>
                <a:latin typeface="+mn-lt"/>
                <a:ea typeface="+mn-ea"/>
                <a:cs typeface="+mn-cs"/>
              </a:defRPr>
            </a:lvl3pPr>
            <a:lvl4pPr marL="16002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800" kern="1200">
                <a:solidFill>
                  <a:schemeClr val="tx2">
                    <a:lumMod val="75000"/>
                  </a:schemeClr>
                </a:solidFill>
                <a:latin typeface="+mn-lt"/>
                <a:ea typeface="+mn-ea"/>
                <a:cs typeface="+mn-cs"/>
              </a:defRPr>
            </a:lvl4pPr>
            <a:lvl5pPr marL="20574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800" kern="1200">
                <a:solidFill>
                  <a:schemeClr val="tx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fr-FR" sz="2000" b="1"/>
              <a:t>J</a:t>
            </a:r>
            <a:r>
              <a:rPr lang="fr-FR" sz="1800" b="1"/>
              <a:t>URY DE </a:t>
            </a:r>
            <a:r>
              <a:rPr lang="fr-FR" sz="2000" b="1"/>
              <a:t>T</a:t>
            </a:r>
            <a:r>
              <a:rPr lang="fr-FR" sz="1800" b="1"/>
              <a:t>HESE</a:t>
            </a:r>
            <a:endParaRPr lang="fr-FR" sz="1800"/>
          </a:p>
        </p:txBody>
      </p:sp>
      <p:sp>
        <p:nvSpPr>
          <p:cNvPr id="3" name="TextBox 2">
            <a:extLst>
              <a:ext uri="{FF2B5EF4-FFF2-40B4-BE49-F238E27FC236}">
                <a16:creationId xmlns:a16="http://schemas.microsoft.com/office/drawing/2014/main" id="{996BF1E6-33DC-E349-938E-7073084020DD}"/>
              </a:ext>
            </a:extLst>
          </p:cNvPr>
          <p:cNvSpPr txBox="1"/>
          <p:nvPr/>
        </p:nvSpPr>
        <p:spPr>
          <a:xfrm>
            <a:off x="1706479" y="4804717"/>
            <a:ext cx="1366849" cy="923330"/>
          </a:xfrm>
          <a:prstGeom prst="rect">
            <a:avLst/>
          </a:prstGeom>
          <a:noFill/>
        </p:spPr>
        <p:txBody>
          <a:bodyPr wrap="none" rtlCol="0">
            <a:spAutoFit/>
          </a:bodyPr>
          <a:lstStyle/>
          <a:p>
            <a:pPr algn="ctr"/>
            <a:r>
              <a:rPr lang="fr-FR" b="1"/>
              <a:t>Rapporteurs</a:t>
            </a:r>
          </a:p>
          <a:p>
            <a:pPr algn="ctr"/>
            <a:r>
              <a:rPr lang="fr-FR"/>
              <a:t>Anne Boyer</a:t>
            </a:r>
          </a:p>
          <a:p>
            <a:pPr algn="ctr"/>
            <a:r>
              <a:rPr lang="fr-FR"/>
              <a:t>Julien Velcin</a:t>
            </a:r>
          </a:p>
        </p:txBody>
      </p:sp>
      <p:sp>
        <p:nvSpPr>
          <p:cNvPr id="11" name="TextBox 10">
            <a:extLst>
              <a:ext uri="{FF2B5EF4-FFF2-40B4-BE49-F238E27FC236}">
                <a16:creationId xmlns:a16="http://schemas.microsoft.com/office/drawing/2014/main" id="{7F56516B-3F1E-C945-B0AD-B90DEC654D36}"/>
              </a:ext>
            </a:extLst>
          </p:cNvPr>
          <p:cNvSpPr txBox="1"/>
          <p:nvPr/>
        </p:nvSpPr>
        <p:spPr>
          <a:xfrm>
            <a:off x="3162889" y="4804717"/>
            <a:ext cx="2173737" cy="923330"/>
          </a:xfrm>
          <a:prstGeom prst="rect">
            <a:avLst/>
          </a:prstGeom>
          <a:noFill/>
        </p:spPr>
        <p:txBody>
          <a:bodyPr wrap="none" rtlCol="0">
            <a:spAutoFit/>
          </a:bodyPr>
          <a:lstStyle/>
          <a:p>
            <a:pPr algn="ctr"/>
            <a:r>
              <a:rPr lang="fr-FR" b="1"/>
              <a:t>Examinateurs</a:t>
            </a:r>
          </a:p>
          <a:p>
            <a:pPr algn="ctr"/>
            <a:r>
              <a:rPr lang="fr-FR"/>
              <a:t>Mohamed Chetouani</a:t>
            </a:r>
          </a:p>
          <a:p>
            <a:pPr algn="ctr"/>
            <a:r>
              <a:rPr lang="fr-FR"/>
              <a:t>Alejandro Bellogin</a:t>
            </a:r>
          </a:p>
        </p:txBody>
      </p:sp>
      <p:sp>
        <p:nvSpPr>
          <p:cNvPr id="13" name="TextBox 12">
            <a:extLst>
              <a:ext uri="{FF2B5EF4-FFF2-40B4-BE49-F238E27FC236}">
                <a16:creationId xmlns:a16="http://schemas.microsoft.com/office/drawing/2014/main" id="{F2567427-56D2-304E-B8E4-6E1EBFDC64D2}"/>
              </a:ext>
            </a:extLst>
          </p:cNvPr>
          <p:cNvSpPr txBox="1"/>
          <p:nvPr/>
        </p:nvSpPr>
        <p:spPr>
          <a:xfrm>
            <a:off x="5273003" y="4804717"/>
            <a:ext cx="1652376" cy="923330"/>
          </a:xfrm>
          <a:prstGeom prst="rect">
            <a:avLst/>
          </a:prstGeom>
          <a:noFill/>
        </p:spPr>
        <p:txBody>
          <a:bodyPr wrap="none" rtlCol="0">
            <a:spAutoFit/>
          </a:bodyPr>
          <a:lstStyle/>
          <a:p>
            <a:pPr algn="ctr"/>
            <a:r>
              <a:rPr lang="fr-FR" b="1" dirty="0"/>
              <a:t>Encadrants</a:t>
            </a:r>
          </a:p>
          <a:p>
            <a:pPr algn="ctr"/>
            <a:r>
              <a:rPr lang="fr-FR" dirty="0"/>
              <a:t>Patrick Gallinari</a:t>
            </a:r>
          </a:p>
          <a:p>
            <a:pPr algn="ctr"/>
            <a:r>
              <a:rPr lang="fr-FR" dirty="0"/>
              <a:t>Vincent Guigue</a:t>
            </a:r>
          </a:p>
        </p:txBody>
      </p:sp>
    </p:spTree>
    <p:extLst>
      <p:ext uri="{BB962C8B-B14F-4D97-AF65-F5344CB8AC3E}">
        <p14:creationId xmlns:p14="http://schemas.microsoft.com/office/powerpoint/2010/main" val="2394234445"/>
      </p:ext>
    </p:extLst>
  </p:cSld>
  <p:clrMapOvr>
    <a:masterClrMapping/>
  </p:clrMapOvr>
  <mc:AlternateContent xmlns:mc="http://schemas.openxmlformats.org/markup-compatibility/2006" xmlns:p14="http://schemas.microsoft.com/office/powerpoint/2010/main">
    <mc:Choice Requires="p14">
      <p:transition p14:dur="300" advTm="8914">
        <p:fade/>
      </p:transition>
    </mc:Choice>
    <mc:Fallback xmlns="">
      <p:transition advTm="8914">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E6C7B2B-0282-8C4A-AFFC-8FE8775C7E3B}"/>
              </a:ext>
            </a:extLst>
          </p:cNvPr>
          <p:cNvSpPr>
            <a:spLocks noGrp="1"/>
          </p:cNvSpPr>
          <p:nvPr>
            <p:ph type="title"/>
          </p:nvPr>
        </p:nvSpPr>
        <p:spPr/>
        <p:txBody>
          <a:bodyPr/>
          <a:lstStyle/>
          <a:p>
            <a:r>
              <a:rPr lang="en-US"/>
              <a:t>Motivations and contributions</a:t>
            </a:r>
          </a:p>
        </p:txBody>
      </p:sp>
      <p:sp>
        <p:nvSpPr>
          <p:cNvPr id="27" name="Slide Number Placeholder 26">
            <a:extLst>
              <a:ext uri="{FF2B5EF4-FFF2-40B4-BE49-F238E27FC236}">
                <a16:creationId xmlns:a16="http://schemas.microsoft.com/office/drawing/2014/main" id="{83E757B1-ADB0-C143-9481-18BF8A1D6A1B}"/>
              </a:ext>
            </a:extLst>
          </p:cNvPr>
          <p:cNvSpPr>
            <a:spLocks noGrp="1"/>
          </p:cNvSpPr>
          <p:nvPr>
            <p:ph type="sldNum" sz="quarter" idx="12"/>
          </p:nvPr>
        </p:nvSpPr>
        <p:spPr/>
        <p:txBody>
          <a:bodyPr/>
          <a:lstStyle/>
          <a:p>
            <a:fld id="{30CCB0C1-2DF4-8B4C-AC0E-201D3DFFEAFD}" type="slidenum">
              <a:rPr lang="en-US" smtClean="0"/>
              <a:pPr/>
              <a:t>9</a:t>
            </a:fld>
            <a:endParaRPr lang="en-US"/>
          </a:p>
        </p:txBody>
      </p:sp>
      <p:sp>
        <p:nvSpPr>
          <p:cNvPr id="6" name="Content Placeholder 7">
            <a:extLst>
              <a:ext uri="{FF2B5EF4-FFF2-40B4-BE49-F238E27FC236}">
                <a16:creationId xmlns:a16="http://schemas.microsoft.com/office/drawing/2014/main" id="{996852FE-E32E-024C-B10C-0151F2EF4F49}"/>
              </a:ext>
            </a:extLst>
          </p:cNvPr>
          <p:cNvSpPr txBox="1">
            <a:spLocks/>
          </p:cNvSpPr>
          <p:nvPr/>
        </p:nvSpPr>
        <p:spPr>
          <a:xfrm>
            <a:off x="188821" y="1129881"/>
            <a:ext cx="2238891" cy="665669"/>
          </a:xfrm>
          <a:prstGeom prst="rect">
            <a:avLst/>
          </a:prstGeom>
        </p:spPr>
        <p:txBody>
          <a:bodyPr vert="horz" lIns="91440" tIns="45720" rIns="91440" bIns="45720" rtlCol="0" anchor="ctr">
            <a:normAutofit/>
          </a:bodyPr>
          <a:lstStyle>
            <a:lvl1pPr marL="228600" marR="0" indent="-228600" algn="l" defTabSz="914400" rtl="0" eaLnBrk="1" fontAlgn="auto" latinLnBrk="0" hangingPunct="1">
              <a:lnSpc>
                <a:spcPct val="90000"/>
              </a:lnSpc>
              <a:spcBef>
                <a:spcPts val="1000"/>
              </a:spcBef>
              <a:spcAft>
                <a:spcPts val="0"/>
              </a:spcAft>
              <a:buClrTx/>
              <a:buSzPct val="90000"/>
              <a:buFont typeface="Menlo-Regular" charset="0"/>
              <a:buChar char="➜"/>
              <a:tabLst/>
              <a:defRPr sz="2200" kern="1200">
                <a:solidFill>
                  <a:schemeClr val="tx2">
                    <a:lumMod val="75000"/>
                  </a:schemeClr>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2050" kern="1200">
                <a:solidFill>
                  <a:schemeClr val="tx2">
                    <a:lumMod val="75000"/>
                  </a:schemeClr>
                </a:solidFill>
                <a:latin typeface="+mn-lt"/>
                <a:ea typeface="+mn-ea"/>
                <a:cs typeface="+mn-cs"/>
              </a:defRPr>
            </a:lvl2pPr>
            <a:lvl3pPr marL="11430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900" kern="1200">
                <a:solidFill>
                  <a:schemeClr val="tx2">
                    <a:lumMod val="75000"/>
                  </a:schemeClr>
                </a:solidFill>
                <a:latin typeface="+mn-lt"/>
                <a:ea typeface="+mn-ea"/>
                <a:cs typeface="+mn-cs"/>
              </a:defRPr>
            </a:lvl3pPr>
            <a:lvl4pPr marL="16002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700" kern="1200">
                <a:solidFill>
                  <a:schemeClr val="tx2">
                    <a:lumMod val="75000"/>
                  </a:schemeClr>
                </a:solidFill>
                <a:latin typeface="+mn-lt"/>
                <a:ea typeface="+mn-ea"/>
                <a:cs typeface="+mn-cs"/>
              </a:defRPr>
            </a:lvl4pPr>
            <a:lvl5pPr marL="20574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600" kern="1200">
                <a:solidFill>
                  <a:schemeClr val="tx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b="1"/>
              <a:t>Motivations</a:t>
            </a:r>
          </a:p>
        </p:txBody>
      </p:sp>
      <p:sp>
        <p:nvSpPr>
          <p:cNvPr id="9" name="Content Placeholder 7">
            <a:extLst>
              <a:ext uri="{FF2B5EF4-FFF2-40B4-BE49-F238E27FC236}">
                <a16:creationId xmlns:a16="http://schemas.microsoft.com/office/drawing/2014/main" id="{A0E10810-8D9D-AB4C-A1A9-5D73D6277C96}"/>
              </a:ext>
            </a:extLst>
          </p:cNvPr>
          <p:cNvSpPr txBox="1">
            <a:spLocks/>
          </p:cNvSpPr>
          <p:nvPr/>
        </p:nvSpPr>
        <p:spPr>
          <a:xfrm>
            <a:off x="3535246" y="1162388"/>
            <a:ext cx="2308375" cy="665669"/>
          </a:xfrm>
          <a:prstGeom prst="rect">
            <a:avLst/>
          </a:prstGeom>
        </p:spPr>
        <p:txBody>
          <a:bodyPr vert="horz" lIns="91440" tIns="45720" rIns="91440" bIns="45720" rtlCol="0" anchor="ctr">
            <a:normAutofit/>
          </a:bodyPr>
          <a:lstStyle>
            <a:lvl1pPr marL="228600" marR="0" indent="-228600" algn="l" defTabSz="914400" rtl="0" eaLnBrk="1" fontAlgn="auto" latinLnBrk="0" hangingPunct="1">
              <a:lnSpc>
                <a:spcPct val="90000"/>
              </a:lnSpc>
              <a:spcBef>
                <a:spcPts val="1000"/>
              </a:spcBef>
              <a:spcAft>
                <a:spcPts val="0"/>
              </a:spcAft>
              <a:buClrTx/>
              <a:buSzPct val="90000"/>
              <a:buFont typeface="Menlo-Regular" charset="0"/>
              <a:buChar char="➜"/>
              <a:tabLst/>
              <a:defRPr sz="2200" kern="1200">
                <a:solidFill>
                  <a:schemeClr val="tx2">
                    <a:lumMod val="75000"/>
                  </a:schemeClr>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2050" kern="1200">
                <a:solidFill>
                  <a:schemeClr val="tx2">
                    <a:lumMod val="75000"/>
                  </a:schemeClr>
                </a:solidFill>
                <a:latin typeface="+mn-lt"/>
                <a:ea typeface="+mn-ea"/>
                <a:cs typeface="+mn-cs"/>
              </a:defRPr>
            </a:lvl2pPr>
            <a:lvl3pPr marL="11430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900" kern="1200">
                <a:solidFill>
                  <a:schemeClr val="tx2">
                    <a:lumMod val="75000"/>
                  </a:schemeClr>
                </a:solidFill>
                <a:latin typeface="+mn-lt"/>
                <a:ea typeface="+mn-ea"/>
                <a:cs typeface="+mn-cs"/>
              </a:defRPr>
            </a:lvl3pPr>
            <a:lvl4pPr marL="16002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700" kern="1200">
                <a:solidFill>
                  <a:schemeClr val="tx2">
                    <a:lumMod val="75000"/>
                  </a:schemeClr>
                </a:solidFill>
                <a:latin typeface="+mn-lt"/>
                <a:ea typeface="+mn-ea"/>
                <a:cs typeface="+mn-cs"/>
              </a:defRPr>
            </a:lvl4pPr>
            <a:lvl5pPr marL="20574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600" kern="1200">
                <a:solidFill>
                  <a:schemeClr val="tx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b="1" dirty="0"/>
              <a:t>Axes</a:t>
            </a:r>
          </a:p>
        </p:txBody>
      </p:sp>
      <p:sp>
        <p:nvSpPr>
          <p:cNvPr id="10" name="Content Placeholder 7">
            <a:extLst>
              <a:ext uri="{FF2B5EF4-FFF2-40B4-BE49-F238E27FC236}">
                <a16:creationId xmlns:a16="http://schemas.microsoft.com/office/drawing/2014/main" id="{ED6E1651-D55B-FD47-9D18-5802170C78DD}"/>
              </a:ext>
            </a:extLst>
          </p:cNvPr>
          <p:cNvSpPr txBox="1">
            <a:spLocks/>
          </p:cNvSpPr>
          <p:nvPr/>
        </p:nvSpPr>
        <p:spPr>
          <a:xfrm>
            <a:off x="6782446" y="1099883"/>
            <a:ext cx="1909124" cy="665669"/>
          </a:xfrm>
          <a:prstGeom prst="rect">
            <a:avLst/>
          </a:prstGeom>
        </p:spPr>
        <p:txBody>
          <a:bodyPr vert="horz" lIns="91440" tIns="45720" rIns="91440" bIns="45720" rtlCol="0" anchor="ctr">
            <a:normAutofit/>
          </a:bodyPr>
          <a:lstStyle>
            <a:lvl1pPr marL="228600" marR="0" indent="-228600" algn="l" defTabSz="914400" rtl="0" eaLnBrk="1" fontAlgn="auto" latinLnBrk="0" hangingPunct="1">
              <a:lnSpc>
                <a:spcPct val="90000"/>
              </a:lnSpc>
              <a:spcBef>
                <a:spcPts val="1000"/>
              </a:spcBef>
              <a:spcAft>
                <a:spcPts val="0"/>
              </a:spcAft>
              <a:buClrTx/>
              <a:buSzPct val="90000"/>
              <a:buFont typeface="Menlo-Regular" charset="0"/>
              <a:buChar char="➜"/>
              <a:tabLst/>
              <a:defRPr sz="2200" kern="1200">
                <a:solidFill>
                  <a:schemeClr val="tx2">
                    <a:lumMod val="75000"/>
                  </a:schemeClr>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2050" kern="1200">
                <a:solidFill>
                  <a:schemeClr val="tx2">
                    <a:lumMod val="75000"/>
                  </a:schemeClr>
                </a:solidFill>
                <a:latin typeface="+mn-lt"/>
                <a:ea typeface="+mn-ea"/>
                <a:cs typeface="+mn-cs"/>
              </a:defRPr>
            </a:lvl2pPr>
            <a:lvl3pPr marL="11430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900" kern="1200">
                <a:solidFill>
                  <a:schemeClr val="tx2">
                    <a:lumMod val="75000"/>
                  </a:schemeClr>
                </a:solidFill>
                <a:latin typeface="+mn-lt"/>
                <a:ea typeface="+mn-ea"/>
                <a:cs typeface="+mn-cs"/>
              </a:defRPr>
            </a:lvl3pPr>
            <a:lvl4pPr marL="16002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700" kern="1200">
                <a:solidFill>
                  <a:schemeClr val="tx2">
                    <a:lumMod val="75000"/>
                  </a:schemeClr>
                </a:solidFill>
                <a:latin typeface="+mn-lt"/>
                <a:ea typeface="+mn-ea"/>
                <a:cs typeface="+mn-cs"/>
              </a:defRPr>
            </a:lvl4pPr>
            <a:lvl5pPr marL="20574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600" kern="1200">
                <a:solidFill>
                  <a:schemeClr val="tx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b="1"/>
              <a:t>Contribution</a:t>
            </a:r>
          </a:p>
        </p:txBody>
      </p:sp>
      <p:sp>
        <p:nvSpPr>
          <p:cNvPr id="32" name="ZoneTexte 31">
            <a:extLst>
              <a:ext uri="{FF2B5EF4-FFF2-40B4-BE49-F238E27FC236}">
                <a16:creationId xmlns:a16="http://schemas.microsoft.com/office/drawing/2014/main" id="{FF774801-2F0B-AE4A-BFDE-495062FE1FFD}"/>
              </a:ext>
            </a:extLst>
          </p:cNvPr>
          <p:cNvSpPr txBox="1"/>
          <p:nvPr/>
        </p:nvSpPr>
        <p:spPr>
          <a:xfrm>
            <a:off x="402756" y="2102826"/>
            <a:ext cx="2054316" cy="646331"/>
          </a:xfrm>
          <a:prstGeom prst="rect">
            <a:avLst/>
          </a:prstGeom>
          <a:noFill/>
        </p:spPr>
        <p:txBody>
          <a:bodyPr wrap="square" rtlCol="0">
            <a:spAutoFit/>
          </a:bodyPr>
          <a:lstStyle/>
          <a:p>
            <a:pPr algn="ctr"/>
            <a:r>
              <a:rPr lang="en-US"/>
              <a:t>Rich,</a:t>
            </a:r>
            <a:r>
              <a:rPr lang="en-US" b="1"/>
              <a:t> versatile </a:t>
            </a:r>
            <a:r>
              <a:rPr lang="en-US"/>
              <a:t>user representation</a:t>
            </a:r>
          </a:p>
        </p:txBody>
      </p:sp>
      <p:sp>
        <p:nvSpPr>
          <p:cNvPr id="20" name="ZoneTexte 19">
            <a:extLst>
              <a:ext uri="{FF2B5EF4-FFF2-40B4-BE49-F238E27FC236}">
                <a16:creationId xmlns:a16="http://schemas.microsoft.com/office/drawing/2014/main" id="{BDE40743-E8EF-0144-A862-529B709DE3FB}"/>
              </a:ext>
            </a:extLst>
          </p:cNvPr>
          <p:cNvSpPr txBox="1"/>
          <p:nvPr/>
        </p:nvSpPr>
        <p:spPr>
          <a:xfrm>
            <a:off x="402756" y="3561118"/>
            <a:ext cx="2054316" cy="646331"/>
          </a:xfrm>
          <a:prstGeom prst="rect">
            <a:avLst/>
          </a:prstGeom>
          <a:noFill/>
        </p:spPr>
        <p:txBody>
          <a:bodyPr wrap="square" rtlCol="0">
            <a:spAutoFit/>
          </a:bodyPr>
          <a:lstStyle/>
          <a:p>
            <a:pPr algn="ctr"/>
            <a:r>
              <a:rPr lang="en-US"/>
              <a:t>Leverage user-generated </a:t>
            </a:r>
            <a:r>
              <a:rPr lang="en-US" b="1"/>
              <a:t>text</a:t>
            </a:r>
          </a:p>
        </p:txBody>
      </p:sp>
      <p:sp>
        <p:nvSpPr>
          <p:cNvPr id="22" name="ZoneTexte 21">
            <a:extLst>
              <a:ext uri="{FF2B5EF4-FFF2-40B4-BE49-F238E27FC236}">
                <a16:creationId xmlns:a16="http://schemas.microsoft.com/office/drawing/2014/main" id="{102F8EDA-1A1A-B14D-8EEF-C34CBBA41FAE}"/>
              </a:ext>
            </a:extLst>
          </p:cNvPr>
          <p:cNvSpPr txBox="1"/>
          <p:nvPr/>
        </p:nvSpPr>
        <p:spPr>
          <a:xfrm>
            <a:off x="402756" y="5111786"/>
            <a:ext cx="2054316" cy="646331"/>
          </a:xfrm>
          <a:prstGeom prst="rect">
            <a:avLst/>
          </a:prstGeom>
          <a:noFill/>
        </p:spPr>
        <p:txBody>
          <a:bodyPr wrap="square" rtlCol="0">
            <a:spAutoFit/>
          </a:bodyPr>
          <a:lstStyle/>
          <a:p>
            <a:pPr algn="ctr"/>
            <a:r>
              <a:rPr lang="en-US"/>
              <a:t>Make predictions </a:t>
            </a:r>
            <a:r>
              <a:rPr lang="en-US" b="1"/>
              <a:t>explainable</a:t>
            </a:r>
          </a:p>
        </p:txBody>
      </p:sp>
      <p:grpSp>
        <p:nvGrpSpPr>
          <p:cNvPr id="8" name="Groupe 7">
            <a:extLst>
              <a:ext uri="{FF2B5EF4-FFF2-40B4-BE49-F238E27FC236}">
                <a16:creationId xmlns:a16="http://schemas.microsoft.com/office/drawing/2014/main" id="{4911A035-0460-8D45-9B96-50C75CE07AFE}"/>
              </a:ext>
            </a:extLst>
          </p:cNvPr>
          <p:cNvGrpSpPr/>
          <p:nvPr/>
        </p:nvGrpSpPr>
        <p:grpSpPr>
          <a:xfrm>
            <a:off x="7186373" y="2655384"/>
            <a:ext cx="1344563" cy="919613"/>
            <a:chOff x="7040385" y="2123965"/>
            <a:chExt cx="1344563" cy="919613"/>
          </a:xfrm>
        </p:grpSpPr>
        <p:sp>
          <p:nvSpPr>
            <p:cNvPr id="34" name="ZoneTexte 33">
              <a:extLst>
                <a:ext uri="{FF2B5EF4-FFF2-40B4-BE49-F238E27FC236}">
                  <a16:creationId xmlns:a16="http://schemas.microsoft.com/office/drawing/2014/main" id="{F63E0CFF-E0FB-3D4E-9B4B-EF9E8A9EF7A9}"/>
                </a:ext>
              </a:extLst>
            </p:cNvPr>
            <p:cNvSpPr txBox="1"/>
            <p:nvPr/>
          </p:nvSpPr>
          <p:spPr>
            <a:xfrm>
              <a:off x="7040385" y="2674246"/>
              <a:ext cx="1344563" cy="369332"/>
            </a:xfrm>
            <a:prstGeom prst="rect">
              <a:avLst/>
            </a:prstGeom>
            <a:noFill/>
          </p:spPr>
          <p:txBody>
            <a:bodyPr wrap="square" rtlCol="0">
              <a:spAutoFit/>
            </a:bodyPr>
            <a:lstStyle/>
            <a:p>
              <a:pPr algn="ctr"/>
              <a:r>
                <a:rPr lang="en-US" b="1"/>
                <a:t>HRAN</a:t>
              </a:r>
            </a:p>
          </p:txBody>
        </p:sp>
        <p:sp>
          <p:nvSpPr>
            <p:cNvPr id="5" name="Ellipse 4">
              <a:extLst>
                <a:ext uri="{FF2B5EF4-FFF2-40B4-BE49-F238E27FC236}">
                  <a16:creationId xmlns:a16="http://schemas.microsoft.com/office/drawing/2014/main" id="{9B362FCD-ECBE-0547-B0D5-CA9757D1613E}"/>
                </a:ext>
              </a:extLst>
            </p:cNvPr>
            <p:cNvSpPr/>
            <p:nvPr/>
          </p:nvSpPr>
          <p:spPr>
            <a:xfrm>
              <a:off x="7456942" y="2123965"/>
              <a:ext cx="511445" cy="508192"/>
            </a:xfrm>
            <a:prstGeom prst="ellipse">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grpSp>
      <p:grpSp>
        <p:nvGrpSpPr>
          <p:cNvPr id="47" name="Groupe 46">
            <a:extLst>
              <a:ext uri="{FF2B5EF4-FFF2-40B4-BE49-F238E27FC236}">
                <a16:creationId xmlns:a16="http://schemas.microsoft.com/office/drawing/2014/main" id="{5587D937-40D5-4843-BABC-2CDC7F9210C8}"/>
              </a:ext>
            </a:extLst>
          </p:cNvPr>
          <p:cNvGrpSpPr/>
          <p:nvPr/>
        </p:nvGrpSpPr>
        <p:grpSpPr>
          <a:xfrm>
            <a:off x="7186373" y="4287627"/>
            <a:ext cx="1344563" cy="919613"/>
            <a:chOff x="7040385" y="2123965"/>
            <a:chExt cx="1344563" cy="919613"/>
          </a:xfrm>
        </p:grpSpPr>
        <p:sp>
          <p:nvSpPr>
            <p:cNvPr id="48" name="ZoneTexte 47">
              <a:extLst>
                <a:ext uri="{FF2B5EF4-FFF2-40B4-BE49-F238E27FC236}">
                  <a16:creationId xmlns:a16="http://schemas.microsoft.com/office/drawing/2014/main" id="{5748F52F-2F35-4E4A-9BA0-EDC44964ACE3}"/>
                </a:ext>
              </a:extLst>
            </p:cNvPr>
            <p:cNvSpPr txBox="1"/>
            <p:nvPr/>
          </p:nvSpPr>
          <p:spPr>
            <a:xfrm>
              <a:off x="7040385" y="2674246"/>
              <a:ext cx="1344563" cy="369332"/>
            </a:xfrm>
            <a:prstGeom prst="rect">
              <a:avLst/>
            </a:prstGeom>
            <a:noFill/>
          </p:spPr>
          <p:txBody>
            <a:bodyPr wrap="square" rtlCol="0">
              <a:spAutoFit/>
            </a:bodyPr>
            <a:lstStyle/>
            <a:p>
              <a:pPr algn="ctr"/>
              <a:r>
                <a:rPr lang="en-US" b="1"/>
                <a:t>Resume</a:t>
              </a:r>
            </a:p>
          </p:txBody>
        </p:sp>
        <p:sp>
          <p:nvSpPr>
            <p:cNvPr id="49" name="Ellipse 48">
              <a:extLst>
                <a:ext uri="{FF2B5EF4-FFF2-40B4-BE49-F238E27FC236}">
                  <a16:creationId xmlns:a16="http://schemas.microsoft.com/office/drawing/2014/main" id="{FA94C096-E94A-2B4F-98BA-51635026C98F}"/>
                </a:ext>
              </a:extLst>
            </p:cNvPr>
            <p:cNvSpPr/>
            <p:nvPr/>
          </p:nvSpPr>
          <p:spPr>
            <a:xfrm>
              <a:off x="7456942" y="2123965"/>
              <a:ext cx="511445" cy="508192"/>
            </a:xfrm>
            <a:prstGeom prst="ellipse">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2</a:t>
              </a:r>
            </a:p>
          </p:txBody>
        </p:sp>
      </p:grpSp>
      <p:sp>
        <p:nvSpPr>
          <p:cNvPr id="38" name="ZoneTexte 37">
            <a:extLst>
              <a:ext uri="{FF2B5EF4-FFF2-40B4-BE49-F238E27FC236}">
                <a16:creationId xmlns:a16="http://schemas.microsoft.com/office/drawing/2014/main" id="{C1EE866A-5FD9-0B40-99FF-4D1F7DF8959F}"/>
              </a:ext>
            </a:extLst>
          </p:cNvPr>
          <p:cNvSpPr txBox="1"/>
          <p:nvPr/>
        </p:nvSpPr>
        <p:spPr>
          <a:xfrm>
            <a:off x="3783923" y="3593272"/>
            <a:ext cx="2054316" cy="646331"/>
          </a:xfrm>
          <a:prstGeom prst="rect">
            <a:avLst/>
          </a:prstGeom>
          <a:noFill/>
        </p:spPr>
        <p:txBody>
          <a:bodyPr wrap="square" rtlCol="0">
            <a:spAutoFit/>
          </a:bodyPr>
          <a:lstStyle/>
          <a:p>
            <a:pPr algn="ctr"/>
            <a:r>
              <a:rPr lang="en-US" dirty="0"/>
              <a:t>Natural Language Processing</a:t>
            </a:r>
          </a:p>
        </p:txBody>
      </p:sp>
      <p:sp>
        <p:nvSpPr>
          <p:cNvPr id="39" name="ZoneTexte 38">
            <a:extLst>
              <a:ext uri="{FF2B5EF4-FFF2-40B4-BE49-F238E27FC236}">
                <a16:creationId xmlns:a16="http://schemas.microsoft.com/office/drawing/2014/main" id="{4F601F35-7661-BC41-B2DE-EC777B3124F6}"/>
              </a:ext>
            </a:extLst>
          </p:cNvPr>
          <p:cNvSpPr txBox="1"/>
          <p:nvPr/>
        </p:nvSpPr>
        <p:spPr>
          <a:xfrm>
            <a:off x="3789305" y="2231476"/>
            <a:ext cx="2054316" cy="369332"/>
          </a:xfrm>
          <a:prstGeom prst="rect">
            <a:avLst/>
          </a:prstGeom>
          <a:noFill/>
        </p:spPr>
        <p:txBody>
          <a:bodyPr wrap="square" rtlCol="0">
            <a:spAutoFit/>
          </a:bodyPr>
          <a:lstStyle/>
          <a:p>
            <a:pPr algn="ctr"/>
            <a:r>
              <a:rPr lang="en-US" dirty="0"/>
              <a:t>Recommendation</a:t>
            </a:r>
          </a:p>
        </p:txBody>
      </p:sp>
      <p:sp>
        <p:nvSpPr>
          <p:cNvPr id="43" name="Freeform 16">
            <a:extLst>
              <a:ext uri="{FF2B5EF4-FFF2-40B4-BE49-F238E27FC236}">
                <a16:creationId xmlns:a16="http://schemas.microsoft.com/office/drawing/2014/main" id="{61CC472F-B29F-4446-A5E6-AA7698420810}"/>
              </a:ext>
            </a:extLst>
          </p:cNvPr>
          <p:cNvSpPr/>
          <p:nvPr/>
        </p:nvSpPr>
        <p:spPr>
          <a:xfrm flipV="1">
            <a:off x="2451690" y="4009283"/>
            <a:ext cx="1332234" cy="1476303"/>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cxnSp>
        <p:nvCxnSpPr>
          <p:cNvPr id="46" name="Connecteur droit avec flèche 45">
            <a:extLst>
              <a:ext uri="{FF2B5EF4-FFF2-40B4-BE49-F238E27FC236}">
                <a16:creationId xmlns:a16="http://schemas.microsoft.com/office/drawing/2014/main" id="{DBD10617-8B91-DE4A-AC51-B98F0A1712ED}"/>
              </a:ext>
            </a:extLst>
          </p:cNvPr>
          <p:cNvCxnSpPr>
            <a:endCxn id="39" idx="1"/>
          </p:cNvCxnSpPr>
          <p:nvPr/>
        </p:nvCxnSpPr>
        <p:spPr>
          <a:xfrm flipV="1">
            <a:off x="2457072" y="2416142"/>
            <a:ext cx="1332233" cy="9850"/>
          </a:xfrm>
          <a:prstGeom prst="straightConnector1">
            <a:avLst/>
          </a:prstGeom>
          <a:ln w="3492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 name="Connecteur droit avec flèche 49">
            <a:extLst>
              <a:ext uri="{FF2B5EF4-FFF2-40B4-BE49-F238E27FC236}">
                <a16:creationId xmlns:a16="http://schemas.microsoft.com/office/drawing/2014/main" id="{7F63F32F-9A6D-6443-91CD-5DA9C980B3F4}"/>
              </a:ext>
            </a:extLst>
          </p:cNvPr>
          <p:cNvCxnSpPr/>
          <p:nvPr/>
        </p:nvCxnSpPr>
        <p:spPr>
          <a:xfrm flipV="1">
            <a:off x="2451691" y="3895584"/>
            <a:ext cx="1332233" cy="9850"/>
          </a:xfrm>
          <a:prstGeom prst="straightConnector1">
            <a:avLst/>
          </a:prstGeom>
          <a:ln w="3492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Connecteur droit avec flèche 50">
            <a:extLst>
              <a:ext uri="{FF2B5EF4-FFF2-40B4-BE49-F238E27FC236}">
                <a16:creationId xmlns:a16="http://schemas.microsoft.com/office/drawing/2014/main" id="{A1FEE6A1-F10C-DA45-8C0E-040212769AF4}"/>
              </a:ext>
            </a:extLst>
          </p:cNvPr>
          <p:cNvCxnSpPr/>
          <p:nvPr/>
        </p:nvCxnSpPr>
        <p:spPr>
          <a:xfrm flipV="1">
            <a:off x="2451690" y="5543266"/>
            <a:ext cx="1332233" cy="9850"/>
          </a:xfrm>
          <a:prstGeom prst="straightConnector1">
            <a:avLst/>
          </a:prstGeom>
          <a:ln w="3492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2" name="Freeform 16">
            <a:extLst>
              <a:ext uri="{FF2B5EF4-FFF2-40B4-BE49-F238E27FC236}">
                <a16:creationId xmlns:a16="http://schemas.microsoft.com/office/drawing/2014/main" id="{BA2E7996-DA5E-8346-8B90-5342EDAB0192}"/>
              </a:ext>
            </a:extLst>
          </p:cNvPr>
          <p:cNvSpPr/>
          <p:nvPr/>
        </p:nvSpPr>
        <p:spPr>
          <a:xfrm>
            <a:off x="2451690" y="2493633"/>
            <a:ext cx="1332234" cy="1273304"/>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sp>
        <p:nvSpPr>
          <p:cNvPr id="53" name="ZoneTexte 52">
            <a:extLst>
              <a:ext uri="{FF2B5EF4-FFF2-40B4-BE49-F238E27FC236}">
                <a16:creationId xmlns:a16="http://schemas.microsoft.com/office/drawing/2014/main" id="{8BC03D42-024D-4D40-A60A-CA17ACE1C884}"/>
              </a:ext>
            </a:extLst>
          </p:cNvPr>
          <p:cNvSpPr txBox="1"/>
          <p:nvPr/>
        </p:nvSpPr>
        <p:spPr>
          <a:xfrm>
            <a:off x="3688506" y="5368450"/>
            <a:ext cx="2245151" cy="369332"/>
          </a:xfrm>
          <a:prstGeom prst="rect">
            <a:avLst/>
          </a:prstGeom>
          <a:noFill/>
        </p:spPr>
        <p:txBody>
          <a:bodyPr wrap="square" rtlCol="0">
            <a:spAutoFit/>
          </a:bodyPr>
          <a:lstStyle/>
          <a:p>
            <a:pPr algn="ctr"/>
            <a:r>
              <a:rPr lang="en-US" dirty="0"/>
              <a:t>Text Generation</a:t>
            </a:r>
          </a:p>
        </p:txBody>
      </p:sp>
      <p:sp>
        <p:nvSpPr>
          <p:cNvPr id="56" name="Freeform 16">
            <a:extLst>
              <a:ext uri="{FF2B5EF4-FFF2-40B4-BE49-F238E27FC236}">
                <a16:creationId xmlns:a16="http://schemas.microsoft.com/office/drawing/2014/main" id="{8F8275A8-F3E7-BC42-B800-EFB5DB5435D2}"/>
              </a:ext>
            </a:extLst>
          </p:cNvPr>
          <p:cNvSpPr/>
          <p:nvPr/>
        </p:nvSpPr>
        <p:spPr>
          <a:xfrm>
            <a:off x="5832856" y="2442957"/>
            <a:ext cx="1332234" cy="508192"/>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sp>
        <p:nvSpPr>
          <p:cNvPr id="57" name="Freeform 16">
            <a:extLst>
              <a:ext uri="{FF2B5EF4-FFF2-40B4-BE49-F238E27FC236}">
                <a16:creationId xmlns:a16="http://schemas.microsoft.com/office/drawing/2014/main" id="{7E6B01DD-BB28-664F-B95E-7BB7CE30E5BC}"/>
              </a:ext>
            </a:extLst>
          </p:cNvPr>
          <p:cNvSpPr/>
          <p:nvPr/>
        </p:nvSpPr>
        <p:spPr>
          <a:xfrm>
            <a:off x="5854139" y="3910355"/>
            <a:ext cx="1344562" cy="646330"/>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sp>
        <p:nvSpPr>
          <p:cNvPr id="58" name="Freeform 16">
            <a:extLst>
              <a:ext uri="{FF2B5EF4-FFF2-40B4-BE49-F238E27FC236}">
                <a16:creationId xmlns:a16="http://schemas.microsoft.com/office/drawing/2014/main" id="{2AEBF99F-6467-8541-AD11-C25CDAC1B566}"/>
              </a:ext>
            </a:extLst>
          </p:cNvPr>
          <p:cNvSpPr/>
          <p:nvPr/>
        </p:nvSpPr>
        <p:spPr>
          <a:xfrm flipV="1">
            <a:off x="5854139" y="3039908"/>
            <a:ext cx="1300309" cy="800872"/>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sp>
        <p:nvSpPr>
          <p:cNvPr id="59" name="Freeform 16">
            <a:extLst>
              <a:ext uri="{FF2B5EF4-FFF2-40B4-BE49-F238E27FC236}">
                <a16:creationId xmlns:a16="http://schemas.microsoft.com/office/drawing/2014/main" id="{F86A2EA5-0757-034A-A8EF-E1BDBD2619C4}"/>
              </a:ext>
            </a:extLst>
          </p:cNvPr>
          <p:cNvSpPr/>
          <p:nvPr/>
        </p:nvSpPr>
        <p:spPr>
          <a:xfrm flipV="1">
            <a:off x="5898392" y="4652544"/>
            <a:ext cx="1300309" cy="900571"/>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spTree>
    <p:custDataLst>
      <p:tags r:id="rId1"/>
    </p:custDataLst>
    <p:extLst>
      <p:ext uri="{BB962C8B-B14F-4D97-AF65-F5344CB8AC3E}">
        <p14:creationId xmlns:p14="http://schemas.microsoft.com/office/powerpoint/2010/main" val="3968193674"/>
      </p:ext>
    </p:extLst>
  </p:cSld>
  <p:clrMapOvr>
    <a:masterClrMapping/>
  </p:clrMapOvr>
  <mc:AlternateContent xmlns:mc="http://schemas.openxmlformats.org/markup-compatibility/2006" xmlns:p14="http://schemas.microsoft.com/office/powerpoint/2010/main">
    <mc:Choice Requires="p14">
      <p:transition p14:dur="300" advTm="61235">
        <p:fade/>
      </p:transition>
    </mc:Choice>
    <mc:Fallback xmlns="">
      <p:transition advTm="6123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74EE585-78D1-0444-AF39-39501C6BFB1C}"/>
              </a:ext>
            </a:extLst>
          </p:cNvPr>
          <p:cNvSpPr/>
          <p:nvPr/>
        </p:nvSpPr>
        <p:spPr>
          <a:xfrm>
            <a:off x="3905572" y="2231476"/>
            <a:ext cx="1797804" cy="3526641"/>
          </a:xfrm>
          <a:prstGeom prst="rect">
            <a:avLst/>
          </a:prstGeom>
          <a:solidFill>
            <a:schemeClr val="accent4">
              <a:lumMod val="40000"/>
              <a:lumOff val="6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6">
            <a:extLst>
              <a:ext uri="{FF2B5EF4-FFF2-40B4-BE49-F238E27FC236}">
                <a16:creationId xmlns:a16="http://schemas.microsoft.com/office/drawing/2014/main" id="{2E6C7B2B-0282-8C4A-AFFC-8FE8775C7E3B}"/>
              </a:ext>
            </a:extLst>
          </p:cNvPr>
          <p:cNvSpPr>
            <a:spLocks noGrp="1"/>
          </p:cNvSpPr>
          <p:nvPr>
            <p:ph type="title"/>
          </p:nvPr>
        </p:nvSpPr>
        <p:spPr/>
        <p:txBody>
          <a:bodyPr/>
          <a:lstStyle/>
          <a:p>
            <a:r>
              <a:rPr lang="en-US"/>
              <a:t>Motivations and contributions</a:t>
            </a:r>
          </a:p>
        </p:txBody>
      </p:sp>
      <p:sp>
        <p:nvSpPr>
          <p:cNvPr id="27" name="Slide Number Placeholder 26">
            <a:extLst>
              <a:ext uri="{FF2B5EF4-FFF2-40B4-BE49-F238E27FC236}">
                <a16:creationId xmlns:a16="http://schemas.microsoft.com/office/drawing/2014/main" id="{83E757B1-ADB0-C143-9481-18BF8A1D6A1B}"/>
              </a:ext>
            </a:extLst>
          </p:cNvPr>
          <p:cNvSpPr>
            <a:spLocks noGrp="1"/>
          </p:cNvSpPr>
          <p:nvPr>
            <p:ph type="sldNum" sz="quarter" idx="12"/>
          </p:nvPr>
        </p:nvSpPr>
        <p:spPr/>
        <p:txBody>
          <a:bodyPr/>
          <a:lstStyle/>
          <a:p>
            <a:fld id="{30CCB0C1-2DF4-8B4C-AC0E-201D3DFFEAFD}" type="slidenum">
              <a:rPr lang="en-US" smtClean="0"/>
              <a:pPr/>
              <a:t>10</a:t>
            </a:fld>
            <a:endParaRPr lang="en-US"/>
          </a:p>
        </p:txBody>
      </p:sp>
      <p:sp>
        <p:nvSpPr>
          <p:cNvPr id="6" name="Content Placeholder 7">
            <a:extLst>
              <a:ext uri="{FF2B5EF4-FFF2-40B4-BE49-F238E27FC236}">
                <a16:creationId xmlns:a16="http://schemas.microsoft.com/office/drawing/2014/main" id="{996852FE-E32E-024C-B10C-0151F2EF4F49}"/>
              </a:ext>
            </a:extLst>
          </p:cNvPr>
          <p:cNvSpPr txBox="1">
            <a:spLocks/>
          </p:cNvSpPr>
          <p:nvPr/>
        </p:nvSpPr>
        <p:spPr>
          <a:xfrm>
            <a:off x="188821" y="1129881"/>
            <a:ext cx="2238891" cy="665669"/>
          </a:xfrm>
          <a:prstGeom prst="rect">
            <a:avLst/>
          </a:prstGeom>
        </p:spPr>
        <p:txBody>
          <a:bodyPr vert="horz" lIns="91440" tIns="45720" rIns="91440" bIns="45720" rtlCol="0" anchor="ctr">
            <a:normAutofit/>
          </a:bodyPr>
          <a:lstStyle>
            <a:lvl1pPr marL="228600" marR="0" indent="-228600" algn="l" defTabSz="914400" rtl="0" eaLnBrk="1" fontAlgn="auto" latinLnBrk="0" hangingPunct="1">
              <a:lnSpc>
                <a:spcPct val="90000"/>
              </a:lnSpc>
              <a:spcBef>
                <a:spcPts val="1000"/>
              </a:spcBef>
              <a:spcAft>
                <a:spcPts val="0"/>
              </a:spcAft>
              <a:buClrTx/>
              <a:buSzPct val="90000"/>
              <a:buFont typeface="Menlo-Regular" charset="0"/>
              <a:buChar char="➜"/>
              <a:tabLst/>
              <a:defRPr sz="2200" kern="1200">
                <a:solidFill>
                  <a:schemeClr val="tx2">
                    <a:lumMod val="75000"/>
                  </a:schemeClr>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2050" kern="1200">
                <a:solidFill>
                  <a:schemeClr val="tx2">
                    <a:lumMod val="75000"/>
                  </a:schemeClr>
                </a:solidFill>
                <a:latin typeface="+mn-lt"/>
                <a:ea typeface="+mn-ea"/>
                <a:cs typeface="+mn-cs"/>
              </a:defRPr>
            </a:lvl2pPr>
            <a:lvl3pPr marL="11430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900" kern="1200">
                <a:solidFill>
                  <a:schemeClr val="tx2">
                    <a:lumMod val="75000"/>
                  </a:schemeClr>
                </a:solidFill>
                <a:latin typeface="+mn-lt"/>
                <a:ea typeface="+mn-ea"/>
                <a:cs typeface="+mn-cs"/>
              </a:defRPr>
            </a:lvl3pPr>
            <a:lvl4pPr marL="16002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700" kern="1200">
                <a:solidFill>
                  <a:schemeClr val="tx2">
                    <a:lumMod val="75000"/>
                  </a:schemeClr>
                </a:solidFill>
                <a:latin typeface="+mn-lt"/>
                <a:ea typeface="+mn-ea"/>
                <a:cs typeface="+mn-cs"/>
              </a:defRPr>
            </a:lvl4pPr>
            <a:lvl5pPr marL="20574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600" kern="1200">
                <a:solidFill>
                  <a:schemeClr val="tx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b="1"/>
              <a:t>Motivations</a:t>
            </a:r>
          </a:p>
        </p:txBody>
      </p:sp>
      <p:sp>
        <p:nvSpPr>
          <p:cNvPr id="9" name="Content Placeholder 7">
            <a:extLst>
              <a:ext uri="{FF2B5EF4-FFF2-40B4-BE49-F238E27FC236}">
                <a16:creationId xmlns:a16="http://schemas.microsoft.com/office/drawing/2014/main" id="{A0E10810-8D9D-AB4C-A1A9-5D73D6277C96}"/>
              </a:ext>
            </a:extLst>
          </p:cNvPr>
          <p:cNvSpPr txBox="1">
            <a:spLocks/>
          </p:cNvSpPr>
          <p:nvPr/>
        </p:nvSpPr>
        <p:spPr>
          <a:xfrm>
            <a:off x="3526300" y="1145561"/>
            <a:ext cx="2308375" cy="665669"/>
          </a:xfrm>
          <a:prstGeom prst="rect">
            <a:avLst/>
          </a:prstGeom>
        </p:spPr>
        <p:txBody>
          <a:bodyPr vert="horz" lIns="91440" tIns="45720" rIns="91440" bIns="45720" rtlCol="0" anchor="ctr">
            <a:normAutofit/>
          </a:bodyPr>
          <a:lstStyle>
            <a:lvl1pPr marL="228600" marR="0" indent="-228600" algn="l" defTabSz="914400" rtl="0" eaLnBrk="1" fontAlgn="auto" latinLnBrk="0" hangingPunct="1">
              <a:lnSpc>
                <a:spcPct val="90000"/>
              </a:lnSpc>
              <a:spcBef>
                <a:spcPts val="1000"/>
              </a:spcBef>
              <a:spcAft>
                <a:spcPts val="0"/>
              </a:spcAft>
              <a:buClrTx/>
              <a:buSzPct val="90000"/>
              <a:buFont typeface="Menlo-Regular" charset="0"/>
              <a:buChar char="➜"/>
              <a:tabLst/>
              <a:defRPr sz="2200" kern="1200">
                <a:solidFill>
                  <a:schemeClr val="tx2">
                    <a:lumMod val="75000"/>
                  </a:schemeClr>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2050" kern="1200">
                <a:solidFill>
                  <a:schemeClr val="tx2">
                    <a:lumMod val="75000"/>
                  </a:schemeClr>
                </a:solidFill>
                <a:latin typeface="+mn-lt"/>
                <a:ea typeface="+mn-ea"/>
                <a:cs typeface="+mn-cs"/>
              </a:defRPr>
            </a:lvl2pPr>
            <a:lvl3pPr marL="11430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900" kern="1200">
                <a:solidFill>
                  <a:schemeClr val="tx2">
                    <a:lumMod val="75000"/>
                  </a:schemeClr>
                </a:solidFill>
                <a:latin typeface="+mn-lt"/>
                <a:ea typeface="+mn-ea"/>
                <a:cs typeface="+mn-cs"/>
              </a:defRPr>
            </a:lvl3pPr>
            <a:lvl4pPr marL="16002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700" kern="1200">
                <a:solidFill>
                  <a:schemeClr val="tx2">
                    <a:lumMod val="75000"/>
                  </a:schemeClr>
                </a:solidFill>
                <a:latin typeface="+mn-lt"/>
                <a:ea typeface="+mn-ea"/>
                <a:cs typeface="+mn-cs"/>
              </a:defRPr>
            </a:lvl4pPr>
            <a:lvl5pPr marL="20574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600" kern="1200">
                <a:solidFill>
                  <a:schemeClr val="tx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b="1" dirty="0"/>
              <a:t>Axes</a:t>
            </a:r>
          </a:p>
        </p:txBody>
      </p:sp>
      <p:sp>
        <p:nvSpPr>
          <p:cNvPr id="10" name="Content Placeholder 7">
            <a:extLst>
              <a:ext uri="{FF2B5EF4-FFF2-40B4-BE49-F238E27FC236}">
                <a16:creationId xmlns:a16="http://schemas.microsoft.com/office/drawing/2014/main" id="{ED6E1651-D55B-FD47-9D18-5802170C78DD}"/>
              </a:ext>
            </a:extLst>
          </p:cNvPr>
          <p:cNvSpPr txBox="1">
            <a:spLocks/>
          </p:cNvSpPr>
          <p:nvPr/>
        </p:nvSpPr>
        <p:spPr>
          <a:xfrm>
            <a:off x="6782446" y="1099883"/>
            <a:ext cx="1909124" cy="665669"/>
          </a:xfrm>
          <a:prstGeom prst="rect">
            <a:avLst/>
          </a:prstGeom>
        </p:spPr>
        <p:txBody>
          <a:bodyPr vert="horz" lIns="91440" tIns="45720" rIns="91440" bIns="45720" rtlCol="0" anchor="ctr">
            <a:normAutofit/>
          </a:bodyPr>
          <a:lstStyle>
            <a:lvl1pPr marL="228600" marR="0" indent="-228600" algn="l" defTabSz="914400" rtl="0" eaLnBrk="1" fontAlgn="auto" latinLnBrk="0" hangingPunct="1">
              <a:lnSpc>
                <a:spcPct val="90000"/>
              </a:lnSpc>
              <a:spcBef>
                <a:spcPts val="1000"/>
              </a:spcBef>
              <a:spcAft>
                <a:spcPts val="0"/>
              </a:spcAft>
              <a:buClrTx/>
              <a:buSzPct val="90000"/>
              <a:buFont typeface="Menlo-Regular" charset="0"/>
              <a:buChar char="➜"/>
              <a:tabLst/>
              <a:defRPr sz="2200" kern="1200">
                <a:solidFill>
                  <a:schemeClr val="tx2">
                    <a:lumMod val="75000"/>
                  </a:schemeClr>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2050" kern="1200">
                <a:solidFill>
                  <a:schemeClr val="tx2">
                    <a:lumMod val="75000"/>
                  </a:schemeClr>
                </a:solidFill>
                <a:latin typeface="+mn-lt"/>
                <a:ea typeface="+mn-ea"/>
                <a:cs typeface="+mn-cs"/>
              </a:defRPr>
            </a:lvl2pPr>
            <a:lvl3pPr marL="11430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900" kern="1200">
                <a:solidFill>
                  <a:schemeClr val="tx2">
                    <a:lumMod val="75000"/>
                  </a:schemeClr>
                </a:solidFill>
                <a:latin typeface="+mn-lt"/>
                <a:ea typeface="+mn-ea"/>
                <a:cs typeface="+mn-cs"/>
              </a:defRPr>
            </a:lvl3pPr>
            <a:lvl4pPr marL="16002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700" kern="1200">
                <a:solidFill>
                  <a:schemeClr val="tx2">
                    <a:lumMod val="75000"/>
                  </a:schemeClr>
                </a:solidFill>
                <a:latin typeface="+mn-lt"/>
                <a:ea typeface="+mn-ea"/>
                <a:cs typeface="+mn-cs"/>
              </a:defRPr>
            </a:lvl4pPr>
            <a:lvl5pPr marL="20574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600" kern="1200">
                <a:solidFill>
                  <a:schemeClr val="tx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b="1"/>
              <a:t>Contribution</a:t>
            </a:r>
          </a:p>
        </p:txBody>
      </p:sp>
      <p:sp>
        <p:nvSpPr>
          <p:cNvPr id="32" name="ZoneTexte 31">
            <a:extLst>
              <a:ext uri="{FF2B5EF4-FFF2-40B4-BE49-F238E27FC236}">
                <a16:creationId xmlns:a16="http://schemas.microsoft.com/office/drawing/2014/main" id="{FF774801-2F0B-AE4A-BFDE-495062FE1FFD}"/>
              </a:ext>
            </a:extLst>
          </p:cNvPr>
          <p:cNvSpPr txBox="1"/>
          <p:nvPr/>
        </p:nvSpPr>
        <p:spPr>
          <a:xfrm>
            <a:off x="405095" y="2102826"/>
            <a:ext cx="2054316" cy="646331"/>
          </a:xfrm>
          <a:prstGeom prst="rect">
            <a:avLst/>
          </a:prstGeom>
          <a:noFill/>
        </p:spPr>
        <p:txBody>
          <a:bodyPr wrap="square" rtlCol="0">
            <a:spAutoFit/>
          </a:bodyPr>
          <a:lstStyle/>
          <a:p>
            <a:pPr algn="ctr"/>
            <a:r>
              <a:rPr lang="en-US"/>
              <a:t>Rich,</a:t>
            </a:r>
            <a:r>
              <a:rPr lang="en-US" b="1"/>
              <a:t> versatile </a:t>
            </a:r>
            <a:r>
              <a:rPr lang="en-US"/>
              <a:t>user representation</a:t>
            </a:r>
          </a:p>
        </p:txBody>
      </p:sp>
      <p:sp>
        <p:nvSpPr>
          <p:cNvPr id="20" name="ZoneTexte 19">
            <a:extLst>
              <a:ext uri="{FF2B5EF4-FFF2-40B4-BE49-F238E27FC236}">
                <a16:creationId xmlns:a16="http://schemas.microsoft.com/office/drawing/2014/main" id="{BDE40743-E8EF-0144-A862-529B709DE3FB}"/>
              </a:ext>
            </a:extLst>
          </p:cNvPr>
          <p:cNvSpPr txBox="1"/>
          <p:nvPr/>
        </p:nvSpPr>
        <p:spPr>
          <a:xfrm>
            <a:off x="405095" y="3561118"/>
            <a:ext cx="2054316" cy="646331"/>
          </a:xfrm>
          <a:prstGeom prst="rect">
            <a:avLst/>
          </a:prstGeom>
          <a:noFill/>
        </p:spPr>
        <p:txBody>
          <a:bodyPr wrap="square" rtlCol="0">
            <a:spAutoFit/>
          </a:bodyPr>
          <a:lstStyle/>
          <a:p>
            <a:pPr algn="ctr"/>
            <a:r>
              <a:rPr lang="en-US"/>
              <a:t>Leverage user-generated </a:t>
            </a:r>
            <a:r>
              <a:rPr lang="en-US" b="1"/>
              <a:t>text</a:t>
            </a:r>
          </a:p>
        </p:txBody>
      </p:sp>
      <p:sp>
        <p:nvSpPr>
          <p:cNvPr id="22" name="ZoneTexte 21">
            <a:extLst>
              <a:ext uri="{FF2B5EF4-FFF2-40B4-BE49-F238E27FC236}">
                <a16:creationId xmlns:a16="http://schemas.microsoft.com/office/drawing/2014/main" id="{102F8EDA-1A1A-B14D-8EEF-C34CBBA41FAE}"/>
              </a:ext>
            </a:extLst>
          </p:cNvPr>
          <p:cNvSpPr txBox="1"/>
          <p:nvPr/>
        </p:nvSpPr>
        <p:spPr>
          <a:xfrm>
            <a:off x="405095" y="5111786"/>
            <a:ext cx="2054316" cy="646331"/>
          </a:xfrm>
          <a:prstGeom prst="rect">
            <a:avLst/>
          </a:prstGeom>
          <a:noFill/>
        </p:spPr>
        <p:txBody>
          <a:bodyPr wrap="square" rtlCol="0">
            <a:spAutoFit/>
          </a:bodyPr>
          <a:lstStyle/>
          <a:p>
            <a:pPr algn="ctr"/>
            <a:r>
              <a:rPr lang="en-US"/>
              <a:t>Make predictions </a:t>
            </a:r>
            <a:r>
              <a:rPr lang="en-US" b="1"/>
              <a:t>explainable</a:t>
            </a:r>
          </a:p>
        </p:txBody>
      </p:sp>
      <p:grpSp>
        <p:nvGrpSpPr>
          <p:cNvPr id="8" name="Groupe 7">
            <a:extLst>
              <a:ext uri="{FF2B5EF4-FFF2-40B4-BE49-F238E27FC236}">
                <a16:creationId xmlns:a16="http://schemas.microsoft.com/office/drawing/2014/main" id="{4911A035-0460-8D45-9B96-50C75CE07AFE}"/>
              </a:ext>
            </a:extLst>
          </p:cNvPr>
          <p:cNvGrpSpPr/>
          <p:nvPr/>
        </p:nvGrpSpPr>
        <p:grpSpPr>
          <a:xfrm>
            <a:off x="7188712" y="2655384"/>
            <a:ext cx="1344563" cy="919613"/>
            <a:chOff x="7040385" y="2123965"/>
            <a:chExt cx="1344563" cy="919613"/>
          </a:xfrm>
        </p:grpSpPr>
        <p:sp>
          <p:nvSpPr>
            <p:cNvPr id="34" name="ZoneTexte 33">
              <a:extLst>
                <a:ext uri="{FF2B5EF4-FFF2-40B4-BE49-F238E27FC236}">
                  <a16:creationId xmlns:a16="http://schemas.microsoft.com/office/drawing/2014/main" id="{F63E0CFF-E0FB-3D4E-9B4B-EF9E8A9EF7A9}"/>
                </a:ext>
              </a:extLst>
            </p:cNvPr>
            <p:cNvSpPr txBox="1"/>
            <p:nvPr/>
          </p:nvSpPr>
          <p:spPr>
            <a:xfrm>
              <a:off x="7040385" y="2674246"/>
              <a:ext cx="1344563" cy="369332"/>
            </a:xfrm>
            <a:prstGeom prst="rect">
              <a:avLst/>
            </a:prstGeom>
            <a:noFill/>
          </p:spPr>
          <p:txBody>
            <a:bodyPr wrap="square" rtlCol="0">
              <a:spAutoFit/>
            </a:bodyPr>
            <a:lstStyle/>
            <a:p>
              <a:pPr algn="ctr"/>
              <a:r>
                <a:rPr lang="en-US" b="1"/>
                <a:t>HRAN</a:t>
              </a:r>
            </a:p>
          </p:txBody>
        </p:sp>
        <p:sp>
          <p:nvSpPr>
            <p:cNvPr id="5" name="Ellipse 4">
              <a:extLst>
                <a:ext uri="{FF2B5EF4-FFF2-40B4-BE49-F238E27FC236}">
                  <a16:creationId xmlns:a16="http://schemas.microsoft.com/office/drawing/2014/main" id="{9B362FCD-ECBE-0547-B0D5-CA9757D1613E}"/>
                </a:ext>
              </a:extLst>
            </p:cNvPr>
            <p:cNvSpPr/>
            <p:nvPr/>
          </p:nvSpPr>
          <p:spPr>
            <a:xfrm>
              <a:off x="7456942" y="2123965"/>
              <a:ext cx="511445" cy="508192"/>
            </a:xfrm>
            <a:prstGeom prst="ellipse">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grpSp>
      <p:grpSp>
        <p:nvGrpSpPr>
          <p:cNvPr id="47" name="Groupe 46">
            <a:extLst>
              <a:ext uri="{FF2B5EF4-FFF2-40B4-BE49-F238E27FC236}">
                <a16:creationId xmlns:a16="http://schemas.microsoft.com/office/drawing/2014/main" id="{5587D937-40D5-4843-BABC-2CDC7F9210C8}"/>
              </a:ext>
            </a:extLst>
          </p:cNvPr>
          <p:cNvGrpSpPr/>
          <p:nvPr/>
        </p:nvGrpSpPr>
        <p:grpSpPr>
          <a:xfrm>
            <a:off x="7188712" y="4287627"/>
            <a:ext cx="1344563" cy="919613"/>
            <a:chOff x="7040385" y="2123965"/>
            <a:chExt cx="1344563" cy="919613"/>
          </a:xfrm>
        </p:grpSpPr>
        <p:sp>
          <p:nvSpPr>
            <p:cNvPr id="48" name="ZoneTexte 47">
              <a:extLst>
                <a:ext uri="{FF2B5EF4-FFF2-40B4-BE49-F238E27FC236}">
                  <a16:creationId xmlns:a16="http://schemas.microsoft.com/office/drawing/2014/main" id="{5748F52F-2F35-4E4A-9BA0-EDC44964ACE3}"/>
                </a:ext>
              </a:extLst>
            </p:cNvPr>
            <p:cNvSpPr txBox="1"/>
            <p:nvPr/>
          </p:nvSpPr>
          <p:spPr>
            <a:xfrm>
              <a:off x="7040385" y="2674246"/>
              <a:ext cx="1344563" cy="369332"/>
            </a:xfrm>
            <a:prstGeom prst="rect">
              <a:avLst/>
            </a:prstGeom>
            <a:noFill/>
          </p:spPr>
          <p:txBody>
            <a:bodyPr wrap="square" rtlCol="0">
              <a:spAutoFit/>
            </a:bodyPr>
            <a:lstStyle/>
            <a:p>
              <a:pPr algn="ctr"/>
              <a:r>
                <a:rPr lang="en-US" b="1"/>
                <a:t>Resume</a:t>
              </a:r>
            </a:p>
          </p:txBody>
        </p:sp>
        <p:sp>
          <p:nvSpPr>
            <p:cNvPr id="49" name="Ellipse 48">
              <a:extLst>
                <a:ext uri="{FF2B5EF4-FFF2-40B4-BE49-F238E27FC236}">
                  <a16:creationId xmlns:a16="http://schemas.microsoft.com/office/drawing/2014/main" id="{FA94C096-E94A-2B4F-98BA-51635026C98F}"/>
                </a:ext>
              </a:extLst>
            </p:cNvPr>
            <p:cNvSpPr/>
            <p:nvPr/>
          </p:nvSpPr>
          <p:spPr>
            <a:xfrm>
              <a:off x="7456942" y="2123965"/>
              <a:ext cx="511445" cy="508192"/>
            </a:xfrm>
            <a:prstGeom prst="ellipse">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2</a:t>
              </a:r>
            </a:p>
          </p:txBody>
        </p:sp>
      </p:grpSp>
      <p:sp>
        <p:nvSpPr>
          <p:cNvPr id="38" name="ZoneTexte 37">
            <a:extLst>
              <a:ext uri="{FF2B5EF4-FFF2-40B4-BE49-F238E27FC236}">
                <a16:creationId xmlns:a16="http://schemas.microsoft.com/office/drawing/2014/main" id="{C1EE866A-5FD9-0B40-99FF-4D1F7DF8959F}"/>
              </a:ext>
            </a:extLst>
          </p:cNvPr>
          <p:cNvSpPr txBox="1"/>
          <p:nvPr/>
        </p:nvSpPr>
        <p:spPr>
          <a:xfrm>
            <a:off x="3786262" y="3593272"/>
            <a:ext cx="2054316" cy="646331"/>
          </a:xfrm>
          <a:prstGeom prst="rect">
            <a:avLst/>
          </a:prstGeom>
          <a:noFill/>
        </p:spPr>
        <p:txBody>
          <a:bodyPr wrap="square" rtlCol="0">
            <a:spAutoFit/>
          </a:bodyPr>
          <a:lstStyle/>
          <a:p>
            <a:pPr algn="ctr"/>
            <a:r>
              <a:rPr lang="en-US" dirty="0"/>
              <a:t>Natural Language Processing</a:t>
            </a:r>
          </a:p>
        </p:txBody>
      </p:sp>
      <p:sp>
        <p:nvSpPr>
          <p:cNvPr id="39" name="ZoneTexte 38">
            <a:extLst>
              <a:ext uri="{FF2B5EF4-FFF2-40B4-BE49-F238E27FC236}">
                <a16:creationId xmlns:a16="http://schemas.microsoft.com/office/drawing/2014/main" id="{4F601F35-7661-BC41-B2DE-EC777B3124F6}"/>
              </a:ext>
            </a:extLst>
          </p:cNvPr>
          <p:cNvSpPr txBox="1"/>
          <p:nvPr/>
        </p:nvSpPr>
        <p:spPr>
          <a:xfrm>
            <a:off x="3791644" y="2231476"/>
            <a:ext cx="2054316" cy="369332"/>
          </a:xfrm>
          <a:prstGeom prst="rect">
            <a:avLst/>
          </a:prstGeom>
          <a:noFill/>
        </p:spPr>
        <p:txBody>
          <a:bodyPr wrap="square" rtlCol="0">
            <a:spAutoFit/>
          </a:bodyPr>
          <a:lstStyle/>
          <a:p>
            <a:pPr algn="ctr"/>
            <a:r>
              <a:rPr lang="en-US" dirty="0"/>
              <a:t>Recommendation</a:t>
            </a:r>
          </a:p>
        </p:txBody>
      </p:sp>
      <p:sp>
        <p:nvSpPr>
          <p:cNvPr id="43" name="Freeform 16">
            <a:extLst>
              <a:ext uri="{FF2B5EF4-FFF2-40B4-BE49-F238E27FC236}">
                <a16:creationId xmlns:a16="http://schemas.microsoft.com/office/drawing/2014/main" id="{61CC472F-B29F-4446-A5E6-AA7698420810}"/>
              </a:ext>
            </a:extLst>
          </p:cNvPr>
          <p:cNvSpPr/>
          <p:nvPr/>
        </p:nvSpPr>
        <p:spPr>
          <a:xfrm flipV="1">
            <a:off x="2454029" y="4009283"/>
            <a:ext cx="1332234" cy="1476303"/>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cxnSp>
        <p:nvCxnSpPr>
          <p:cNvPr id="46" name="Connecteur droit avec flèche 45">
            <a:extLst>
              <a:ext uri="{FF2B5EF4-FFF2-40B4-BE49-F238E27FC236}">
                <a16:creationId xmlns:a16="http://schemas.microsoft.com/office/drawing/2014/main" id="{DBD10617-8B91-DE4A-AC51-B98F0A1712ED}"/>
              </a:ext>
            </a:extLst>
          </p:cNvPr>
          <p:cNvCxnSpPr>
            <a:endCxn id="39" idx="1"/>
          </p:cNvCxnSpPr>
          <p:nvPr/>
        </p:nvCxnSpPr>
        <p:spPr>
          <a:xfrm flipV="1">
            <a:off x="2459411" y="2416142"/>
            <a:ext cx="1332233" cy="9850"/>
          </a:xfrm>
          <a:prstGeom prst="straightConnector1">
            <a:avLst/>
          </a:prstGeom>
          <a:ln w="3492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 name="Connecteur droit avec flèche 49">
            <a:extLst>
              <a:ext uri="{FF2B5EF4-FFF2-40B4-BE49-F238E27FC236}">
                <a16:creationId xmlns:a16="http://schemas.microsoft.com/office/drawing/2014/main" id="{7F63F32F-9A6D-6443-91CD-5DA9C980B3F4}"/>
              </a:ext>
            </a:extLst>
          </p:cNvPr>
          <p:cNvCxnSpPr/>
          <p:nvPr/>
        </p:nvCxnSpPr>
        <p:spPr>
          <a:xfrm flipV="1">
            <a:off x="2454030" y="3895584"/>
            <a:ext cx="1332233" cy="9850"/>
          </a:xfrm>
          <a:prstGeom prst="straightConnector1">
            <a:avLst/>
          </a:prstGeom>
          <a:ln w="3492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Connecteur droit avec flèche 50">
            <a:extLst>
              <a:ext uri="{FF2B5EF4-FFF2-40B4-BE49-F238E27FC236}">
                <a16:creationId xmlns:a16="http://schemas.microsoft.com/office/drawing/2014/main" id="{A1FEE6A1-F10C-DA45-8C0E-040212769AF4}"/>
              </a:ext>
            </a:extLst>
          </p:cNvPr>
          <p:cNvCxnSpPr/>
          <p:nvPr/>
        </p:nvCxnSpPr>
        <p:spPr>
          <a:xfrm flipV="1">
            <a:off x="2454029" y="5543266"/>
            <a:ext cx="1332233" cy="9850"/>
          </a:xfrm>
          <a:prstGeom prst="straightConnector1">
            <a:avLst/>
          </a:prstGeom>
          <a:ln w="3492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2" name="Freeform 16">
            <a:extLst>
              <a:ext uri="{FF2B5EF4-FFF2-40B4-BE49-F238E27FC236}">
                <a16:creationId xmlns:a16="http://schemas.microsoft.com/office/drawing/2014/main" id="{BA2E7996-DA5E-8346-8B90-5342EDAB0192}"/>
              </a:ext>
            </a:extLst>
          </p:cNvPr>
          <p:cNvSpPr/>
          <p:nvPr/>
        </p:nvSpPr>
        <p:spPr>
          <a:xfrm>
            <a:off x="2454029" y="2493633"/>
            <a:ext cx="1332234" cy="1273304"/>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sp>
        <p:nvSpPr>
          <p:cNvPr id="53" name="ZoneTexte 52">
            <a:extLst>
              <a:ext uri="{FF2B5EF4-FFF2-40B4-BE49-F238E27FC236}">
                <a16:creationId xmlns:a16="http://schemas.microsoft.com/office/drawing/2014/main" id="{8BC03D42-024D-4D40-A60A-CA17ACE1C884}"/>
              </a:ext>
            </a:extLst>
          </p:cNvPr>
          <p:cNvSpPr txBox="1"/>
          <p:nvPr/>
        </p:nvSpPr>
        <p:spPr>
          <a:xfrm>
            <a:off x="3690845" y="5368450"/>
            <a:ext cx="2245151" cy="369332"/>
          </a:xfrm>
          <a:prstGeom prst="rect">
            <a:avLst/>
          </a:prstGeom>
          <a:noFill/>
        </p:spPr>
        <p:txBody>
          <a:bodyPr wrap="square" rtlCol="0">
            <a:spAutoFit/>
          </a:bodyPr>
          <a:lstStyle/>
          <a:p>
            <a:pPr algn="ctr"/>
            <a:r>
              <a:rPr lang="en-US" dirty="0"/>
              <a:t>Text Generation</a:t>
            </a:r>
          </a:p>
        </p:txBody>
      </p:sp>
      <p:sp>
        <p:nvSpPr>
          <p:cNvPr id="56" name="Freeform 16">
            <a:extLst>
              <a:ext uri="{FF2B5EF4-FFF2-40B4-BE49-F238E27FC236}">
                <a16:creationId xmlns:a16="http://schemas.microsoft.com/office/drawing/2014/main" id="{8F8275A8-F3E7-BC42-B800-EFB5DB5435D2}"/>
              </a:ext>
            </a:extLst>
          </p:cNvPr>
          <p:cNvSpPr/>
          <p:nvPr/>
        </p:nvSpPr>
        <p:spPr>
          <a:xfrm>
            <a:off x="5835195" y="2442957"/>
            <a:ext cx="1332234" cy="508192"/>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sp>
        <p:nvSpPr>
          <p:cNvPr id="57" name="Freeform 16">
            <a:extLst>
              <a:ext uri="{FF2B5EF4-FFF2-40B4-BE49-F238E27FC236}">
                <a16:creationId xmlns:a16="http://schemas.microsoft.com/office/drawing/2014/main" id="{7E6B01DD-BB28-664F-B95E-7BB7CE30E5BC}"/>
              </a:ext>
            </a:extLst>
          </p:cNvPr>
          <p:cNvSpPr/>
          <p:nvPr/>
        </p:nvSpPr>
        <p:spPr>
          <a:xfrm>
            <a:off x="5856478" y="3910355"/>
            <a:ext cx="1344562" cy="646330"/>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sp>
        <p:nvSpPr>
          <p:cNvPr id="58" name="Freeform 16">
            <a:extLst>
              <a:ext uri="{FF2B5EF4-FFF2-40B4-BE49-F238E27FC236}">
                <a16:creationId xmlns:a16="http://schemas.microsoft.com/office/drawing/2014/main" id="{2AEBF99F-6467-8541-AD11-C25CDAC1B566}"/>
              </a:ext>
            </a:extLst>
          </p:cNvPr>
          <p:cNvSpPr/>
          <p:nvPr/>
        </p:nvSpPr>
        <p:spPr>
          <a:xfrm flipV="1">
            <a:off x="5856478" y="3039908"/>
            <a:ext cx="1300309" cy="800872"/>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sp>
        <p:nvSpPr>
          <p:cNvPr id="59" name="Freeform 16">
            <a:extLst>
              <a:ext uri="{FF2B5EF4-FFF2-40B4-BE49-F238E27FC236}">
                <a16:creationId xmlns:a16="http://schemas.microsoft.com/office/drawing/2014/main" id="{F86A2EA5-0757-034A-A8EF-E1BDBD2619C4}"/>
              </a:ext>
            </a:extLst>
          </p:cNvPr>
          <p:cNvSpPr/>
          <p:nvPr/>
        </p:nvSpPr>
        <p:spPr>
          <a:xfrm flipV="1">
            <a:off x="5900731" y="4652544"/>
            <a:ext cx="1300309" cy="900571"/>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sp>
        <p:nvSpPr>
          <p:cNvPr id="3" name="ZoneTexte 2">
            <a:extLst>
              <a:ext uri="{FF2B5EF4-FFF2-40B4-BE49-F238E27FC236}">
                <a16:creationId xmlns:a16="http://schemas.microsoft.com/office/drawing/2014/main" id="{6D3ECD0A-7B50-E246-A6AD-B7039D5D048A}"/>
              </a:ext>
            </a:extLst>
          </p:cNvPr>
          <p:cNvSpPr txBox="1"/>
          <p:nvPr/>
        </p:nvSpPr>
        <p:spPr>
          <a:xfrm>
            <a:off x="3573978" y="5853976"/>
            <a:ext cx="2789866" cy="369332"/>
          </a:xfrm>
          <a:prstGeom prst="rect">
            <a:avLst/>
          </a:prstGeom>
          <a:noFill/>
        </p:spPr>
        <p:txBody>
          <a:bodyPr wrap="none" rtlCol="0">
            <a:spAutoFit/>
          </a:bodyPr>
          <a:lstStyle/>
          <a:p>
            <a:r>
              <a:rPr lang="en-US" dirty="0">
                <a:solidFill>
                  <a:schemeClr val="accent4">
                    <a:lumMod val="75000"/>
                  </a:schemeClr>
                </a:solidFill>
              </a:rPr>
              <a:t>Representation Learning</a:t>
            </a:r>
            <a:r>
              <a:rPr lang="en-US" dirty="0">
                <a:solidFill>
                  <a:schemeClr val="tx1">
                    <a:lumMod val="75000"/>
                    <a:lumOff val="25000"/>
                  </a:schemeClr>
                </a:solidFill>
              </a:rPr>
              <a:t>[1]</a:t>
            </a:r>
          </a:p>
        </p:txBody>
      </p:sp>
      <p:sp>
        <p:nvSpPr>
          <p:cNvPr id="31" name="Rectangle 30">
            <a:extLst>
              <a:ext uri="{FF2B5EF4-FFF2-40B4-BE49-F238E27FC236}">
                <a16:creationId xmlns:a16="http://schemas.microsoft.com/office/drawing/2014/main" id="{0EC30CDC-06F9-2248-BF6D-00876248DBD0}"/>
              </a:ext>
            </a:extLst>
          </p:cNvPr>
          <p:cNvSpPr/>
          <p:nvPr/>
        </p:nvSpPr>
        <p:spPr>
          <a:xfrm>
            <a:off x="0" y="6448641"/>
            <a:ext cx="9144000" cy="369332"/>
          </a:xfrm>
          <a:prstGeom prst="rect">
            <a:avLst/>
          </a:prstGeom>
        </p:spPr>
        <p:txBody>
          <a:bodyPr wrap="square">
            <a:spAutoFit/>
          </a:bodyPr>
          <a:lstStyle/>
          <a:p>
            <a:r>
              <a:rPr lang="en-US" i="1" dirty="0">
                <a:solidFill>
                  <a:schemeClr val="tx1">
                    <a:lumMod val="75000"/>
                    <a:lumOff val="25000"/>
                  </a:schemeClr>
                </a:solidFill>
              </a:rPr>
              <a:t>[1]Y. </a:t>
            </a:r>
            <a:r>
              <a:rPr lang="en-US" i="1" dirty="0" err="1">
                <a:solidFill>
                  <a:schemeClr val="tx1">
                    <a:lumMod val="75000"/>
                    <a:lumOff val="25000"/>
                  </a:schemeClr>
                </a:solidFill>
              </a:rPr>
              <a:t>Bengio</a:t>
            </a:r>
            <a:r>
              <a:rPr lang="en-US" i="1" dirty="0">
                <a:solidFill>
                  <a:schemeClr val="tx1">
                    <a:lumMod val="75000"/>
                    <a:lumOff val="25000"/>
                  </a:schemeClr>
                </a:solidFill>
              </a:rPr>
              <a:t> et al., 2013</a:t>
            </a:r>
          </a:p>
        </p:txBody>
      </p:sp>
    </p:spTree>
    <p:custDataLst>
      <p:tags r:id="rId1"/>
    </p:custDataLst>
    <p:extLst>
      <p:ext uri="{BB962C8B-B14F-4D97-AF65-F5344CB8AC3E}">
        <p14:creationId xmlns:p14="http://schemas.microsoft.com/office/powerpoint/2010/main" val="3420864075"/>
      </p:ext>
    </p:extLst>
  </p:cSld>
  <p:clrMapOvr>
    <a:masterClrMapping/>
  </p:clrMapOvr>
  <mc:AlternateContent xmlns:mc="http://schemas.openxmlformats.org/markup-compatibility/2006" xmlns:p14="http://schemas.microsoft.com/office/powerpoint/2010/main">
    <mc:Choice Requires="p14">
      <p:transition p14:dur="300" advTm="61235">
        <p:fade/>
      </p:transition>
    </mc:Choice>
    <mc:Fallback xmlns="">
      <p:transition advTm="6123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3C2EA8A-6729-1044-AD68-D1195E210BF4}"/>
              </a:ext>
            </a:extLst>
          </p:cNvPr>
          <p:cNvSpPr>
            <a:spLocks noGrp="1"/>
          </p:cNvSpPr>
          <p:nvPr>
            <p:ph type="sldNum" sz="quarter" idx="12"/>
          </p:nvPr>
        </p:nvSpPr>
        <p:spPr/>
        <p:txBody>
          <a:bodyPr/>
          <a:lstStyle/>
          <a:p>
            <a:fld id="{30CCB0C1-2DF4-8B4C-AC0E-201D3DFFEAFD}" type="slidenum">
              <a:rPr lang="fr-FR" smtClean="0"/>
              <a:pPr/>
              <a:t>11</a:t>
            </a:fld>
            <a:endParaRPr lang="fr-FR"/>
          </a:p>
        </p:txBody>
      </p:sp>
      <p:sp>
        <p:nvSpPr>
          <p:cNvPr id="18" name="Titre 17">
            <a:extLst>
              <a:ext uri="{FF2B5EF4-FFF2-40B4-BE49-F238E27FC236}">
                <a16:creationId xmlns:a16="http://schemas.microsoft.com/office/drawing/2014/main" id="{5EAFE5A5-3060-9045-B972-01D0A53E4060}"/>
              </a:ext>
            </a:extLst>
          </p:cNvPr>
          <p:cNvSpPr>
            <a:spLocks noGrp="1"/>
          </p:cNvSpPr>
          <p:nvPr>
            <p:ph type="title"/>
          </p:nvPr>
        </p:nvSpPr>
        <p:spPr/>
        <p:txBody>
          <a:bodyPr/>
          <a:lstStyle/>
          <a:p>
            <a:r>
              <a:rPr lang="en-US" dirty="0"/>
              <a:t>Outline</a:t>
            </a:r>
          </a:p>
        </p:txBody>
      </p:sp>
      <p:sp>
        <p:nvSpPr>
          <p:cNvPr id="20" name="Espace réservé du contenu 19">
            <a:extLst>
              <a:ext uri="{FF2B5EF4-FFF2-40B4-BE49-F238E27FC236}">
                <a16:creationId xmlns:a16="http://schemas.microsoft.com/office/drawing/2014/main" id="{B0692BE2-742B-BD47-9A19-7F63DFBF8269}"/>
              </a:ext>
            </a:extLst>
          </p:cNvPr>
          <p:cNvSpPr>
            <a:spLocks noGrp="1"/>
          </p:cNvSpPr>
          <p:nvPr>
            <p:ph idx="1"/>
          </p:nvPr>
        </p:nvSpPr>
        <p:spPr/>
        <p:txBody>
          <a:bodyPr/>
          <a:lstStyle/>
          <a:p>
            <a:pPr marL="457200" indent="-457200">
              <a:buFont typeface="+mj-lt"/>
              <a:buAutoNum type="arabicPeriod"/>
            </a:pPr>
            <a:r>
              <a:rPr lang="en-US" dirty="0"/>
              <a:t>Refining User Understanding In Recommendation Via NLP (HRAN)</a:t>
            </a:r>
          </a:p>
          <a:p>
            <a:pPr marL="457200" indent="-457200">
              <a:buFont typeface="+mj-lt"/>
              <a:buAutoNum type="arabicPeriod"/>
            </a:pPr>
            <a:r>
              <a:rPr lang="en-US" dirty="0"/>
              <a:t>An NLP Approach To Professional Profile Learning And Evaluation (Resume)</a:t>
            </a:r>
          </a:p>
          <a:p>
            <a:pPr marL="457200" indent="-457200">
              <a:buFont typeface="+mj-lt"/>
              <a:buAutoNum type="arabicPeriod"/>
            </a:pPr>
            <a:r>
              <a:rPr lang="en-US" dirty="0"/>
              <a:t>User Dynamic Modeling </a:t>
            </a:r>
            <a:r>
              <a:rPr lang="en-US" i="1" dirty="0"/>
              <a:t>(exploratory)</a:t>
            </a:r>
          </a:p>
          <a:p>
            <a:pPr marL="457200" indent="-457200">
              <a:buFont typeface="+mj-lt"/>
              <a:buAutoNum type="arabicPeriod"/>
            </a:pPr>
            <a:r>
              <a:rPr lang="fr-FR" dirty="0"/>
              <a:t>Conclusion &amp; Perspective</a:t>
            </a:r>
          </a:p>
        </p:txBody>
      </p:sp>
    </p:spTree>
    <p:custDataLst>
      <p:tags r:id="rId1"/>
    </p:custDataLst>
    <p:extLst>
      <p:ext uri="{BB962C8B-B14F-4D97-AF65-F5344CB8AC3E}">
        <p14:creationId xmlns:p14="http://schemas.microsoft.com/office/powerpoint/2010/main" val="4087270972"/>
      </p:ext>
    </p:extLst>
  </p:cSld>
  <p:clrMapOvr>
    <a:masterClrMapping/>
  </p:clrMapOvr>
  <mc:AlternateContent xmlns:mc="http://schemas.openxmlformats.org/markup-compatibility/2006" xmlns:p14="http://schemas.microsoft.com/office/powerpoint/2010/main">
    <mc:Choice Requires="p14">
      <p:transition p14:dur="300" advTm="78254">
        <p:fade/>
      </p:transition>
    </mc:Choice>
    <mc:Fallback xmlns="">
      <p:transition advTm="78254">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243374C-AC17-ED43-BBA6-3DF126A003A7}"/>
              </a:ext>
            </a:extLst>
          </p:cNvPr>
          <p:cNvSpPr>
            <a:spLocks noGrp="1"/>
          </p:cNvSpPr>
          <p:nvPr>
            <p:ph type="title"/>
          </p:nvPr>
        </p:nvSpPr>
        <p:spPr>
          <a:xfrm>
            <a:off x="826358" y="522095"/>
            <a:ext cx="7393259" cy="1934478"/>
          </a:xfrm>
        </p:spPr>
        <p:txBody>
          <a:bodyPr/>
          <a:lstStyle/>
          <a:p>
            <a:r>
              <a:rPr lang="en-US" dirty="0"/>
              <a:t>REFINING USER UNDERSTANDING IN RECOMMENDATION VIA NLP</a:t>
            </a:r>
            <a:endParaRPr lang="en-US" sz="3200" dirty="0">
              <a:latin typeface="+mn-lt"/>
            </a:endParaRPr>
          </a:p>
        </p:txBody>
      </p:sp>
      <p:sp>
        <p:nvSpPr>
          <p:cNvPr id="32" name="TextBox 31">
            <a:extLst>
              <a:ext uri="{FF2B5EF4-FFF2-40B4-BE49-F238E27FC236}">
                <a16:creationId xmlns:a16="http://schemas.microsoft.com/office/drawing/2014/main" id="{0C1B20E2-0725-A44D-AE72-9D12EC7B6CE8}"/>
              </a:ext>
            </a:extLst>
          </p:cNvPr>
          <p:cNvSpPr txBox="1"/>
          <p:nvPr/>
        </p:nvSpPr>
        <p:spPr>
          <a:xfrm>
            <a:off x="261941" y="2589789"/>
            <a:ext cx="8596375" cy="830997"/>
          </a:xfrm>
          <a:prstGeom prst="rect">
            <a:avLst/>
          </a:prstGeom>
          <a:noFill/>
        </p:spPr>
        <p:txBody>
          <a:bodyPr wrap="square" rtlCol="0">
            <a:spAutoFit/>
          </a:bodyPr>
          <a:lstStyle/>
          <a:p>
            <a:pPr algn="ctr"/>
            <a:r>
              <a:rPr lang="fr-FR" sz="1600" i="1" dirty="0">
                <a:solidFill>
                  <a:schemeClr val="bg1">
                    <a:alpha val="80000"/>
                  </a:schemeClr>
                </a:solidFill>
              </a:rPr>
              <a:t> RNN &amp; modèle d’attention pour l’apprentissage de profils textuels personnalisés</a:t>
            </a:r>
          </a:p>
          <a:p>
            <a:pPr algn="ctr"/>
            <a:r>
              <a:rPr lang="fr-FR" sz="1600" dirty="0">
                <a:solidFill>
                  <a:schemeClr val="bg1">
                    <a:alpha val="80000"/>
                  </a:schemeClr>
                </a:solidFill>
              </a:rPr>
              <a:t>Charles-Emmanuel Dias, Clara Gainon de Forsan de Gabriac, Vincent Guigue, and Patrick Gallinari </a:t>
            </a:r>
            <a:br>
              <a:rPr lang="fr-FR" sz="1600" dirty="0">
                <a:solidFill>
                  <a:schemeClr val="bg1">
                    <a:alpha val="80000"/>
                  </a:schemeClr>
                </a:solidFill>
              </a:rPr>
            </a:br>
            <a:r>
              <a:rPr lang="fr-FR" sz="1600" dirty="0">
                <a:solidFill>
                  <a:schemeClr val="bg1">
                    <a:alpha val="80000"/>
                  </a:schemeClr>
                </a:solidFill>
              </a:rPr>
              <a:t>CORIA 2018</a:t>
            </a:r>
          </a:p>
        </p:txBody>
      </p:sp>
    </p:spTree>
    <p:extLst>
      <p:ext uri="{BB962C8B-B14F-4D97-AF65-F5344CB8AC3E}">
        <p14:creationId xmlns:p14="http://schemas.microsoft.com/office/powerpoint/2010/main" val="1530754405"/>
      </p:ext>
    </p:extLst>
  </p:cSld>
  <p:clrMapOvr>
    <a:masterClrMapping/>
  </p:clrMapOvr>
  <mc:AlternateContent xmlns:mc="http://schemas.openxmlformats.org/markup-compatibility/2006" xmlns:p14="http://schemas.microsoft.com/office/powerpoint/2010/main">
    <mc:Choice Requires="p14">
      <p:transition p14:dur="300" advTm="16386">
        <p:fade/>
      </p:transition>
    </mc:Choice>
    <mc:Fallback xmlns="">
      <p:transition advTm="16386">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86504-8579-7B41-BE82-EE67EE603136}"/>
              </a:ext>
            </a:extLst>
          </p:cNvPr>
          <p:cNvSpPr>
            <a:spLocks noGrp="1"/>
          </p:cNvSpPr>
          <p:nvPr>
            <p:ph type="title"/>
          </p:nvPr>
        </p:nvSpPr>
        <p:spPr/>
        <p:txBody>
          <a:bodyPr/>
          <a:lstStyle/>
          <a:p>
            <a:r>
              <a:rPr lang="en-US"/>
              <a:t>Motivation and intuition</a:t>
            </a:r>
            <a:endParaRPr lang="en-US" sz="2100"/>
          </a:p>
        </p:txBody>
      </p:sp>
      <p:sp>
        <p:nvSpPr>
          <p:cNvPr id="4" name="Slide Number Placeholder 3">
            <a:extLst>
              <a:ext uri="{FF2B5EF4-FFF2-40B4-BE49-F238E27FC236}">
                <a16:creationId xmlns:a16="http://schemas.microsoft.com/office/drawing/2014/main" id="{E0C96047-D3D7-9B47-A572-0F89788DF236}"/>
              </a:ext>
            </a:extLst>
          </p:cNvPr>
          <p:cNvSpPr>
            <a:spLocks noGrp="1"/>
          </p:cNvSpPr>
          <p:nvPr>
            <p:ph type="sldNum" sz="quarter" idx="12"/>
          </p:nvPr>
        </p:nvSpPr>
        <p:spPr/>
        <p:txBody>
          <a:bodyPr/>
          <a:lstStyle/>
          <a:p>
            <a:fld id="{30CCB0C1-2DF4-8B4C-AC0E-201D3DFFEAFD}" type="slidenum">
              <a:rPr lang="en-US" smtClean="0"/>
              <a:pPr/>
              <a:t>13</a:t>
            </a:fld>
            <a:endParaRPr lang="en-US"/>
          </a:p>
        </p:txBody>
      </p:sp>
      <p:sp>
        <p:nvSpPr>
          <p:cNvPr id="7" name="ZoneTexte 6">
            <a:extLst>
              <a:ext uri="{FF2B5EF4-FFF2-40B4-BE49-F238E27FC236}">
                <a16:creationId xmlns:a16="http://schemas.microsoft.com/office/drawing/2014/main" id="{28D4ADE7-BDAC-FA4B-9E5D-8A70CD1E3134}"/>
              </a:ext>
            </a:extLst>
          </p:cNvPr>
          <p:cNvSpPr txBox="1"/>
          <p:nvPr/>
        </p:nvSpPr>
        <p:spPr>
          <a:xfrm>
            <a:off x="4572000" y="1084796"/>
            <a:ext cx="4140214" cy="1015663"/>
          </a:xfrm>
          <a:prstGeom prst="rect">
            <a:avLst/>
          </a:prstGeom>
          <a:noFill/>
        </p:spPr>
        <p:txBody>
          <a:bodyPr wrap="square" rtlCol="0">
            <a:spAutoFit/>
          </a:bodyPr>
          <a:lstStyle/>
          <a:p>
            <a:pPr algn="ctr"/>
            <a:r>
              <a:rPr lang="en-US" sz="2400" dirty="0">
                <a:solidFill>
                  <a:schemeClr val="accent1">
                    <a:lumMod val="75000"/>
                  </a:schemeClr>
                </a:solidFill>
              </a:rPr>
              <a:t>Intuition</a:t>
            </a:r>
            <a:endParaRPr lang="en-US" dirty="0">
              <a:solidFill>
                <a:schemeClr val="accent1">
                  <a:lumMod val="75000"/>
                </a:schemeClr>
              </a:solidFill>
            </a:endParaRPr>
          </a:p>
          <a:p>
            <a:pPr algn="ctr"/>
            <a:r>
              <a:rPr lang="en-US" dirty="0"/>
              <a:t>Reviews can help </a:t>
            </a:r>
            <a:r>
              <a:rPr lang="en-US" b="1" dirty="0"/>
              <a:t>improve performances </a:t>
            </a:r>
          </a:p>
          <a:p>
            <a:pPr algn="ctr"/>
            <a:r>
              <a:rPr lang="en-US" dirty="0"/>
              <a:t>&amp; make predictions </a:t>
            </a:r>
            <a:r>
              <a:rPr lang="en-US" b="1" dirty="0"/>
              <a:t>understandable</a:t>
            </a:r>
            <a:r>
              <a:rPr lang="en-US" dirty="0"/>
              <a:t>.</a:t>
            </a:r>
          </a:p>
        </p:txBody>
      </p:sp>
      <p:sp>
        <p:nvSpPr>
          <p:cNvPr id="8" name="ZoneTexte 7">
            <a:extLst>
              <a:ext uri="{FF2B5EF4-FFF2-40B4-BE49-F238E27FC236}">
                <a16:creationId xmlns:a16="http://schemas.microsoft.com/office/drawing/2014/main" id="{E7517741-DE9A-6641-BBA8-E0079EF6352B}"/>
              </a:ext>
            </a:extLst>
          </p:cNvPr>
          <p:cNvSpPr txBox="1"/>
          <p:nvPr/>
        </p:nvSpPr>
        <p:spPr>
          <a:xfrm>
            <a:off x="431787" y="1084797"/>
            <a:ext cx="4140214" cy="1292662"/>
          </a:xfrm>
          <a:prstGeom prst="rect">
            <a:avLst/>
          </a:prstGeom>
          <a:noFill/>
        </p:spPr>
        <p:txBody>
          <a:bodyPr wrap="square" rtlCol="0">
            <a:spAutoFit/>
          </a:bodyPr>
          <a:lstStyle/>
          <a:p>
            <a:pPr algn="ctr"/>
            <a:r>
              <a:rPr lang="en-US" sz="2400" dirty="0">
                <a:solidFill>
                  <a:schemeClr val="accent1">
                    <a:lumMod val="75000"/>
                  </a:schemeClr>
                </a:solidFill>
              </a:rPr>
              <a:t>Motivation</a:t>
            </a:r>
          </a:p>
          <a:p>
            <a:pPr algn="ctr"/>
            <a:r>
              <a:rPr lang="en-US" dirty="0"/>
              <a:t>Refining </a:t>
            </a:r>
            <a:r>
              <a:rPr lang="en-US" b="1" dirty="0"/>
              <a:t>user understanding</a:t>
            </a:r>
          </a:p>
          <a:p>
            <a:pPr algn="ctr"/>
            <a:r>
              <a:rPr lang="en-US" dirty="0"/>
              <a:t>Good prediction </a:t>
            </a:r>
            <a:r>
              <a:rPr lang="en-US" b="1" dirty="0"/>
              <a:t>accuracy</a:t>
            </a:r>
          </a:p>
          <a:p>
            <a:pPr algn="ctr"/>
            <a:r>
              <a:rPr lang="en-US" dirty="0"/>
              <a:t>Prediction </a:t>
            </a:r>
            <a:r>
              <a:rPr lang="en-US" b="1" dirty="0"/>
              <a:t>Explainability</a:t>
            </a:r>
          </a:p>
        </p:txBody>
      </p:sp>
    </p:spTree>
    <p:custDataLst>
      <p:tags r:id="rId1"/>
    </p:custDataLst>
    <p:extLst>
      <p:ext uri="{BB962C8B-B14F-4D97-AF65-F5344CB8AC3E}">
        <p14:creationId xmlns:p14="http://schemas.microsoft.com/office/powerpoint/2010/main" val="781243133"/>
      </p:ext>
    </p:extLst>
  </p:cSld>
  <p:clrMapOvr>
    <a:masterClrMapping/>
  </p:clrMapOvr>
  <mc:AlternateContent xmlns:mc="http://schemas.openxmlformats.org/markup-compatibility/2006" xmlns:p14="http://schemas.microsoft.com/office/powerpoint/2010/main">
    <mc:Choice Requires="p14">
      <p:transition p14:dur="300" advTm="156321">
        <p:fade/>
      </p:transition>
    </mc:Choice>
    <mc:Fallback xmlns="">
      <p:transition advTm="156321">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86504-8579-7B41-BE82-EE67EE603136}"/>
              </a:ext>
            </a:extLst>
          </p:cNvPr>
          <p:cNvSpPr>
            <a:spLocks noGrp="1"/>
          </p:cNvSpPr>
          <p:nvPr>
            <p:ph type="title"/>
          </p:nvPr>
        </p:nvSpPr>
        <p:spPr/>
        <p:txBody>
          <a:bodyPr/>
          <a:lstStyle/>
          <a:p>
            <a:r>
              <a:rPr lang="en-US"/>
              <a:t>Motivation and intuition</a:t>
            </a:r>
            <a:endParaRPr lang="en-US" sz="2100"/>
          </a:p>
        </p:txBody>
      </p:sp>
      <p:sp>
        <p:nvSpPr>
          <p:cNvPr id="4" name="Slide Number Placeholder 3">
            <a:extLst>
              <a:ext uri="{FF2B5EF4-FFF2-40B4-BE49-F238E27FC236}">
                <a16:creationId xmlns:a16="http://schemas.microsoft.com/office/drawing/2014/main" id="{E0C96047-D3D7-9B47-A572-0F89788DF236}"/>
              </a:ext>
            </a:extLst>
          </p:cNvPr>
          <p:cNvSpPr>
            <a:spLocks noGrp="1"/>
          </p:cNvSpPr>
          <p:nvPr>
            <p:ph type="sldNum" sz="quarter" idx="12"/>
          </p:nvPr>
        </p:nvSpPr>
        <p:spPr/>
        <p:txBody>
          <a:bodyPr/>
          <a:lstStyle/>
          <a:p>
            <a:fld id="{30CCB0C1-2DF4-8B4C-AC0E-201D3DFFEAFD}" type="slidenum">
              <a:rPr lang="en-US" smtClean="0"/>
              <a:pPr/>
              <a:t>14</a:t>
            </a:fld>
            <a:endParaRPr lang="en-US"/>
          </a:p>
        </p:txBody>
      </p:sp>
      <p:sp>
        <p:nvSpPr>
          <p:cNvPr id="3" name="ZoneTexte 2">
            <a:extLst>
              <a:ext uri="{FF2B5EF4-FFF2-40B4-BE49-F238E27FC236}">
                <a16:creationId xmlns:a16="http://schemas.microsoft.com/office/drawing/2014/main" id="{477321BD-47FC-2244-9760-697AB2957F26}"/>
              </a:ext>
            </a:extLst>
          </p:cNvPr>
          <p:cNvSpPr txBox="1"/>
          <p:nvPr/>
        </p:nvSpPr>
        <p:spPr>
          <a:xfrm>
            <a:off x="4572000" y="1084796"/>
            <a:ext cx="4140214" cy="1015663"/>
          </a:xfrm>
          <a:prstGeom prst="rect">
            <a:avLst/>
          </a:prstGeom>
          <a:noFill/>
        </p:spPr>
        <p:txBody>
          <a:bodyPr wrap="square" rtlCol="0">
            <a:spAutoFit/>
          </a:bodyPr>
          <a:lstStyle/>
          <a:p>
            <a:pPr algn="ctr"/>
            <a:r>
              <a:rPr lang="en-US" sz="2400" dirty="0">
                <a:solidFill>
                  <a:schemeClr val="accent1">
                    <a:lumMod val="75000"/>
                  </a:schemeClr>
                </a:solidFill>
              </a:rPr>
              <a:t>Intuition</a:t>
            </a:r>
            <a:endParaRPr lang="en-US" dirty="0">
              <a:solidFill>
                <a:schemeClr val="accent1">
                  <a:lumMod val="75000"/>
                </a:schemeClr>
              </a:solidFill>
            </a:endParaRPr>
          </a:p>
          <a:p>
            <a:pPr algn="ctr"/>
            <a:r>
              <a:rPr lang="en-US" dirty="0"/>
              <a:t>Reviews can help </a:t>
            </a:r>
            <a:r>
              <a:rPr lang="en-US" b="1" dirty="0"/>
              <a:t>improve  performances </a:t>
            </a:r>
          </a:p>
          <a:p>
            <a:pPr algn="ctr"/>
            <a:r>
              <a:rPr lang="en-US" dirty="0"/>
              <a:t>&amp; make predictions </a:t>
            </a:r>
            <a:r>
              <a:rPr lang="en-US" b="1" dirty="0"/>
              <a:t>understandable</a:t>
            </a:r>
            <a:r>
              <a:rPr lang="en-US" dirty="0"/>
              <a:t>.</a:t>
            </a:r>
          </a:p>
        </p:txBody>
      </p:sp>
      <p:sp>
        <p:nvSpPr>
          <p:cNvPr id="22" name="ZoneTexte 21">
            <a:extLst>
              <a:ext uri="{FF2B5EF4-FFF2-40B4-BE49-F238E27FC236}">
                <a16:creationId xmlns:a16="http://schemas.microsoft.com/office/drawing/2014/main" id="{F05AD045-1638-E14F-8C44-65691E9BC9E1}"/>
              </a:ext>
            </a:extLst>
          </p:cNvPr>
          <p:cNvSpPr txBox="1"/>
          <p:nvPr/>
        </p:nvSpPr>
        <p:spPr>
          <a:xfrm>
            <a:off x="1584595" y="4089325"/>
            <a:ext cx="6078812" cy="400110"/>
          </a:xfrm>
          <a:prstGeom prst="rect">
            <a:avLst/>
          </a:prstGeom>
          <a:noFill/>
        </p:spPr>
        <p:txBody>
          <a:bodyPr wrap="square" rtlCol="0">
            <a:spAutoFit/>
          </a:bodyPr>
          <a:lstStyle/>
          <a:p>
            <a:pPr algn="ctr"/>
            <a:r>
              <a:rPr lang="en-US" sz="2000" b="1">
                <a:solidFill>
                  <a:schemeClr val="accent6">
                    <a:lumMod val="50000"/>
                  </a:schemeClr>
                </a:solidFill>
              </a:rPr>
              <a:t>Hierarchical Recurrent Attentive Network</a:t>
            </a:r>
          </a:p>
        </p:txBody>
      </p:sp>
      <p:sp>
        <p:nvSpPr>
          <p:cNvPr id="23" name="ZoneTexte 22">
            <a:extLst>
              <a:ext uri="{FF2B5EF4-FFF2-40B4-BE49-F238E27FC236}">
                <a16:creationId xmlns:a16="http://schemas.microsoft.com/office/drawing/2014/main" id="{C3553520-3743-1541-A746-C99496A35442}"/>
              </a:ext>
            </a:extLst>
          </p:cNvPr>
          <p:cNvSpPr txBox="1"/>
          <p:nvPr/>
        </p:nvSpPr>
        <p:spPr>
          <a:xfrm>
            <a:off x="431787" y="1084797"/>
            <a:ext cx="4140214" cy="1292662"/>
          </a:xfrm>
          <a:prstGeom prst="rect">
            <a:avLst/>
          </a:prstGeom>
          <a:noFill/>
        </p:spPr>
        <p:txBody>
          <a:bodyPr wrap="square" rtlCol="0">
            <a:spAutoFit/>
          </a:bodyPr>
          <a:lstStyle/>
          <a:p>
            <a:pPr algn="ctr"/>
            <a:r>
              <a:rPr lang="en-US" sz="2400" dirty="0">
                <a:solidFill>
                  <a:schemeClr val="accent1">
                    <a:lumMod val="75000"/>
                  </a:schemeClr>
                </a:solidFill>
              </a:rPr>
              <a:t>Motivation</a:t>
            </a:r>
          </a:p>
          <a:p>
            <a:pPr algn="ctr"/>
            <a:r>
              <a:rPr lang="en-US" dirty="0"/>
              <a:t>Refining </a:t>
            </a:r>
            <a:r>
              <a:rPr lang="en-US" b="1" dirty="0"/>
              <a:t>user understanding</a:t>
            </a:r>
          </a:p>
          <a:p>
            <a:pPr algn="ctr"/>
            <a:r>
              <a:rPr lang="en-US" dirty="0"/>
              <a:t>Good prediction </a:t>
            </a:r>
            <a:r>
              <a:rPr lang="en-US" b="1" dirty="0"/>
              <a:t>accuracy</a:t>
            </a:r>
          </a:p>
          <a:p>
            <a:pPr algn="ctr"/>
            <a:r>
              <a:rPr lang="en-US" dirty="0"/>
              <a:t>Prediction </a:t>
            </a:r>
            <a:r>
              <a:rPr lang="en-US" b="1" dirty="0"/>
              <a:t>Explainability</a:t>
            </a:r>
          </a:p>
        </p:txBody>
      </p:sp>
      <p:sp>
        <p:nvSpPr>
          <p:cNvPr id="25" name="ZoneTexte 24">
            <a:extLst>
              <a:ext uri="{FF2B5EF4-FFF2-40B4-BE49-F238E27FC236}">
                <a16:creationId xmlns:a16="http://schemas.microsoft.com/office/drawing/2014/main" id="{C77388F2-869C-5544-A720-85B899770160}"/>
              </a:ext>
            </a:extLst>
          </p:cNvPr>
          <p:cNvSpPr txBox="1"/>
          <p:nvPr/>
        </p:nvSpPr>
        <p:spPr>
          <a:xfrm>
            <a:off x="3228656" y="2591732"/>
            <a:ext cx="2686685" cy="1292662"/>
          </a:xfrm>
          <a:prstGeom prst="rect">
            <a:avLst/>
          </a:prstGeom>
          <a:solidFill>
            <a:srgbClr val="CCCFE4"/>
          </a:solidFill>
        </p:spPr>
        <p:txBody>
          <a:bodyPr wrap="square" rtlCol="0">
            <a:spAutoFit/>
          </a:bodyPr>
          <a:lstStyle/>
          <a:p>
            <a:pPr algn="ctr"/>
            <a:r>
              <a:rPr lang="en-US" sz="2400" dirty="0">
                <a:solidFill>
                  <a:schemeClr val="accent1">
                    <a:lumMod val="75000"/>
                  </a:schemeClr>
                </a:solidFill>
              </a:rPr>
              <a:t>Approach</a:t>
            </a:r>
          </a:p>
          <a:p>
            <a:pPr algn="ctr"/>
            <a:r>
              <a:rPr lang="en-US" dirty="0"/>
              <a:t>Rating </a:t>
            </a:r>
            <a:r>
              <a:rPr lang="en-US" b="1" dirty="0"/>
              <a:t>regression</a:t>
            </a:r>
          </a:p>
          <a:p>
            <a:pPr algn="ctr"/>
            <a:r>
              <a:rPr lang="en-US" dirty="0"/>
              <a:t> + </a:t>
            </a:r>
          </a:p>
          <a:p>
            <a:pPr algn="ctr"/>
            <a:r>
              <a:rPr lang="en-US" b="1" dirty="0"/>
              <a:t>Sentiment</a:t>
            </a:r>
            <a:r>
              <a:rPr lang="en-US" dirty="0"/>
              <a:t> analysis</a:t>
            </a:r>
          </a:p>
        </p:txBody>
      </p:sp>
      <p:grpSp>
        <p:nvGrpSpPr>
          <p:cNvPr id="10" name="Groupe 9">
            <a:extLst>
              <a:ext uri="{FF2B5EF4-FFF2-40B4-BE49-F238E27FC236}">
                <a16:creationId xmlns:a16="http://schemas.microsoft.com/office/drawing/2014/main" id="{1E3A8980-9F46-CB46-9053-610D1062C86F}"/>
              </a:ext>
            </a:extLst>
          </p:cNvPr>
          <p:cNvGrpSpPr/>
          <p:nvPr/>
        </p:nvGrpSpPr>
        <p:grpSpPr>
          <a:xfrm>
            <a:off x="855603" y="4489435"/>
            <a:ext cx="7432794" cy="2267157"/>
            <a:chOff x="757251" y="4489435"/>
            <a:chExt cx="7432794" cy="2267157"/>
          </a:xfrm>
        </p:grpSpPr>
        <p:sp>
          <p:nvSpPr>
            <p:cNvPr id="21" name="Rectangle : coins arrondis 20">
              <a:extLst>
                <a:ext uri="{FF2B5EF4-FFF2-40B4-BE49-F238E27FC236}">
                  <a16:creationId xmlns:a16="http://schemas.microsoft.com/office/drawing/2014/main" id="{3FCF2401-0F41-4F44-869C-444EA431CF93}"/>
                </a:ext>
              </a:extLst>
            </p:cNvPr>
            <p:cNvSpPr/>
            <p:nvPr/>
          </p:nvSpPr>
          <p:spPr>
            <a:xfrm>
              <a:off x="757251" y="4489435"/>
              <a:ext cx="6264315" cy="2267157"/>
            </a:xfrm>
            <a:prstGeom prst="roundRect">
              <a:avLst/>
            </a:prstGeom>
            <a:solidFill>
              <a:schemeClr val="accent6">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9" name="Groupe 18">
              <a:extLst>
                <a:ext uri="{FF2B5EF4-FFF2-40B4-BE49-F238E27FC236}">
                  <a16:creationId xmlns:a16="http://schemas.microsoft.com/office/drawing/2014/main" id="{602366BF-71B4-764F-9433-8C87A50E1795}"/>
                </a:ext>
              </a:extLst>
            </p:cNvPr>
            <p:cNvGrpSpPr/>
            <p:nvPr/>
          </p:nvGrpSpPr>
          <p:grpSpPr>
            <a:xfrm>
              <a:off x="816903" y="4665599"/>
              <a:ext cx="7373142" cy="1926981"/>
              <a:chOff x="774890" y="4469719"/>
              <a:chExt cx="7373142" cy="1926981"/>
            </a:xfrm>
          </p:grpSpPr>
          <p:sp>
            <p:nvSpPr>
              <p:cNvPr id="7" name="Rectangle 6">
                <a:extLst>
                  <a:ext uri="{FF2B5EF4-FFF2-40B4-BE49-F238E27FC236}">
                    <a16:creationId xmlns:a16="http://schemas.microsoft.com/office/drawing/2014/main" id="{7DB1634F-C384-A04D-AB7A-705DDBC83DA1}"/>
                  </a:ext>
                </a:extLst>
              </p:cNvPr>
              <p:cNvSpPr/>
              <p:nvPr/>
            </p:nvSpPr>
            <p:spPr>
              <a:xfrm>
                <a:off x="2650209" y="4469719"/>
                <a:ext cx="2925007" cy="728420"/>
              </a:xfrm>
              <a:prstGeom prst="rect">
                <a:avLst/>
              </a:prstGeom>
              <a:solidFill>
                <a:srgbClr val="DAE9FC"/>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85000"/>
                        <a:lumOff val="15000"/>
                      </a:schemeClr>
                    </a:solidFill>
                  </a:rPr>
                  <a:t>Sentiment Analysis</a:t>
                </a:r>
              </a:p>
            </p:txBody>
          </p:sp>
          <p:sp>
            <p:nvSpPr>
              <p:cNvPr id="9" name="Rectangle 8">
                <a:extLst>
                  <a:ext uri="{FF2B5EF4-FFF2-40B4-BE49-F238E27FC236}">
                    <a16:creationId xmlns:a16="http://schemas.microsoft.com/office/drawing/2014/main" id="{E5E00E27-3267-814C-B1D5-3E39C541F7CF}"/>
                  </a:ext>
                </a:extLst>
              </p:cNvPr>
              <p:cNvSpPr/>
              <p:nvPr/>
            </p:nvSpPr>
            <p:spPr>
              <a:xfrm>
                <a:off x="2650209" y="5570825"/>
                <a:ext cx="2925007" cy="728420"/>
              </a:xfrm>
              <a:prstGeom prst="rect">
                <a:avLst/>
              </a:prstGeom>
              <a:solidFill>
                <a:srgbClr val="F8CECC"/>
              </a:solidFill>
              <a:ln>
                <a:solidFill>
                  <a:srgbClr val="D74F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85000"/>
                        <a:lumOff val="15000"/>
                      </a:schemeClr>
                    </a:solidFill>
                  </a:rPr>
                  <a:t>Recommendation</a:t>
                </a:r>
              </a:p>
            </p:txBody>
          </p:sp>
          <p:sp>
            <p:nvSpPr>
              <p:cNvPr id="8" name="ZoneTexte 7">
                <a:extLst>
                  <a:ext uri="{FF2B5EF4-FFF2-40B4-BE49-F238E27FC236}">
                    <a16:creationId xmlns:a16="http://schemas.microsoft.com/office/drawing/2014/main" id="{DB8659F1-2BDB-7E4A-83C4-C8FA03181404}"/>
                  </a:ext>
                </a:extLst>
              </p:cNvPr>
              <p:cNvSpPr txBox="1"/>
              <p:nvPr/>
            </p:nvSpPr>
            <p:spPr>
              <a:xfrm>
                <a:off x="958312" y="4653680"/>
                <a:ext cx="944105" cy="369332"/>
              </a:xfrm>
              <a:prstGeom prst="rect">
                <a:avLst/>
              </a:prstGeom>
              <a:noFill/>
            </p:spPr>
            <p:txBody>
              <a:bodyPr wrap="none" rtlCol="0">
                <a:spAutoFit/>
              </a:bodyPr>
              <a:lstStyle/>
              <a:p>
                <a:pPr algn="ctr"/>
                <a:r>
                  <a:rPr lang="en-US"/>
                  <a:t>Reviews</a:t>
                </a:r>
              </a:p>
            </p:txBody>
          </p:sp>
          <p:sp>
            <p:nvSpPr>
              <p:cNvPr id="11" name="ZoneTexte 10">
                <a:extLst>
                  <a:ext uri="{FF2B5EF4-FFF2-40B4-BE49-F238E27FC236}">
                    <a16:creationId xmlns:a16="http://schemas.microsoft.com/office/drawing/2014/main" id="{E9732598-0D00-8349-9BBB-1700680B137C}"/>
                  </a:ext>
                </a:extLst>
              </p:cNvPr>
              <p:cNvSpPr txBox="1"/>
              <p:nvPr/>
            </p:nvSpPr>
            <p:spPr>
              <a:xfrm>
                <a:off x="774890" y="5473370"/>
                <a:ext cx="1282210" cy="923330"/>
              </a:xfrm>
              <a:prstGeom prst="rect">
                <a:avLst/>
              </a:prstGeom>
              <a:noFill/>
            </p:spPr>
            <p:txBody>
              <a:bodyPr wrap="none" rtlCol="0">
                <a:spAutoFit/>
              </a:bodyPr>
              <a:lstStyle/>
              <a:p>
                <a:pPr algn="ctr"/>
                <a:r>
                  <a:rPr lang="en-US" dirty="0"/>
                  <a:t>User profile</a:t>
                </a:r>
                <a:br>
                  <a:rPr lang="en-US" dirty="0"/>
                </a:br>
                <a:r>
                  <a:rPr lang="en-US" dirty="0"/>
                  <a:t>+ </a:t>
                </a:r>
              </a:p>
              <a:p>
                <a:pPr algn="ctr"/>
                <a:r>
                  <a:rPr lang="en-US" dirty="0"/>
                  <a:t>Item profile</a:t>
                </a:r>
              </a:p>
            </p:txBody>
          </p:sp>
          <p:sp>
            <p:nvSpPr>
              <p:cNvPr id="12" name="ZoneTexte 11">
                <a:extLst>
                  <a:ext uri="{FF2B5EF4-FFF2-40B4-BE49-F238E27FC236}">
                    <a16:creationId xmlns:a16="http://schemas.microsoft.com/office/drawing/2014/main" id="{FEA07770-5BFA-F443-B376-14C54609549F}"/>
                  </a:ext>
                </a:extLst>
              </p:cNvPr>
              <p:cNvSpPr txBox="1"/>
              <p:nvPr/>
            </p:nvSpPr>
            <p:spPr>
              <a:xfrm>
                <a:off x="6979554" y="4506007"/>
                <a:ext cx="1141851" cy="646331"/>
              </a:xfrm>
              <a:prstGeom prst="rect">
                <a:avLst/>
              </a:prstGeom>
              <a:noFill/>
            </p:spPr>
            <p:txBody>
              <a:bodyPr wrap="none" rtlCol="0">
                <a:spAutoFit/>
              </a:bodyPr>
              <a:lstStyle/>
              <a:p>
                <a:pPr algn="ctr"/>
                <a:r>
                  <a:rPr lang="en-US" dirty="0"/>
                  <a:t>Polarity </a:t>
                </a:r>
              </a:p>
              <a:p>
                <a:pPr algn="ctr"/>
                <a:r>
                  <a:rPr lang="en-US" dirty="0"/>
                  <a:t>Prediction</a:t>
                </a:r>
              </a:p>
            </p:txBody>
          </p:sp>
          <p:sp>
            <p:nvSpPr>
              <p:cNvPr id="14" name="ZoneTexte 13">
                <a:extLst>
                  <a:ext uri="{FF2B5EF4-FFF2-40B4-BE49-F238E27FC236}">
                    <a16:creationId xmlns:a16="http://schemas.microsoft.com/office/drawing/2014/main" id="{FC396EA0-19D8-7641-B1AB-F9E5344C89AD}"/>
                  </a:ext>
                </a:extLst>
              </p:cNvPr>
              <p:cNvSpPr txBox="1"/>
              <p:nvPr/>
            </p:nvSpPr>
            <p:spPr>
              <a:xfrm>
                <a:off x="7006181" y="5607113"/>
                <a:ext cx="1141851" cy="646331"/>
              </a:xfrm>
              <a:prstGeom prst="rect">
                <a:avLst/>
              </a:prstGeom>
              <a:noFill/>
            </p:spPr>
            <p:txBody>
              <a:bodyPr wrap="none" rtlCol="0">
                <a:spAutoFit/>
              </a:bodyPr>
              <a:lstStyle/>
              <a:p>
                <a:pPr algn="ctr"/>
                <a:r>
                  <a:rPr lang="en-US" dirty="0"/>
                  <a:t>Rating </a:t>
                </a:r>
              </a:p>
              <a:p>
                <a:pPr algn="ctr"/>
                <a:r>
                  <a:rPr lang="en-US" dirty="0"/>
                  <a:t>Prediction</a:t>
                </a:r>
              </a:p>
            </p:txBody>
          </p:sp>
          <p:cxnSp>
            <p:nvCxnSpPr>
              <p:cNvPr id="15" name="Connecteur droit avec flèche 14">
                <a:extLst>
                  <a:ext uri="{FF2B5EF4-FFF2-40B4-BE49-F238E27FC236}">
                    <a16:creationId xmlns:a16="http://schemas.microsoft.com/office/drawing/2014/main" id="{9DF4F5DC-05CF-3F41-8DDC-080BD5F9C6B3}"/>
                  </a:ext>
                </a:extLst>
              </p:cNvPr>
              <p:cNvCxnSpPr>
                <a:cxnSpLocks/>
                <a:stCxn id="8" idx="3"/>
                <a:endCxn id="7" idx="1"/>
              </p:cNvCxnSpPr>
              <p:nvPr/>
            </p:nvCxnSpPr>
            <p:spPr>
              <a:xfrm flipV="1">
                <a:off x="1902417" y="4833929"/>
                <a:ext cx="747792" cy="4417"/>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6" name="Connecteur droit avec flèche 15">
                <a:extLst>
                  <a:ext uri="{FF2B5EF4-FFF2-40B4-BE49-F238E27FC236}">
                    <a16:creationId xmlns:a16="http://schemas.microsoft.com/office/drawing/2014/main" id="{6B11FE78-551B-194C-8600-AA1A9CC547EB}"/>
                  </a:ext>
                </a:extLst>
              </p:cNvPr>
              <p:cNvCxnSpPr>
                <a:cxnSpLocks/>
              </p:cNvCxnSpPr>
              <p:nvPr/>
            </p:nvCxnSpPr>
            <p:spPr>
              <a:xfrm flipV="1">
                <a:off x="1902417" y="5935035"/>
                <a:ext cx="747792" cy="12018"/>
              </a:xfrm>
              <a:prstGeom prst="straightConnector1">
                <a:avLst/>
              </a:prstGeom>
              <a:ln w="12700">
                <a:solidFill>
                  <a:srgbClr val="D74F4A"/>
                </a:solidFill>
                <a:tailEnd type="triangle"/>
              </a:ln>
            </p:spPr>
            <p:style>
              <a:lnRef idx="1">
                <a:schemeClr val="accent1"/>
              </a:lnRef>
              <a:fillRef idx="0">
                <a:schemeClr val="accent1"/>
              </a:fillRef>
              <a:effectRef idx="0">
                <a:schemeClr val="accent1"/>
              </a:effectRef>
              <a:fontRef idx="minor">
                <a:schemeClr val="tx1"/>
              </a:fontRef>
            </p:style>
          </p:cxnSp>
          <p:cxnSp>
            <p:nvCxnSpPr>
              <p:cNvPr id="17" name="Connecteur droit avec flèche 16">
                <a:extLst>
                  <a:ext uri="{FF2B5EF4-FFF2-40B4-BE49-F238E27FC236}">
                    <a16:creationId xmlns:a16="http://schemas.microsoft.com/office/drawing/2014/main" id="{66A27154-EE5F-EA4E-A8DE-91AC446643F3}"/>
                  </a:ext>
                </a:extLst>
              </p:cNvPr>
              <p:cNvCxnSpPr/>
              <p:nvPr/>
            </p:nvCxnSpPr>
            <p:spPr>
              <a:xfrm>
                <a:off x="5589585" y="4838346"/>
                <a:ext cx="578740" cy="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8" name="Connecteur droit avec flèche 17">
                <a:extLst>
                  <a:ext uri="{FF2B5EF4-FFF2-40B4-BE49-F238E27FC236}">
                    <a16:creationId xmlns:a16="http://schemas.microsoft.com/office/drawing/2014/main" id="{3857643D-8A48-7348-874C-D77E8DDF0D25}"/>
                  </a:ext>
                </a:extLst>
              </p:cNvPr>
              <p:cNvCxnSpPr/>
              <p:nvPr/>
            </p:nvCxnSpPr>
            <p:spPr>
              <a:xfrm>
                <a:off x="5589585" y="5939452"/>
                <a:ext cx="578740" cy="0"/>
              </a:xfrm>
              <a:prstGeom prst="straightConnector1">
                <a:avLst/>
              </a:prstGeom>
              <a:ln w="12700">
                <a:solidFill>
                  <a:srgbClr val="D74F4A"/>
                </a:solidFill>
                <a:tailEnd type="triangle"/>
              </a:ln>
            </p:spPr>
            <p:style>
              <a:lnRef idx="1">
                <a:schemeClr val="accent1"/>
              </a:lnRef>
              <a:fillRef idx="0">
                <a:schemeClr val="accent1"/>
              </a:fillRef>
              <a:effectRef idx="0">
                <a:schemeClr val="accent1"/>
              </a:effectRef>
              <a:fontRef idx="minor">
                <a:schemeClr val="tx1"/>
              </a:fontRef>
            </p:style>
          </p:cxnSp>
        </p:grpSp>
        <p:cxnSp>
          <p:nvCxnSpPr>
            <p:cNvPr id="24" name="Connecteur droit avec flèche 23">
              <a:extLst>
                <a:ext uri="{FF2B5EF4-FFF2-40B4-BE49-F238E27FC236}">
                  <a16:creationId xmlns:a16="http://schemas.microsoft.com/office/drawing/2014/main" id="{B9ABBC6F-09E0-924B-9FFB-2A10EAA39BE7}"/>
                </a:ext>
              </a:extLst>
            </p:cNvPr>
            <p:cNvCxnSpPr>
              <a:stCxn id="9" idx="0"/>
              <a:endCxn id="7" idx="2"/>
            </p:cNvCxnSpPr>
            <p:nvPr/>
          </p:nvCxnSpPr>
          <p:spPr>
            <a:xfrm flipV="1">
              <a:off x="4154726" y="5394019"/>
              <a:ext cx="0" cy="372686"/>
            </a:xfrm>
            <a:prstGeom prst="straightConnector1">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 name="ZoneTexte 4">
                  <a:extLst>
                    <a:ext uri="{FF2B5EF4-FFF2-40B4-BE49-F238E27FC236}">
                      <a16:creationId xmlns:a16="http://schemas.microsoft.com/office/drawing/2014/main" id="{B5208637-AF9E-AA46-8CFC-BEF00FA68D09}"/>
                    </a:ext>
                  </a:extLst>
                </p:cNvPr>
                <p:cNvSpPr txBox="1"/>
                <p:nvPr/>
              </p:nvSpPr>
              <p:spPr>
                <a:xfrm>
                  <a:off x="6294324" y="4840630"/>
                  <a:ext cx="476221" cy="3855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2400" i="1" smtClean="0">
                                <a:solidFill>
                                  <a:schemeClr val="accent1"/>
                                </a:solidFill>
                                <a:latin typeface="Cambria Math" panose="02040503050406030204" pitchFamily="18" charset="0"/>
                              </a:rPr>
                            </m:ctrlPr>
                          </m:accPr>
                          <m:e>
                            <m:sSub>
                              <m:sSubPr>
                                <m:ctrlPr>
                                  <a:rPr lang="en-US" sz="2400" i="1">
                                    <a:solidFill>
                                      <a:schemeClr val="accent1"/>
                                    </a:solidFill>
                                    <a:latin typeface="Cambria Math" panose="02040503050406030204" pitchFamily="18" charset="0"/>
                                  </a:rPr>
                                </m:ctrlPr>
                              </m:sSubPr>
                              <m:e>
                                <m:r>
                                  <a:rPr lang="fr-FR" sz="2400" i="1">
                                    <a:solidFill>
                                      <a:schemeClr val="accent1"/>
                                    </a:solidFill>
                                    <a:latin typeface="Cambria Math" panose="02040503050406030204" pitchFamily="18" charset="0"/>
                                  </a:rPr>
                                  <m:t>𝑟</m:t>
                                </m:r>
                              </m:e>
                              <m:sub>
                                <m:r>
                                  <a:rPr lang="fr-FR" sz="2400" i="1">
                                    <a:solidFill>
                                      <a:schemeClr val="accent1"/>
                                    </a:solidFill>
                                    <a:latin typeface="Cambria Math" panose="02040503050406030204" pitchFamily="18" charset="0"/>
                                  </a:rPr>
                                  <m:t>𝑢</m:t>
                                </m:r>
                                <m:r>
                                  <a:rPr lang="fr-FR" sz="2400" i="1">
                                    <a:solidFill>
                                      <a:schemeClr val="accent1"/>
                                    </a:solidFill>
                                    <a:latin typeface="Cambria Math" panose="02040503050406030204" pitchFamily="18" charset="0"/>
                                  </a:rPr>
                                  <m:t>,</m:t>
                                </m:r>
                                <m:r>
                                  <a:rPr lang="fr-FR" sz="2400" i="1">
                                    <a:solidFill>
                                      <a:schemeClr val="accent1"/>
                                    </a:solidFill>
                                    <a:latin typeface="Cambria Math" panose="02040503050406030204" pitchFamily="18" charset="0"/>
                                  </a:rPr>
                                  <m:t>𝑖</m:t>
                                </m:r>
                              </m:sub>
                            </m:sSub>
                          </m:e>
                        </m:acc>
                      </m:oMath>
                    </m:oMathPara>
                  </a14:m>
                  <a:endParaRPr lang="en-US" sz="2400" dirty="0">
                    <a:solidFill>
                      <a:schemeClr val="tx2"/>
                    </a:solidFill>
                  </a:endParaRPr>
                </a:p>
              </p:txBody>
            </p:sp>
          </mc:Choice>
          <mc:Fallback xmlns="">
            <p:sp>
              <p:nvSpPr>
                <p:cNvPr id="5" name="ZoneTexte 4">
                  <a:extLst>
                    <a:ext uri="{FF2B5EF4-FFF2-40B4-BE49-F238E27FC236}">
                      <a16:creationId xmlns:a16="http://schemas.microsoft.com/office/drawing/2014/main" id="{B5208637-AF9E-AA46-8CFC-BEF00FA68D09}"/>
                    </a:ext>
                  </a:extLst>
                </p:cNvPr>
                <p:cNvSpPr txBox="1">
                  <a:spLocks noRot="1" noChangeAspect="1" noMove="1" noResize="1" noEditPoints="1" noAdjustHandles="1" noChangeArrowheads="1" noChangeShapeType="1" noTextEdit="1"/>
                </p:cNvSpPr>
                <p:nvPr/>
              </p:nvSpPr>
              <p:spPr>
                <a:xfrm>
                  <a:off x="6294324" y="4840630"/>
                  <a:ext cx="476221" cy="385555"/>
                </a:xfrm>
                <a:prstGeom prst="rect">
                  <a:avLst/>
                </a:prstGeom>
                <a:blipFill>
                  <a:blip r:embed="rId4"/>
                  <a:stretch>
                    <a:fillRect l="-7895" t="-16129" r="-5263" b="-129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ZoneTexte 25">
                  <a:extLst>
                    <a:ext uri="{FF2B5EF4-FFF2-40B4-BE49-F238E27FC236}">
                      <a16:creationId xmlns:a16="http://schemas.microsoft.com/office/drawing/2014/main" id="{AE595775-07E6-C345-BDEE-9167E6A636FA}"/>
                    </a:ext>
                  </a:extLst>
                </p:cNvPr>
                <p:cNvSpPr txBox="1"/>
                <p:nvPr/>
              </p:nvSpPr>
              <p:spPr>
                <a:xfrm>
                  <a:off x="6294324" y="5938136"/>
                  <a:ext cx="476221" cy="3855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2400" i="1" smtClean="0">
                                <a:solidFill>
                                  <a:srgbClr val="C00000"/>
                                </a:solidFill>
                                <a:latin typeface="Cambria Math" panose="02040503050406030204" pitchFamily="18" charset="0"/>
                              </a:rPr>
                            </m:ctrlPr>
                          </m:accPr>
                          <m:e>
                            <m:sSub>
                              <m:sSubPr>
                                <m:ctrlPr>
                                  <a:rPr lang="en-US" sz="2400" i="1">
                                    <a:solidFill>
                                      <a:srgbClr val="C00000"/>
                                    </a:solidFill>
                                    <a:latin typeface="Cambria Math" panose="02040503050406030204" pitchFamily="18" charset="0"/>
                                  </a:rPr>
                                </m:ctrlPr>
                              </m:sSubPr>
                              <m:e>
                                <m:r>
                                  <a:rPr lang="fr-FR" sz="2400" i="1">
                                    <a:solidFill>
                                      <a:srgbClr val="C00000"/>
                                    </a:solidFill>
                                    <a:latin typeface="Cambria Math" panose="02040503050406030204" pitchFamily="18" charset="0"/>
                                  </a:rPr>
                                  <m:t>𝑟</m:t>
                                </m:r>
                              </m:e>
                              <m:sub>
                                <m:r>
                                  <a:rPr lang="fr-FR" sz="2400" i="1">
                                    <a:solidFill>
                                      <a:srgbClr val="C00000"/>
                                    </a:solidFill>
                                    <a:latin typeface="Cambria Math" panose="02040503050406030204" pitchFamily="18" charset="0"/>
                                  </a:rPr>
                                  <m:t>𝑢</m:t>
                                </m:r>
                                <m:r>
                                  <a:rPr lang="fr-FR" sz="2400" i="1">
                                    <a:solidFill>
                                      <a:srgbClr val="C00000"/>
                                    </a:solidFill>
                                    <a:latin typeface="Cambria Math" panose="02040503050406030204" pitchFamily="18" charset="0"/>
                                  </a:rPr>
                                  <m:t>,</m:t>
                                </m:r>
                                <m:r>
                                  <a:rPr lang="fr-FR" sz="2400" i="1">
                                    <a:solidFill>
                                      <a:srgbClr val="C00000"/>
                                    </a:solidFill>
                                    <a:latin typeface="Cambria Math" panose="02040503050406030204" pitchFamily="18" charset="0"/>
                                  </a:rPr>
                                  <m:t>𝑖</m:t>
                                </m:r>
                              </m:sub>
                            </m:sSub>
                          </m:e>
                        </m:acc>
                      </m:oMath>
                    </m:oMathPara>
                  </a14:m>
                  <a:endParaRPr lang="en-US" dirty="0">
                    <a:solidFill>
                      <a:srgbClr val="C00000"/>
                    </a:solidFill>
                  </a:endParaRPr>
                </a:p>
              </p:txBody>
            </p:sp>
          </mc:Choice>
          <mc:Fallback xmlns="">
            <p:sp>
              <p:nvSpPr>
                <p:cNvPr id="26" name="ZoneTexte 25">
                  <a:extLst>
                    <a:ext uri="{FF2B5EF4-FFF2-40B4-BE49-F238E27FC236}">
                      <a16:creationId xmlns:a16="http://schemas.microsoft.com/office/drawing/2014/main" id="{AE595775-07E6-C345-BDEE-9167E6A636FA}"/>
                    </a:ext>
                  </a:extLst>
                </p:cNvPr>
                <p:cNvSpPr txBox="1">
                  <a:spLocks noRot="1" noChangeAspect="1" noMove="1" noResize="1" noEditPoints="1" noAdjustHandles="1" noChangeArrowheads="1" noChangeShapeType="1" noTextEdit="1"/>
                </p:cNvSpPr>
                <p:nvPr/>
              </p:nvSpPr>
              <p:spPr>
                <a:xfrm>
                  <a:off x="6294324" y="5938136"/>
                  <a:ext cx="476221" cy="385555"/>
                </a:xfrm>
                <a:prstGeom prst="rect">
                  <a:avLst/>
                </a:prstGeom>
                <a:blipFill>
                  <a:blip r:embed="rId5"/>
                  <a:stretch>
                    <a:fillRect l="-7895" t="-12903" r="-5263" b="-12903"/>
                  </a:stretch>
                </a:blipFill>
              </p:spPr>
              <p:txBody>
                <a:bodyPr/>
                <a:lstStyle/>
                <a:p>
                  <a:r>
                    <a:rPr lang="en-US">
                      <a:noFill/>
                    </a:rPr>
                    <a:t> </a:t>
                  </a:r>
                </a:p>
              </p:txBody>
            </p:sp>
          </mc:Fallback>
        </mc:AlternateContent>
      </p:grpSp>
    </p:spTree>
    <p:custDataLst>
      <p:tags r:id="rId1"/>
    </p:custDataLst>
    <p:extLst>
      <p:ext uri="{BB962C8B-B14F-4D97-AF65-F5344CB8AC3E}">
        <p14:creationId xmlns:p14="http://schemas.microsoft.com/office/powerpoint/2010/main" val="1027271024"/>
      </p:ext>
    </p:extLst>
  </p:cSld>
  <p:clrMapOvr>
    <a:masterClrMapping/>
  </p:clrMapOvr>
  <mc:AlternateContent xmlns:mc="http://schemas.openxmlformats.org/markup-compatibility/2006" xmlns:p14="http://schemas.microsoft.com/office/powerpoint/2010/main">
    <mc:Choice Requires="p14">
      <p:transition p14:dur="300" advTm="156321">
        <p:fade/>
      </p:transition>
    </mc:Choice>
    <mc:Fallback xmlns="">
      <p:transition advTm="156321">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86504-8579-7B41-BE82-EE67EE603136}"/>
              </a:ext>
            </a:extLst>
          </p:cNvPr>
          <p:cNvSpPr>
            <a:spLocks noGrp="1"/>
          </p:cNvSpPr>
          <p:nvPr>
            <p:ph type="title"/>
          </p:nvPr>
        </p:nvSpPr>
        <p:spPr/>
        <p:txBody>
          <a:bodyPr/>
          <a:lstStyle/>
          <a:p>
            <a:r>
              <a:rPr lang="en-US"/>
              <a:t>Motivation and intuition</a:t>
            </a:r>
            <a:endParaRPr lang="en-US" sz="2100"/>
          </a:p>
        </p:txBody>
      </p:sp>
      <p:sp>
        <p:nvSpPr>
          <p:cNvPr id="4" name="Slide Number Placeholder 3">
            <a:extLst>
              <a:ext uri="{FF2B5EF4-FFF2-40B4-BE49-F238E27FC236}">
                <a16:creationId xmlns:a16="http://schemas.microsoft.com/office/drawing/2014/main" id="{E0C96047-D3D7-9B47-A572-0F89788DF236}"/>
              </a:ext>
            </a:extLst>
          </p:cNvPr>
          <p:cNvSpPr>
            <a:spLocks noGrp="1"/>
          </p:cNvSpPr>
          <p:nvPr>
            <p:ph type="sldNum" sz="quarter" idx="12"/>
          </p:nvPr>
        </p:nvSpPr>
        <p:spPr/>
        <p:txBody>
          <a:bodyPr/>
          <a:lstStyle/>
          <a:p>
            <a:fld id="{30CCB0C1-2DF4-8B4C-AC0E-201D3DFFEAFD}" type="slidenum">
              <a:rPr lang="en-US" smtClean="0"/>
              <a:pPr/>
              <a:t>15</a:t>
            </a:fld>
            <a:endParaRPr lang="en-US"/>
          </a:p>
        </p:txBody>
      </p:sp>
      <p:sp>
        <p:nvSpPr>
          <p:cNvPr id="5" name="ZoneTexte 4">
            <a:extLst>
              <a:ext uri="{FF2B5EF4-FFF2-40B4-BE49-F238E27FC236}">
                <a16:creationId xmlns:a16="http://schemas.microsoft.com/office/drawing/2014/main" id="{A8FBC9A1-E9CD-8B4E-9F8C-0B8D9B5A0E83}"/>
              </a:ext>
            </a:extLst>
          </p:cNvPr>
          <p:cNvSpPr txBox="1"/>
          <p:nvPr/>
        </p:nvSpPr>
        <p:spPr>
          <a:xfrm>
            <a:off x="204538" y="1482410"/>
            <a:ext cx="2686685" cy="1292662"/>
          </a:xfrm>
          <a:prstGeom prst="rect">
            <a:avLst/>
          </a:prstGeom>
          <a:solidFill>
            <a:srgbClr val="CCCFE4"/>
          </a:solidFill>
        </p:spPr>
        <p:txBody>
          <a:bodyPr wrap="square" rtlCol="0">
            <a:spAutoFit/>
          </a:bodyPr>
          <a:lstStyle/>
          <a:p>
            <a:pPr algn="ctr"/>
            <a:r>
              <a:rPr lang="en-US" sz="2400" dirty="0">
                <a:solidFill>
                  <a:schemeClr val="accent1">
                    <a:lumMod val="75000"/>
                  </a:schemeClr>
                </a:solidFill>
              </a:rPr>
              <a:t>Approach</a:t>
            </a:r>
          </a:p>
          <a:p>
            <a:pPr algn="ctr"/>
            <a:r>
              <a:rPr lang="en-US" dirty="0"/>
              <a:t>Rating </a:t>
            </a:r>
            <a:r>
              <a:rPr lang="en-US" b="1" dirty="0"/>
              <a:t>regression</a:t>
            </a:r>
          </a:p>
          <a:p>
            <a:pPr algn="ctr"/>
            <a:r>
              <a:rPr lang="en-US" dirty="0"/>
              <a:t> + </a:t>
            </a:r>
          </a:p>
          <a:p>
            <a:pPr algn="ctr"/>
            <a:r>
              <a:rPr lang="en-US" b="1" dirty="0"/>
              <a:t>Sentiment</a:t>
            </a:r>
            <a:r>
              <a:rPr lang="en-US" dirty="0"/>
              <a:t> analysis</a:t>
            </a:r>
          </a:p>
        </p:txBody>
      </p:sp>
      <p:sp>
        <p:nvSpPr>
          <p:cNvPr id="27" name="Rectangle 26">
            <a:extLst>
              <a:ext uri="{FF2B5EF4-FFF2-40B4-BE49-F238E27FC236}">
                <a16:creationId xmlns:a16="http://schemas.microsoft.com/office/drawing/2014/main" id="{269AB05B-8AF5-4A4E-AC81-444D2F89CCB8}"/>
              </a:ext>
            </a:extLst>
          </p:cNvPr>
          <p:cNvSpPr/>
          <p:nvPr/>
        </p:nvSpPr>
        <p:spPr>
          <a:xfrm>
            <a:off x="3167119" y="1252547"/>
            <a:ext cx="5549177" cy="1711366"/>
          </a:xfrm>
          <a:prstGeom prst="rect">
            <a:avLst/>
          </a:prstGeom>
        </p:spPr>
        <p:txBody>
          <a:bodyPr wrap="square">
            <a:spAutoFit/>
          </a:bodyPr>
          <a:lstStyle/>
          <a:p>
            <a:pPr marL="285750" indent="-285750">
              <a:lnSpc>
                <a:spcPct val="150000"/>
              </a:lnSpc>
              <a:buFont typeface="Police système Courant"/>
              <a:buChar char="→"/>
            </a:pPr>
            <a:r>
              <a:rPr lang="en-US" dirty="0">
                <a:solidFill>
                  <a:schemeClr val="tx2"/>
                </a:solidFill>
              </a:rPr>
              <a:t>Collaborative Filtering </a:t>
            </a:r>
          </a:p>
          <a:p>
            <a:pPr marL="285750" indent="-285750">
              <a:lnSpc>
                <a:spcPct val="150000"/>
              </a:lnSpc>
              <a:buFont typeface="Police système Courant"/>
              <a:buChar char="→"/>
            </a:pPr>
            <a:r>
              <a:rPr lang="en-US" dirty="0">
                <a:solidFill>
                  <a:schemeClr val="tx2"/>
                </a:solidFill>
              </a:rPr>
              <a:t>Leveraging Textual reviews for recommendation</a:t>
            </a:r>
            <a:r>
              <a:rPr lang="en-US" dirty="0">
                <a:solidFill>
                  <a:schemeClr val="tx1">
                    <a:lumMod val="75000"/>
                    <a:lumOff val="25000"/>
                  </a:schemeClr>
                </a:solidFill>
              </a:rPr>
              <a:t> [1]</a:t>
            </a:r>
          </a:p>
          <a:p>
            <a:pPr marL="285750" indent="-285750">
              <a:lnSpc>
                <a:spcPct val="150000"/>
              </a:lnSpc>
              <a:buFont typeface="Police système Courant"/>
              <a:buChar char="→"/>
            </a:pPr>
            <a:r>
              <a:rPr lang="en-US" dirty="0">
                <a:solidFill>
                  <a:schemeClr val="tx2"/>
                </a:solidFill>
              </a:rPr>
              <a:t>Hierarchical Attentive Network for document classification</a:t>
            </a:r>
            <a:r>
              <a:rPr lang="en-US" dirty="0">
                <a:solidFill>
                  <a:schemeClr val="tx1">
                    <a:lumMod val="75000"/>
                    <a:lumOff val="25000"/>
                  </a:schemeClr>
                </a:solidFill>
              </a:rPr>
              <a:t> [2]</a:t>
            </a:r>
          </a:p>
        </p:txBody>
      </p:sp>
      <p:sp>
        <p:nvSpPr>
          <p:cNvPr id="43" name="ZoneTexte 42">
            <a:extLst>
              <a:ext uri="{FF2B5EF4-FFF2-40B4-BE49-F238E27FC236}">
                <a16:creationId xmlns:a16="http://schemas.microsoft.com/office/drawing/2014/main" id="{9BC2AE83-1D0C-E443-86A4-23D02E2E439B}"/>
              </a:ext>
            </a:extLst>
          </p:cNvPr>
          <p:cNvSpPr txBox="1"/>
          <p:nvPr/>
        </p:nvSpPr>
        <p:spPr>
          <a:xfrm>
            <a:off x="0" y="6430380"/>
            <a:ext cx="9079984" cy="369332"/>
          </a:xfrm>
          <a:prstGeom prst="rect">
            <a:avLst/>
          </a:prstGeom>
          <a:noFill/>
        </p:spPr>
        <p:txBody>
          <a:bodyPr wrap="square" rtlCol="0">
            <a:spAutoFit/>
          </a:bodyPr>
          <a:lstStyle/>
          <a:p>
            <a:r>
              <a:rPr lang="en-US" i="1" dirty="0">
                <a:solidFill>
                  <a:schemeClr val="tx1">
                    <a:lumMod val="75000"/>
                    <a:lumOff val="25000"/>
                  </a:schemeClr>
                </a:solidFill>
              </a:rPr>
              <a:t>[1] J. McAuley and </a:t>
            </a:r>
            <a:r>
              <a:rPr lang="en-US" i="1" dirty="0" err="1">
                <a:solidFill>
                  <a:schemeClr val="tx1">
                    <a:lumMod val="75000"/>
                    <a:lumOff val="25000"/>
                  </a:schemeClr>
                </a:solidFill>
              </a:rPr>
              <a:t>Leskovec</a:t>
            </a:r>
            <a:r>
              <a:rPr lang="en-US" i="1" dirty="0">
                <a:solidFill>
                  <a:schemeClr val="tx1">
                    <a:lumMod val="75000"/>
                    <a:lumOff val="25000"/>
                  </a:schemeClr>
                </a:solidFill>
              </a:rPr>
              <a:t>, 2013, [2] Z. Yang et al., 2016</a:t>
            </a:r>
          </a:p>
        </p:txBody>
      </p:sp>
      <p:sp>
        <p:nvSpPr>
          <p:cNvPr id="22" name="ZoneTexte 21">
            <a:extLst>
              <a:ext uri="{FF2B5EF4-FFF2-40B4-BE49-F238E27FC236}">
                <a16:creationId xmlns:a16="http://schemas.microsoft.com/office/drawing/2014/main" id="{4EC7EB41-53FA-F846-9C18-C7EE46085932}"/>
              </a:ext>
            </a:extLst>
          </p:cNvPr>
          <p:cNvSpPr txBox="1"/>
          <p:nvPr/>
        </p:nvSpPr>
        <p:spPr>
          <a:xfrm>
            <a:off x="1532594" y="3487978"/>
            <a:ext cx="6078812" cy="400110"/>
          </a:xfrm>
          <a:prstGeom prst="rect">
            <a:avLst/>
          </a:prstGeom>
          <a:noFill/>
        </p:spPr>
        <p:txBody>
          <a:bodyPr wrap="square" rtlCol="0">
            <a:spAutoFit/>
          </a:bodyPr>
          <a:lstStyle/>
          <a:p>
            <a:pPr algn="ctr"/>
            <a:r>
              <a:rPr lang="en-US" sz="2000" b="1">
                <a:solidFill>
                  <a:schemeClr val="accent6">
                    <a:lumMod val="50000"/>
                  </a:schemeClr>
                </a:solidFill>
              </a:rPr>
              <a:t>Hierarchical Recurrent Attentive Network</a:t>
            </a:r>
          </a:p>
        </p:txBody>
      </p:sp>
      <p:grpSp>
        <p:nvGrpSpPr>
          <p:cNvPr id="23" name="Groupe 22">
            <a:extLst>
              <a:ext uri="{FF2B5EF4-FFF2-40B4-BE49-F238E27FC236}">
                <a16:creationId xmlns:a16="http://schemas.microsoft.com/office/drawing/2014/main" id="{03901B38-424B-5440-87A4-ADD9ACF7A782}"/>
              </a:ext>
            </a:extLst>
          </p:cNvPr>
          <p:cNvGrpSpPr/>
          <p:nvPr/>
        </p:nvGrpSpPr>
        <p:grpSpPr>
          <a:xfrm>
            <a:off x="803602" y="3888088"/>
            <a:ext cx="7432794" cy="2267157"/>
            <a:chOff x="757251" y="4489435"/>
            <a:chExt cx="7432794" cy="2267157"/>
          </a:xfrm>
        </p:grpSpPr>
        <p:sp>
          <p:nvSpPr>
            <p:cNvPr id="24" name="Rectangle : coins arrondis 23">
              <a:extLst>
                <a:ext uri="{FF2B5EF4-FFF2-40B4-BE49-F238E27FC236}">
                  <a16:creationId xmlns:a16="http://schemas.microsoft.com/office/drawing/2014/main" id="{16070226-FBD5-D741-9A65-C8FB91C3A1D2}"/>
                </a:ext>
              </a:extLst>
            </p:cNvPr>
            <p:cNvSpPr/>
            <p:nvPr/>
          </p:nvSpPr>
          <p:spPr>
            <a:xfrm>
              <a:off x="757251" y="4489435"/>
              <a:ext cx="6264315" cy="2267157"/>
            </a:xfrm>
            <a:prstGeom prst="roundRect">
              <a:avLst/>
            </a:prstGeom>
            <a:solidFill>
              <a:schemeClr val="accent6">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5" name="Groupe 24">
              <a:extLst>
                <a:ext uri="{FF2B5EF4-FFF2-40B4-BE49-F238E27FC236}">
                  <a16:creationId xmlns:a16="http://schemas.microsoft.com/office/drawing/2014/main" id="{0FA9F812-C389-984D-94B0-DF7AF1495358}"/>
                </a:ext>
              </a:extLst>
            </p:cNvPr>
            <p:cNvGrpSpPr/>
            <p:nvPr/>
          </p:nvGrpSpPr>
          <p:grpSpPr>
            <a:xfrm>
              <a:off x="816903" y="4665599"/>
              <a:ext cx="7373142" cy="1926981"/>
              <a:chOff x="774890" y="4469719"/>
              <a:chExt cx="7373142" cy="1926981"/>
            </a:xfrm>
          </p:grpSpPr>
          <p:sp>
            <p:nvSpPr>
              <p:cNvPr id="46" name="Rectangle 45">
                <a:extLst>
                  <a:ext uri="{FF2B5EF4-FFF2-40B4-BE49-F238E27FC236}">
                    <a16:creationId xmlns:a16="http://schemas.microsoft.com/office/drawing/2014/main" id="{AFC1DBF3-766C-6C40-9399-A58989E76105}"/>
                  </a:ext>
                </a:extLst>
              </p:cNvPr>
              <p:cNvSpPr/>
              <p:nvPr/>
            </p:nvSpPr>
            <p:spPr>
              <a:xfrm>
                <a:off x="2650209" y="4469719"/>
                <a:ext cx="2925007" cy="728420"/>
              </a:xfrm>
              <a:prstGeom prst="rect">
                <a:avLst/>
              </a:prstGeom>
              <a:solidFill>
                <a:srgbClr val="DAE9FC"/>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85000"/>
                        <a:lumOff val="15000"/>
                      </a:schemeClr>
                    </a:solidFill>
                  </a:rPr>
                  <a:t>Sentiment Analysis</a:t>
                </a:r>
              </a:p>
            </p:txBody>
          </p:sp>
          <p:sp>
            <p:nvSpPr>
              <p:cNvPr id="47" name="Rectangle 46">
                <a:extLst>
                  <a:ext uri="{FF2B5EF4-FFF2-40B4-BE49-F238E27FC236}">
                    <a16:creationId xmlns:a16="http://schemas.microsoft.com/office/drawing/2014/main" id="{98EDB2AE-6825-AA47-B534-41D994B15A6C}"/>
                  </a:ext>
                </a:extLst>
              </p:cNvPr>
              <p:cNvSpPr/>
              <p:nvPr/>
            </p:nvSpPr>
            <p:spPr>
              <a:xfrm>
                <a:off x="2650209" y="5570825"/>
                <a:ext cx="2925007" cy="728420"/>
              </a:xfrm>
              <a:prstGeom prst="rect">
                <a:avLst/>
              </a:prstGeom>
              <a:solidFill>
                <a:srgbClr val="F8CECC"/>
              </a:solidFill>
              <a:ln>
                <a:solidFill>
                  <a:srgbClr val="D74F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85000"/>
                        <a:lumOff val="15000"/>
                      </a:schemeClr>
                    </a:solidFill>
                  </a:rPr>
                  <a:t>Recommendation</a:t>
                </a:r>
              </a:p>
            </p:txBody>
          </p:sp>
          <p:sp>
            <p:nvSpPr>
              <p:cNvPr id="48" name="ZoneTexte 47">
                <a:extLst>
                  <a:ext uri="{FF2B5EF4-FFF2-40B4-BE49-F238E27FC236}">
                    <a16:creationId xmlns:a16="http://schemas.microsoft.com/office/drawing/2014/main" id="{E0FEAC1D-B594-454D-997B-269569D2E076}"/>
                  </a:ext>
                </a:extLst>
              </p:cNvPr>
              <p:cNvSpPr txBox="1"/>
              <p:nvPr/>
            </p:nvSpPr>
            <p:spPr>
              <a:xfrm>
                <a:off x="958312" y="4653680"/>
                <a:ext cx="944105" cy="369332"/>
              </a:xfrm>
              <a:prstGeom prst="rect">
                <a:avLst/>
              </a:prstGeom>
              <a:noFill/>
            </p:spPr>
            <p:txBody>
              <a:bodyPr wrap="none" rtlCol="0">
                <a:spAutoFit/>
              </a:bodyPr>
              <a:lstStyle/>
              <a:p>
                <a:pPr algn="ctr"/>
                <a:r>
                  <a:rPr lang="en-US"/>
                  <a:t>Reviews</a:t>
                </a:r>
              </a:p>
            </p:txBody>
          </p:sp>
          <p:sp>
            <p:nvSpPr>
              <p:cNvPr id="49" name="ZoneTexte 48">
                <a:extLst>
                  <a:ext uri="{FF2B5EF4-FFF2-40B4-BE49-F238E27FC236}">
                    <a16:creationId xmlns:a16="http://schemas.microsoft.com/office/drawing/2014/main" id="{7C2C78E1-80F6-3740-B1C1-D4D81C9904C1}"/>
                  </a:ext>
                </a:extLst>
              </p:cNvPr>
              <p:cNvSpPr txBox="1"/>
              <p:nvPr/>
            </p:nvSpPr>
            <p:spPr>
              <a:xfrm>
                <a:off x="774890" y="5473370"/>
                <a:ext cx="1282210" cy="923330"/>
              </a:xfrm>
              <a:prstGeom prst="rect">
                <a:avLst/>
              </a:prstGeom>
              <a:noFill/>
            </p:spPr>
            <p:txBody>
              <a:bodyPr wrap="none" rtlCol="0">
                <a:spAutoFit/>
              </a:bodyPr>
              <a:lstStyle/>
              <a:p>
                <a:pPr algn="ctr"/>
                <a:r>
                  <a:rPr lang="en-US" dirty="0"/>
                  <a:t>User profile</a:t>
                </a:r>
                <a:br>
                  <a:rPr lang="en-US" dirty="0"/>
                </a:br>
                <a:r>
                  <a:rPr lang="en-US" dirty="0"/>
                  <a:t>+ </a:t>
                </a:r>
              </a:p>
              <a:p>
                <a:pPr algn="ctr"/>
                <a:r>
                  <a:rPr lang="en-US" dirty="0"/>
                  <a:t>Item profile</a:t>
                </a:r>
              </a:p>
            </p:txBody>
          </p:sp>
          <p:sp>
            <p:nvSpPr>
              <p:cNvPr id="50" name="ZoneTexte 49">
                <a:extLst>
                  <a:ext uri="{FF2B5EF4-FFF2-40B4-BE49-F238E27FC236}">
                    <a16:creationId xmlns:a16="http://schemas.microsoft.com/office/drawing/2014/main" id="{2B8E5D60-04A3-CC4A-AF75-0B9F140E1433}"/>
                  </a:ext>
                </a:extLst>
              </p:cNvPr>
              <p:cNvSpPr txBox="1"/>
              <p:nvPr/>
            </p:nvSpPr>
            <p:spPr>
              <a:xfrm>
                <a:off x="6979554" y="4506007"/>
                <a:ext cx="1141851" cy="646331"/>
              </a:xfrm>
              <a:prstGeom prst="rect">
                <a:avLst/>
              </a:prstGeom>
              <a:noFill/>
            </p:spPr>
            <p:txBody>
              <a:bodyPr wrap="none" rtlCol="0">
                <a:spAutoFit/>
              </a:bodyPr>
              <a:lstStyle/>
              <a:p>
                <a:pPr algn="ctr"/>
                <a:r>
                  <a:rPr lang="en-US" dirty="0"/>
                  <a:t>Polarity </a:t>
                </a:r>
              </a:p>
              <a:p>
                <a:pPr algn="ctr"/>
                <a:r>
                  <a:rPr lang="en-US" dirty="0"/>
                  <a:t>Prediction</a:t>
                </a:r>
              </a:p>
            </p:txBody>
          </p:sp>
          <p:sp>
            <p:nvSpPr>
              <p:cNvPr id="51" name="ZoneTexte 50">
                <a:extLst>
                  <a:ext uri="{FF2B5EF4-FFF2-40B4-BE49-F238E27FC236}">
                    <a16:creationId xmlns:a16="http://schemas.microsoft.com/office/drawing/2014/main" id="{0DDDAF60-EB41-E347-92CC-4B17BD63A37F}"/>
                  </a:ext>
                </a:extLst>
              </p:cNvPr>
              <p:cNvSpPr txBox="1"/>
              <p:nvPr/>
            </p:nvSpPr>
            <p:spPr>
              <a:xfrm>
                <a:off x="7006181" y="5607113"/>
                <a:ext cx="1141851" cy="646331"/>
              </a:xfrm>
              <a:prstGeom prst="rect">
                <a:avLst/>
              </a:prstGeom>
              <a:noFill/>
            </p:spPr>
            <p:txBody>
              <a:bodyPr wrap="none" rtlCol="0">
                <a:spAutoFit/>
              </a:bodyPr>
              <a:lstStyle/>
              <a:p>
                <a:pPr algn="ctr"/>
                <a:r>
                  <a:rPr lang="en-US" dirty="0"/>
                  <a:t>Rating </a:t>
                </a:r>
              </a:p>
              <a:p>
                <a:pPr algn="ctr"/>
                <a:r>
                  <a:rPr lang="en-US" dirty="0"/>
                  <a:t>Prediction</a:t>
                </a:r>
              </a:p>
            </p:txBody>
          </p:sp>
          <p:cxnSp>
            <p:nvCxnSpPr>
              <p:cNvPr id="52" name="Connecteur droit avec flèche 51">
                <a:extLst>
                  <a:ext uri="{FF2B5EF4-FFF2-40B4-BE49-F238E27FC236}">
                    <a16:creationId xmlns:a16="http://schemas.microsoft.com/office/drawing/2014/main" id="{2FE29923-965B-1047-9146-9F39D16CBCCC}"/>
                  </a:ext>
                </a:extLst>
              </p:cNvPr>
              <p:cNvCxnSpPr>
                <a:cxnSpLocks/>
                <a:stCxn id="48" idx="3"/>
                <a:endCxn id="46" idx="1"/>
              </p:cNvCxnSpPr>
              <p:nvPr/>
            </p:nvCxnSpPr>
            <p:spPr>
              <a:xfrm flipV="1">
                <a:off x="1902417" y="4833929"/>
                <a:ext cx="747792" cy="4417"/>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C9C9864F-CB08-654E-BB49-0FCD8813B2B0}"/>
                  </a:ext>
                </a:extLst>
              </p:cNvPr>
              <p:cNvCxnSpPr>
                <a:cxnSpLocks/>
              </p:cNvCxnSpPr>
              <p:nvPr/>
            </p:nvCxnSpPr>
            <p:spPr>
              <a:xfrm flipV="1">
                <a:off x="1902417" y="5935035"/>
                <a:ext cx="747792" cy="12018"/>
              </a:xfrm>
              <a:prstGeom prst="straightConnector1">
                <a:avLst/>
              </a:prstGeom>
              <a:ln w="12700">
                <a:solidFill>
                  <a:srgbClr val="D74F4A"/>
                </a:solidFill>
                <a:tailEnd type="triangle"/>
              </a:ln>
            </p:spPr>
            <p:style>
              <a:lnRef idx="1">
                <a:schemeClr val="accent1"/>
              </a:lnRef>
              <a:fillRef idx="0">
                <a:schemeClr val="accent1"/>
              </a:fillRef>
              <a:effectRef idx="0">
                <a:schemeClr val="accent1"/>
              </a:effectRef>
              <a:fontRef idx="minor">
                <a:schemeClr val="tx1"/>
              </a:fontRef>
            </p:style>
          </p:cxnSp>
          <p:cxnSp>
            <p:nvCxnSpPr>
              <p:cNvPr id="54" name="Connecteur droit avec flèche 53">
                <a:extLst>
                  <a:ext uri="{FF2B5EF4-FFF2-40B4-BE49-F238E27FC236}">
                    <a16:creationId xmlns:a16="http://schemas.microsoft.com/office/drawing/2014/main" id="{7ACB3F90-FC9F-C04D-86DC-BFB4803F68A5}"/>
                  </a:ext>
                </a:extLst>
              </p:cNvPr>
              <p:cNvCxnSpPr/>
              <p:nvPr/>
            </p:nvCxnSpPr>
            <p:spPr>
              <a:xfrm>
                <a:off x="5589585" y="4838346"/>
                <a:ext cx="578740" cy="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55" name="Connecteur droit avec flèche 54">
                <a:extLst>
                  <a:ext uri="{FF2B5EF4-FFF2-40B4-BE49-F238E27FC236}">
                    <a16:creationId xmlns:a16="http://schemas.microsoft.com/office/drawing/2014/main" id="{4919CD31-DA27-9742-B8A2-46F436A6E0BF}"/>
                  </a:ext>
                </a:extLst>
              </p:cNvPr>
              <p:cNvCxnSpPr/>
              <p:nvPr/>
            </p:nvCxnSpPr>
            <p:spPr>
              <a:xfrm>
                <a:off x="5589585" y="5939452"/>
                <a:ext cx="578740" cy="0"/>
              </a:xfrm>
              <a:prstGeom prst="straightConnector1">
                <a:avLst/>
              </a:prstGeom>
              <a:ln w="12700">
                <a:solidFill>
                  <a:srgbClr val="D74F4A"/>
                </a:solidFill>
                <a:tailEnd type="triangle"/>
              </a:ln>
            </p:spPr>
            <p:style>
              <a:lnRef idx="1">
                <a:schemeClr val="accent1"/>
              </a:lnRef>
              <a:fillRef idx="0">
                <a:schemeClr val="accent1"/>
              </a:fillRef>
              <a:effectRef idx="0">
                <a:schemeClr val="accent1"/>
              </a:effectRef>
              <a:fontRef idx="minor">
                <a:schemeClr val="tx1"/>
              </a:fontRef>
            </p:style>
          </p:cxnSp>
        </p:grpSp>
        <p:cxnSp>
          <p:nvCxnSpPr>
            <p:cNvPr id="26" name="Connecteur droit avec flèche 25">
              <a:extLst>
                <a:ext uri="{FF2B5EF4-FFF2-40B4-BE49-F238E27FC236}">
                  <a16:creationId xmlns:a16="http://schemas.microsoft.com/office/drawing/2014/main" id="{9A9A6BFC-AFA6-B044-8A49-E0B99272B384}"/>
                </a:ext>
              </a:extLst>
            </p:cNvPr>
            <p:cNvCxnSpPr>
              <a:stCxn id="47" idx="0"/>
              <a:endCxn id="46" idx="2"/>
            </p:cNvCxnSpPr>
            <p:nvPr/>
          </p:nvCxnSpPr>
          <p:spPr>
            <a:xfrm flipV="1">
              <a:off x="4154726" y="5394019"/>
              <a:ext cx="0" cy="372686"/>
            </a:xfrm>
            <a:prstGeom prst="straightConnector1">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ZoneTexte 43">
                  <a:extLst>
                    <a:ext uri="{FF2B5EF4-FFF2-40B4-BE49-F238E27FC236}">
                      <a16:creationId xmlns:a16="http://schemas.microsoft.com/office/drawing/2014/main" id="{CAC6FF54-9363-794B-B2F2-3A6D3FAC5787}"/>
                    </a:ext>
                  </a:extLst>
                </p:cNvPr>
                <p:cNvSpPr txBox="1"/>
                <p:nvPr/>
              </p:nvSpPr>
              <p:spPr>
                <a:xfrm>
                  <a:off x="6294324" y="4840630"/>
                  <a:ext cx="476221" cy="3855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2400" i="1" smtClean="0">
                                <a:solidFill>
                                  <a:schemeClr val="accent1"/>
                                </a:solidFill>
                                <a:latin typeface="Cambria Math" panose="02040503050406030204" pitchFamily="18" charset="0"/>
                              </a:rPr>
                            </m:ctrlPr>
                          </m:accPr>
                          <m:e>
                            <m:sSub>
                              <m:sSubPr>
                                <m:ctrlPr>
                                  <a:rPr lang="en-US" sz="2400" i="1">
                                    <a:solidFill>
                                      <a:schemeClr val="accent1"/>
                                    </a:solidFill>
                                    <a:latin typeface="Cambria Math" panose="02040503050406030204" pitchFamily="18" charset="0"/>
                                  </a:rPr>
                                </m:ctrlPr>
                              </m:sSubPr>
                              <m:e>
                                <m:r>
                                  <a:rPr lang="fr-FR" sz="2400" i="1">
                                    <a:solidFill>
                                      <a:schemeClr val="accent1"/>
                                    </a:solidFill>
                                    <a:latin typeface="Cambria Math" panose="02040503050406030204" pitchFamily="18" charset="0"/>
                                  </a:rPr>
                                  <m:t>𝑟</m:t>
                                </m:r>
                              </m:e>
                              <m:sub>
                                <m:r>
                                  <a:rPr lang="fr-FR" sz="2400" i="1">
                                    <a:solidFill>
                                      <a:schemeClr val="accent1"/>
                                    </a:solidFill>
                                    <a:latin typeface="Cambria Math" panose="02040503050406030204" pitchFamily="18" charset="0"/>
                                  </a:rPr>
                                  <m:t>𝑢</m:t>
                                </m:r>
                                <m:r>
                                  <a:rPr lang="fr-FR" sz="2400" i="1">
                                    <a:solidFill>
                                      <a:schemeClr val="accent1"/>
                                    </a:solidFill>
                                    <a:latin typeface="Cambria Math" panose="02040503050406030204" pitchFamily="18" charset="0"/>
                                  </a:rPr>
                                  <m:t>,</m:t>
                                </m:r>
                                <m:r>
                                  <a:rPr lang="fr-FR" sz="2400" i="1">
                                    <a:solidFill>
                                      <a:schemeClr val="accent1"/>
                                    </a:solidFill>
                                    <a:latin typeface="Cambria Math" panose="02040503050406030204" pitchFamily="18" charset="0"/>
                                  </a:rPr>
                                  <m:t>𝑖</m:t>
                                </m:r>
                              </m:sub>
                            </m:sSub>
                          </m:e>
                        </m:acc>
                      </m:oMath>
                    </m:oMathPara>
                  </a14:m>
                  <a:endParaRPr lang="en-US" sz="2400" dirty="0">
                    <a:solidFill>
                      <a:schemeClr val="tx2"/>
                    </a:solidFill>
                  </a:endParaRPr>
                </a:p>
              </p:txBody>
            </p:sp>
          </mc:Choice>
          <mc:Fallback xmlns="">
            <p:sp>
              <p:nvSpPr>
                <p:cNvPr id="44" name="ZoneTexte 43">
                  <a:extLst>
                    <a:ext uri="{FF2B5EF4-FFF2-40B4-BE49-F238E27FC236}">
                      <a16:creationId xmlns:a16="http://schemas.microsoft.com/office/drawing/2014/main" id="{CAC6FF54-9363-794B-B2F2-3A6D3FAC5787}"/>
                    </a:ext>
                  </a:extLst>
                </p:cNvPr>
                <p:cNvSpPr txBox="1">
                  <a:spLocks noRot="1" noChangeAspect="1" noMove="1" noResize="1" noEditPoints="1" noAdjustHandles="1" noChangeArrowheads="1" noChangeShapeType="1" noTextEdit="1"/>
                </p:cNvSpPr>
                <p:nvPr/>
              </p:nvSpPr>
              <p:spPr>
                <a:xfrm>
                  <a:off x="6294324" y="4840630"/>
                  <a:ext cx="476221" cy="385555"/>
                </a:xfrm>
                <a:prstGeom prst="rect">
                  <a:avLst/>
                </a:prstGeom>
                <a:blipFill>
                  <a:blip r:embed="rId4"/>
                  <a:stretch>
                    <a:fillRect l="-7895" t="-12500" r="-5263" b="-1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ZoneTexte 44">
                  <a:extLst>
                    <a:ext uri="{FF2B5EF4-FFF2-40B4-BE49-F238E27FC236}">
                      <a16:creationId xmlns:a16="http://schemas.microsoft.com/office/drawing/2014/main" id="{8F09F71B-6666-384D-A59D-4CDD8E538727}"/>
                    </a:ext>
                  </a:extLst>
                </p:cNvPr>
                <p:cNvSpPr txBox="1"/>
                <p:nvPr/>
              </p:nvSpPr>
              <p:spPr>
                <a:xfrm>
                  <a:off x="6294324" y="5938136"/>
                  <a:ext cx="476221" cy="3855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2400" i="1" smtClean="0">
                                <a:solidFill>
                                  <a:srgbClr val="C00000"/>
                                </a:solidFill>
                                <a:latin typeface="Cambria Math" panose="02040503050406030204" pitchFamily="18" charset="0"/>
                              </a:rPr>
                            </m:ctrlPr>
                          </m:accPr>
                          <m:e>
                            <m:sSub>
                              <m:sSubPr>
                                <m:ctrlPr>
                                  <a:rPr lang="en-US" sz="2400" i="1">
                                    <a:solidFill>
                                      <a:srgbClr val="C00000"/>
                                    </a:solidFill>
                                    <a:latin typeface="Cambria Math" panose="02040503050406030204" pitchFamily="18" charset="0"/>
                                  </a:rPr>
                                </m:ctrlPr>
                              </m:sSubPr>
                              <m:e>
                                <m:r>
                                  <a:rPr lang="fr-FR" sz="2400" i="1">
                                    <a:solidFill>
                                      <a:srgbClr val="C00000"/>
                                    </a:solidFill>
                                    <a:latin typeface="Cambria Math" panose="02040503050406030204" pitchFamily="18" charset="0"/>
                                  </a:rPr>
                                  <m:t>𝑟</m:t>
                                </m:r>
                              </m:e>
                              <m:sub>
                                <m:r>
                                  <a:rPr lang="fr-FR" sz="2400" i="1">
                                    <a:solidFill>
                                      <a:srgbClr val="C00000"/>
                                    </a:solidFill>
                                    <a:latin typeface="Cambria Math" panose="02040503050406030204" pitchFamily="18" charset="0"/>
                                  </a:rPr>
                                  <m:t>𝑢</m:t>
                                </m:r>
                                <m:r>
                                  <a:rPr lang="fr-FR" sz="2400" i="1">
                                    <a:solidFill>
                                      <a:srgbClr val="C00000"/>
                                    </a:solidFill>
                                    <a:latin typeface="Cambria Math" panose="02040503050406030204" pitchFamily="18" charset="0"/>
                                  </a:rPr>
                                  <m:t>,</m:t>
                                </m:r>
                                <m:r>
                                  <a:rPr lang="fr-FR" sz="2400" i="1">
                                    <a:solidFill>
                                      <a:srgbClr val="C00000"/>
                                    </a:solidFill>
                                    <a:latin typeface="Cambria Math" panose="02040503050406030204" pitchFamily="18" charset="0"/>
                                  </a:rPr>
                                  <m:t>𝑖</m:t>
                                </m:r>
                              </m:sub>
                            </m:sSub>
                          </m:e>
                        </m:acc>
                      </m:oMath>
                    </m:oMathPara>
                  </a14:m>
                  <a:endParaRPr lang="en-US" dirty="0">
                    <a:solidFill>
                      <a:srgbClr val="C00000"/>
                    </a:solidFill>
                  </a:endParaRPr>
                </a:p>
              </p:txBody>
            </p:sp>
          </mc:Choice>
          <mc:Fallback xmlns="">
            <p:sp>
              <p:nvSpPr>
                <p:cNvPr id="45" name="ZoneTexte 44">
                  <a:extLst>
                    <a:ext uri="{FF2B5EF4-FFF2-40B4-BE49-F238E27FC236}">
                      <a16:creationId xmlns:a16="http://schemas.microsoft.com/office/drawing/2014/main" id="{8F09F71B-6666-384D-A59D-4CDD8E538727}"/>
                    </a:ext>
                  </a:extLst>
                </p:cNvPr>
                <p:cNvSpPr txBox="1">
                  <a:spLocks noRot="1" noChangeAspect="1" noMove="1" noResize="1" noEditPoints="1" noAdjustHandles="1" noChangeArrowheads="1" noChangeShapeType="1" noTextEdit="1"/>
                </p:cNvSpPr>
                <p:nvPr/>
              </p:nvSpPr>
              <p:spPr>
                <a:xfrm>
                  <a:off x="6294324" y="5938136"/>
                  <a:ext cx="476221" cy="385555"/>
                </a:xfrm>
                <a:prstGeom prst="rect">
                  <a:avLst/>
                </a:prstGeom>
                <a:blipFill>
                  <a:blip r:embed="rId5"/>
                  <a:stretch>
                    <a:fillRect l="-7895" t="-12903" r="-5263" b="-12903"/>
                  </a:stretch>
                </a:blipFill>
              </p:spPr>
              <p:txBody>
                <a:bodyPr/>
                <a:lstStyle/>
                <a:p>
                  <a:r>
                    <a:rPr lang="en-US">
                      <a:noFill/>
                    </a:rPr>
                    <a:t> </a:t>
                  </a:r>
                </a:p>
              </p:txBody>
            </p:sp>
          </mc:Fallback>
        </mc:AlternateContent>
      </p:grpSp>
    </p:spTree>
    <p:custDataLst>
      <p:tags r:id="rId1"/>
    </p:custDataLst>
    <p:extLst>
      <p:ext uri="{BB962C8B-B14F-4D97-AF65-F5344CB8AC3E}">
        <p14:creationId xmlns:p14="http://schemas.microsoft.com/office/powerpoint/2010/main" val="3426238041"/>
      </p:ext>
    </p:extLst>
  </p:cSld>
  <p:clrMapOvr>
    <a:masterClrMapping/>
  </p:clrMapOvr>
  <mc:AlternateContent xmlns:mc="http://schemas.openxmlformats.org/markup-compatibility/2006" xmlns:p14="http://schemas.microsoft.com/office/powerpoint/2010/main">
    <mc:Choice Requires="p14">
      <p:transition p14:dur="300" advTm="156321">
        <p:fade/>
      </p:transition>
    </mc:Choice>
    <mc:Fallback xmlns="">
      <p:transition advTm="156321">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15436F-AD9D-7A45-A15D-EE00E6879EEE}"/>
              </a:ext>
            </a:extLst>
          </p:cNvPr>
          <p:cNvSpPr>
            <a:spLocks noGrp="1"/>
          </p:cNvSpPr>
          <p:nvPr>
            <p:ph type="title"/>
          </p:nvPr>
        </p:nvSpPr>
        <p:spPr/>
        <p:txBody>
          <a:bodyPr anchor="ctr">
            <a:normAutofit/>
          </a:bodyPr>
          <a:lstStyle/>
          <a:p>
            <a:r>
              <a:rPr lang="en-US" dirty="0"/>
              <a:t>The model : HRAN, Sentiment Analysis Module</a:t>
            </a:r>
          </a:p>
        </p:txBody>
      </p:sp>
      <p:sp>
        <p:nvSpPr>
          <p:cNvPr id="4" name="Espace réservé du numéro de diapositive 3">
            <a:extLst>
              <a:ext uri="{FF2B5EF4-FFF2-40B4-BE49-F238E27FC236}">
                <a16:creationId xmlns:a16="http://schemas.microsoft.com/office/drawing/2014/main" id="{C568EE19-E9A4-FB45-953C-774887FCF8A1}"/>
              </a:ext>
            </a:extLst>
          </p:cNvPr>
          <p:cNvSpPr>
            <a:spLocks noGrp="1"/>
          </p:cNvSpPr>
          <p:nvPr>
            <p:ph type="sldNum" sz="quarter" idx="12"/>
          </p:nvPr>
        </p:nvSpPr>
        <p:spPr/>
        <p:txBody>
          <a:bodyPr anchor="ctr">
            <a:normAutofit/>
          </a:bodyPr>
          <a:lstStyle/>
          <a:p>
            <a:pPr>
              <a:spcAft>
                <a:spcPts val="600"/>
              </a:spcAft>
            </a:pPr>
            <a:fld id="{30CCB0C1-2DF4-8B4C-AC0E-201D3DFFEAFD}" type="slidenum">
              <a:rPr lang="fr-FR" smtClean="0"/>
              <a:pPr>
                <a:spcAft>
                  <a:spcPts val="600"/>
                </a:spcAft>
              </a:pPr>
              <a:t>16</a:t>
            </a:fld>
            <a:endParaRPr lang="fr-FR"/>
          </a:p>
        </p:txBody>
      </p:sp>
      <p:sp>
        <p:nvSpPr>
          <p:cNvPr id="9" name="ZoneTexte 8">
            <a:extLst>
              <a:ext uri="{FF2B5EF4-FFF2-40B4-BE49-F238E27FC236}">
                <a16:creationId xmlns:a16="http://schemas.microsoft.com/office/drawing/2014/main" id="{B4FC98D1-2CE0-D745-9899-B5CDEFA5BA88}"/>
              </a:ext>
            </a:extLst>
          </p:cNvPr>
          <p:cNvSpPr txBox="1"/>
          <p:nvPr/>
        </p:nvSpPr>
        <p:spPr>
          <a:xfrm>
            <a:off x="2329454" y="3463904"/>
            <a:ext cx="4420056" cy="369332"/>
          </a:xfrm>
          <a:prstGeom prst="rect">
            <a:avLst/>
          </a:prstGeom>
          <a:noFill/>
        </p:spPr>
        <p:txBody>
          <a:bodyPr wrap="none" rtlCol="0">
            <a:spAutoFit/>
          </a:bodyPr>
          <a:lstStyle/>
          <a:p>
            <a:r>
              <a:rPr lang="en-US" i="1" dirty="0"/>
              <a:t>Illustration of the sentiment analysis module.</a:t>
            </a:r>
          </a:p>
        </p:txBody>
      </p:sp>
      <p:pic>
        <p:nvPicPr>
          <p:cNvPr id="5" name="Image 4">
            <a:extLst>
              <a:ext uri="{FF2B5EF4-FFF2-40B4-BE49-F238E27FC236}">
                <a16:creationId xmlns:a16="http://schemas.microsoft.com/office/drawing/2014/main" id="{CA4E9C21-E049-1449-9090-BA64C71C671D}"/>
              </a:ext>
            </a:extLst>
          </p:cNvPr>
          <p:cNvPicPr>
            <a:picLocks noChangeAspect="1"/>
          </p:cNvPicPr>
          <p:nvPr/>
        </p:nvPicPr>
        <p:blipFill>
          <a:blip r:embed="rId3"/>
          <a:stretch>
            <a:fillRect/>
          </a:stretch>
        </p:blipFill>
        <p:spPr>
          <a:xfrm>
            <a:off x="101299" y="1305201"/>
            <a:ext cx="9120698" cy="2123799"/>
          </a:xfrm>
          <a:prstGeom prst="rect">
            <a:avLst/>
          </a:prstGeom>
        </p:spPr>
      </p:pic>
      <p:sp>
        <p:nvSpPr>
          <p:cNvPr id="7" name="ZoneTexte 6">
            <a:extLst>
              <a:ext uri="{FF2B5EF4-FFF2-40B4-BE49-F238E27FC236}">
                <a16:creationId xmlns:a16="http://schemas.microsoft.com/office/drawing/2014/main" id="{30C53CA8-D3C7-1248-95F1-BD9B48269D01}"/>
              </a:ext>
            </a:extLst>
          </p:cNvPr>
          <p:cNvSpPr txBox="1"/>
          <p:nvPr/>
        </p:nvSpPr>
        <p:spPr>
          <a:xfrm>
            <a:off x="101299" y="4293031"/>
            <a:ext cx="8978685" cy="984885"/>
          </a:xfrm>
          <a:prstGeom prst="rect">
            <a:avLst/>
          </a:prstGeom>
          <a:noFill/>
        </p:spPr>
        <p:txBody>
          <a:bodyPr wrap="square" rtlCol="0">
            <a:spAutoFit/>
          </a:bodyPr>
          <a:lstStyle/>
          <a:p>
            <a:pPr algn="ctr"/>
            <a:r>
              <a:rPr lang="en-US" sz="2000" dirty="0">
                <a:solidFill>
                  <a:schemeClr val="tx2"/>
                </a:solidFill>
              </a:rPr>
              <a:t>Reviews are </a:t>
            </a:r>
            <a:r>
              <a:rPr lang="en-US" sz="2000" b="1" dirty="0">
                <a:solidFill>
                  <a:schemeClr val="tx2"/>
                </a:solidFill>
              </a:rPr>
              <a:t>hierarchical </a:t>
            </a:r>
            <a:r>
              <a:rPr lang="en-US" sz="2000" dirty="0">
                <a:solidFill>
                  <a:schemeClr val="tx2"/>
                </a:solidFill>
              </a:rPr>
              <a:t>(words, sentences, review) </a:t>
            </a:r>
          </a:p>
          <a:p>
            <a:pPr algn="ctr"/>
            <a:r>
              <a:rPr lang="en-US" sz="2000" dirty="0">
                <a:solidFill>
                  <a:schemeClr val="tx2"/>
                </a:solidFill>
                <a:sym typeface="Wingdings" pitchFamily="2" charset="2"/>
              </a:rPr>
              <a:t></a:t>
            </a:r>
            <a:r>
              <a:rPr lang="en-US" sz="2000" dirty="0">
                <a:solidFill>
                  <a:schemeClr val="tx2"/>
                </a:solidFill>
              </a:rPr>
              <a:t> </a:t>
            </a:r>
            <a:r>
              <a:rPr lang="en-US" sz="2000" b="1" dirty="0">
                <a:solidFill>
                  <a:schemeClr val="tx2"/>
                </a:solidFill>
              </a:rPr>
              <a:t>Aggregation</a:t>
            </a:r>
            <a:r>
              <a:rPr lang="en-US" sz="2000" dirty="0">
                <a:solidFill>
                  <a:schemeClr val="tx2"/>
                </a:solidFill>
              </a:rPr>
              <a:t> Problem</a:t>
            </a:r>
          </a:p>
          <a:p>
            <a:pPr algn="ctr"/>
            <a:endParaRPr lang="en-US" dirty="0"/>
          </a:p>
        </p:txBody>
      </p:sp>
    </p:spTree>
    <p:extLst>
      <p:ext uri="{BB962C8B-B14F-4D97-AF65-F5344CB8AC3E}">
        <p14:creationId xmlns:p14="http://schemas.microsoft.com/office/powerpoint/2010/main" val="13308669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15436F-AD9D-7A45-A15D-EE00E6879EEE}"/>
              </a:ext>
            </a:extLst>
          </p:cNvPr>
          <p:cNvSpPr>
            <a:spLocks noGrp="1"/>
          </p:cNvSpPr>
          <p:nvPr>
            <p:ph type="title"/>
          </p:nvPr>
        </p:nvSpPr>
        <p:spPr/>
        <p:txBody>
          <a:bodyPr anchor="ctr">
            <a:normAutofit/>
          </a:bodyPr>
          <a:lstStyle/>
          <a:p>
            <a:r>
              <a:rPr lang="en-US" dirty="0"/>
              <a:t>The model : HRAN, Sentiment Analysis Module</a:t>
            </a:r>
          </a:p>
        </p:txBody>
      </p:sp>
      <p:sp>
        <p:nvSpPr>
          <p:cNvPr id="4" name="Espace réservé du numéro de diapositive 3">
            <a:extLst>
              <a:ext uri="{FF2B5EF4-FFF2-40B4-BE49-F238E27FC236}">
                <a16:creationId xmlns:a16="http://schemas.microsoft.com/office/drawing/2014/main" id="{C568EE19-E9A4-FB45-953C-774887FCF8A1}"/>
              </a:ext>
            </a:extLst>
          </p:cNvPr>
          <p:cNvSpPr>
            <a:spLocks noGrp="1"/>
          </p:cNvSpPr>
          <p:nvPr>
            <p:ph type="sldNum" sz="quarter" idx="12"/>
          </p:nvPr>
        </p:nvSpPr>
        <p:spPr/>
        <p:txBody>
          <a:bodyPr anchor="ctr">
            <a:normAutofit/>
          </a:bodyPr>
          <a:lstStyle/>
          <a:p>
            <a:pPr>
              <a:spcAft>
                <a:spcPts val="600"/>
              </a:spcAft>
            </a:pPr>
            <a:fld id="{30CCB0C1-2DF4-8B4C-AC0E-201D3DFFEAFD}" type="slidenum">
              <a:rPr lang="fr-FR" smtClean="0"/>
              <a:pPr>
                <a:spcAft>
                  <a:spcPts val="600"/>
                </a:spcAft>
              </a:pPr>
              <a:t>17</a:t>
            </a:fld>
            <a:endParaRPr lang="fr-FR"/>
          </a:p>
        </p:txBody>
      </p:sp>
      <p:sp>
        <p:nvSpPr>
          <p:cNvPr id="9" name="ZoneTexte 8">
            <a:extLst>
              <a:ext uri="{FF2B5EF4-FFF2-40B4-BE49-F238E27FC236}">
                <a16:creationId xmlns:a16="http://schemas.microsoft.com/office/drawing/2014/main" id="{B4FC98D1-2CE0-D745-9899-B5CDEFA5BA88}"/>
              </a:ext>
            </a:extLst>
          </p:cNvPr>
          <p:cNvSpPr txBox="1"/>
          <p:nvPr/>
        </p:nvSpPr>
        <p:spPr>
          <a:xfrm>
            <a:off x="2329454" y="3463904"/>
            <a:ext cx="4420056" cy="369332"/>
          </a:xfrm>
          <a:prstGeom prst="rect">
            <a:avLst/>
          </a:prstGeom>
          <a:noFill/>
        </p:spPr>
        <p:txBody>
          <a:bodyPr wrap="none" rtlCol="0">
            <a:spAutoFit/>
          </a:bodyPr>
          <a:lstStyle/>
          <a:p>
            <a:r>
              <a:rPr lang="en-US" i="1" dirty="0"/>
              <a:t>Illustration of the sentiment analysis module.</a:t>
            </a:r>
          </a:p>
        </p:txBody>
      </p:sp>
      <p:pic>
        <p:nvPicPr>
          <p:cNvPr id="5" name="Image 4">
            <a:extLst>
              <a:ext uri="{FF2B5EF4-FFF2-40B4-BE49-F238E27FC236}">
                <a16:creationId xmlns:a16="http://schemas.microsoft.com/office/drawing/2014/main" id="{CA4E9C21-E049-1449-9090-BA64C71C671D}"/>
              </a:ext>
            </a:extLst>
          </p:cNvPr>
          <p:cNvPicPr>
            <a:picLocks noChangeAspect="1"/>
          </p:cNvPicPr>
          <p:nvPr/>
        </p:nvPicPr>
        <p:blipFill>
          <a:blip r:embed="rId3"/>
          <a:stretch>
            <a:fillRect/>
          </a:stretch>
        </p:blipFill>
        <p:spPr>
          <a:xfrm>
            <a:off x="101299" y="1305201"/>
            <a:ext cx="9120698" cy="2123799"/>
          </a:xfrm>
          <a:prstGeom prst="rect">
            <a:avLst/>
          </a:prstGeom>
        </p:spPr>
      </p:pic>
      <p:sp>
        <p:nvSpPr>
          <p:cNvPr id="7" name="ZoneTexte 6">
            <a:extLst>
              <a:ext uri="{FF2B5EF4-FFF2-40B4-BE49-F238E27FC236}">
                <a16:creationId xmlns:a16="http://schemas.microsoft.com/office/drawing/2014/main" id="{30C53CA8-D3C7-1248-95F1-BD9B48269D01}"/>
              </a:ext>
            </a:extLst>
          </p:cNvPr>
          <p:cNvSpPr txBox="1"/>
          <p:nvPr/>
        </p:nvSpPr>
        <p:spPr>
          <a:xfrm>
            <a:off x="101299" y="4293031"/>
            <a:ext cx="8978685" cy="984885"/>
          </a:xfrm>
          <a:prstGeom prst="rect">
            <a:avLst/>
          </a:prstGeom>
          <a:noFill/>
        </p:spPr>
        <p:txBody>
          <a:bodyPr wrap="square" rtlCol="0">
            <a:spAutoFit/>
          </a:bodyPr>
          <a:lstStyle/>
          <a:p>
            <a:pPr algn="ctr"/>
            <a:r>
              <a:rPr lang="en-US" sz="2000" dirty="0">
                <a:solidFill>
                  <a:schemeClr val="tx2"/>
                </a:solidFill>
              </a:rPr>
              <a:t>Reviews are </a:t>
            </a:r>
            <a:r>
              <a:rPr lang="en-US" sz="2000" b="1" dirty="0">
                <a:solidFill>
                  <a:schemeClr val="tx2"/>
                </a:solidFill>
              </a:rPr>
              <a:t>hierarchical </a:t>
            </a:r>
            <a:r>
              <a:rPr lang="en-US" sz="2000" dirty="0">
                <a:solidFill>
                  <a:schemeClr val="tx2"/>
                </a:solidFill>
              </a:rPr>
              <a:t>(words, sentences, review) </a:t>
            </a:r>
          </a:p>
          <a:p>
            <a:pPr algn="ctr"/>
            <a:r>
              <a:rPr lang="en-US" sz="2000" dirty="0">
                <a:solidFill>
                  <a:schemeClr val="tx2"/>
                </a:solidFill>
                <a:sym typeface="Wingdings" pitchFamily="2" charset="2"/>
              </a:rPr>
              <a:t></a:t>
            </a:r>
            <a:r>
              <a:rPr lang="en-US" sz="2000" dirty="0">
                <a:solidFill>
                  <a:schemeClr val="tx2"/>
                </a:solidFill>
              </a:rPr>
              <a:t> </a:t>
            </a:r>
            <a:r>
              <a:rPr lang="en-US" sz="2000" b="1" dirty="0">
                <a:solidFill>
                  <a:schemeClr val="tx2"/>
                </a:solidFill>
              </a:rPr>
              <a:t>Aggregation</a:t>
            </a:r>
            <a:r>
              <a:rPr lang="en-US" sz="2000" dirty="0">
                <a:solidFill>
                  <a:schemeClr val="tx2"/>
                </a:solidFill>
              </a:rPr>
              <a:t> Problem</a:t>
            </a:r>
          </a:p>
          <a:p>
            <a:pPr algn="ctr"/>
            <a:endParaRPr lang="en-US" dirty="0"/>
          </a:p>
        </p:txBody>
      </p:sp>
      <p:sp>
        <p:nvSpPr>
          <p:cNvPr id="8" name="ZoneTexte 7">
            <a:extLst>
              <a:ext uri="{FF2B5EF4-FFF2-40B4-BE49-F238E27FC236}">
                <a16:creationId xmlns:a16="http://schemas.microsoft.com/office/drawing/2014/main" id="{20E73949-C7C5-104D-8455-03FA2E8B3AE6}"/>
              </a:ext>
            </a:extLst>
          </p:cNvPr>
          <p:cNvSpPr txBox="1"/>
          <p:nvPr/>
        </p:nvSpPr>
        <p:spPr>
          <a:xfrm>
            <a:off x="3447662" y="5346352"/>
            <a:ext cx="2427972" cy="769441"/>
          </a:xfrm>
          <a:prstGeom prst="rect">
            <a:avLst/>
          </a:prstGeom>
          <a:solidFill>
            <a:schemeClr val="tx2">
              <a:lumMod val="20000"/>
              <a:lumOff val="80000"/>
            </a:schemeClr>
          </a:solidFill>
          <a:ln>
            <a:solidFill>
              <a:srgbClr val="CCCFE4"/>
            </a:solidFill>
          </a:ln>
        </p:spPr>
        <p:txBody>
          <a:bodyPr wrap="none" rtlCol="0">
            <a:spAutoFit/>
          </a:bodyPr>
          <a:lstStyle/>
          <a:p>
            <a:pPr algn="ctr"/>
            <a:r>
              <a:rPr lang="en-US" sz="2400" b="1" dirty="0">
                <a:solidFill>
                  <a:schemeClr val="accent1"/>
                </a:solidFill>
              </a:rPr>
              <a:t>Solution</a:t>
            </a:r>
          </a:p>
          <a:p>
            <a:pPr algn="ctr"/>
            <a:r>
              <a:rPr lang="en-US" sz="2000" dirty="0">
                <a:solidFill>
                  <a:schemeClr val="tx2"/>
                </a:solidFill>
              </a:rPr>
              <a:t>Attention mechanism</a:t>
            </a:r>
          </a:p>
        </p:txBody>
      </p:sp>
      <p:sp>
        <p:nvSpPr>
          <p:cNvPr id="10" name="ZoneTexte 9">
            <a:extLst>
              <a:ext uri="{FF2B5EF4-FFF2-40B4-BE49-F238E27FC236}">
                <a16:creationId xmlns:a16="http://schemas.microsoft.com/office/drawing/2014/main" id="{AC66182F-8EB9-6B43-90F7-F584E202FF11}"/>
              </a:ext>
            </a:extLst>
          </p:cNvPr>
          <p:cNvSpPr txBox="1"/>
          <p:nvPr/>
        </p:nvSpPr>
        <p:spPr>
          <a:xfrm>
            <a:off x="0" y="6430380"/>
            <a:ext cx="9079984" cy="369332"/>
          </a:xfrm>
          <a:prstGeom prst="rect">
            <a:avLst/>
          </a:prstGeom>
          <a:noFill/>
        </p:spPr>
        <p:txBody>
          <a:bodyPr wrap="square" rtlCol="0">
            <a:spAutoFit/>
          </a:bodyPr>
          <a:lstStyle/>
          <a:p>
            <a:r>
              <a:rPr lang="en-US" i="1" dirty="0">
                <a:solidFill>
                  <a:schemeClr val="tx1">
                    <a:lumMod val="75000"/>
                    <a:lumOff val="25000"/>
                  </a:schemeClr>
                </a:solidFill>
              </a:rPr>
              <a:t>Z. Yang et al., 2016</a:t>
            </a:r>
          </a:p>
        </p:txBody>
      </p:sp>
    </p:spTree>
    <p:extLst>
      <p:ext uri="{BB962C8B-B14F-4D97-AF65-F5344CB8AC3E}">
        <p14:creationId xmlns:p14="http://schemas.microsoft.com/office/powerpoint/2010/main" val="5416467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15436F-AD9D-7A45-A15D-EE00E6879EEE}"/>
              </a:ext>
            </a:extLst>
          </p:cNvPr>
          <p:cNvSpPr>
            <a:spLocks noGrp="1"/>
          </p:cNvSpPr>
          <p:nvPr>
            <p:ph type="title"/>
          </p:nvPr>
        </p:nvSpPr>
        <p:spPr/>
        <p:txBody>
          <a:bodyPr anchor="ctr">
            <a:normAutofit/>
          </a:bodyPr>
          <a:lstStyle/>
          <a:p>
            <a:r>
              <a:rPr lang="fr-FR" dirty="0"/>
              <a:t>The model : HRAN, RBA</a:t>
            </a:r>
          </a:p>
        </p:txBody>
      </p:sp>
      <p:pic>
        <p:nvPicPr>
          <p:cNvPr id="8" name="Espace réservé du contenu 7" descr="Une image contenant texte, équipement électronique, capture d’écran&#10;&#10;Description générée automatiquement">
            <a:extLst>
              <a:ext uri="{FF2B5EF4-FFF2-40B4-BE49-F238E27FC236}">
                <a16:creationId xmlns:a16="http://schemas.microsoft.com/office/drawing/2014/main" id="{3A1AEEF1-F5AF-7C44-A7F6-31BAE69479B0}"/>
              </a:ext>
            </a:extLst>
          </p:cNvPr>
          <p:cNvPicPr>
            <a:picLocks noGrp="1" noChangeAspect="1"/>
          </p:cNvPicPr>
          <p:nvPr>
            <p:ph idx="1"/>
          </p:nvPr>
        </p:nvPicPr>
        <p:blipFill>
          <a:blip r:embed="rId3"/>
          <a:stretch>
            <a:fillRect/>
          </a:stretch>
        </p:blipFill>
        <p:spPr>
          <a:xfrm>
            <a:off x="3458004" y="2837745"/>
            <a:ext cx="5306332" cy="3019722"/>
          </a:xfrm>
        </p:spPr>
      </p:pic>
      <p:sp>
        <p:nvSpPr>
          <p:cNvPr id="4" name="Espace réservé du numéro de diapositive 3">
            <a:extLst>
              <a:ext uri="{FF2B5EF4-FFF2-40B4-BE49-F238E27FC236}">
                <a16:creationId xmlns:a16="http://schemas.microsoft.com/office/drawing/2014/main" id="{C568EE19-E9A4-FB45-953C-774887FCF8A1}"/>
              </a:ext>
            </a:extLst>
          </p:cNvPr>
          <p:cNvSpPr>
            <a:spLocks noGrp="1"/>
          </p:cNvSpPr>
          <p:nvPr>
            <p:ph type="sldNum" sz="quarter" idx="12"/>
          </p:nvPr>
        </p:nvSpPr>
        <p:spPr/>
        <p:txBody>
          <a:bodyPr anchor="ctr">
            <a:normAutofit/>
          </a:bodyPr>
          <a:lstStyle/>
          <a:p>
            <a:pPr>
              <a:spcAft>
                <a:spcPts val="600"/>
              </a:spcAft>
            </a:pPr>
            <a:fld id="{30CCB0C1-2DF4-8B4C-AC0E-201D3DFFEAFD}" type="slidenum">
              <a:rPr lang="fr-FR" smtClean="0"/>
              <a:pPr>
                <a:spcAft>
                  <a:spcPts val="600"/>
                </a:spcAft>
              </a:pPr>
              <a:t>18</a:t>
            </a:fld>
            <a:endParaRPr lang="fr-FR"/>
          </a:p>
        </p:txBody>
      </p:sp>
      <p:sp>
        <p:nvSpPr>
          <p:cNvPr id="3" name="ZoneTexte 2">
            <a:extLst>
              <a:ext uri="{FF2B5EF4-FFF2-40B4-BE49-F238E27FC236}">
                <a16:creationId xmlns:a16="http://schemas.microsoft.com/office/drawing/2014/main" id="{D03C644D-6062-BE42-BA15-B127D373D764}"/>
              </a:ext>
            </a:extLst>
          </p:cNvPr>
          <p:cNvSpPr txBox="1"/>
          <p:nvPr/>
        </p:nvSpPr>
        <p:spPr>
          <a:xfrm>
            <a:off x="719465" y="1000533"/>
            <a:ext cx="7705070" cy="954107"/>
          </a:xfrm>
          <a:prstGeom prst="rect">
            <a:avLst/>
          </a:prstGeom>
          <a:solidFill>
            <a:schemeClr val="accent6">
              <a:lumMod val="40000"/>
              <a:lumOff val="60000"/>
            </a:schemeClr>
          </a:solidFill>
        </p:spPr>
        <p:txBody>
          <a:bodyPr wrap="square" rtlCol="0">
            <a:spAutoFit/>
          </a:bodyPr>
          <a:lstStyle/>
          <a:p>
            <a:pPr algn="ctr"/>
            <a:r>
              <a:rPr lang="en-US" sz="2000" i="1" dirty="0"/>
              <a:t>Hierarchical attention networks for document classification</a:t>
            </a:r>
            <a:endParaRPr lang="en-US" sz="2000" dirty="0"/>
          </a:p>
          <a:p>
            <a:pPr algn="ctr"/>
            <a:r>
              <a:rPr lang="en-US" dirty="0"/>
              <a:t>Yang, </a:t>
            </a:r>
            <a:r>
              <a:rPr lang="en-US" dirty="0" err="1"/>
              <a:t>Zichao</a:t>
            </a:r>
            <a:r>
              <a:rPr lang="en-US" dirty="0"/>
              <a:t> and Yang, </a:t>
            </a:r>
            <a:r>
              <a:rPr lang="en-US" dirty="0" err="1"/>
              <a:t>Diyi</a:t>
            </a:r>
            <a:r>
              <a:rPr lang="en-US" dirty="0"/>
              <a:t> and Dyer, Chris and He, </a:t>
            </a:r>
            <a:r>
              <a:rPr lang="en-US" dirty="0" err="1"/>
              <a:t>Xiaodong</a:t>
            </a:r>
            <a:r>
              <a:rPr lang="en-US" dirty="0"/>
              <a:t> and </a:t>
            </a:r>
            <a:r>
              <a:rPr lang="en-US" dirty="0" err="1"/>
              <a:t>Smola</a:t>
            </a:r>
            <a:r>
              <a:rPr lang="en-US" dirty="0"/>
              <a:t>, Alex and </a:t>
            </a:r>
            <a:r>
              <a:rPr lang="en-US" dirty="0" err="1"/>
              <a:t>Hovy</a:t>
            </a:r>
            <a:r>
              <a:rPr lang="en-US" dirty="0"/>
              <a:t>, Eduard, in: ACL 2016.</a:t>
            </a:r>
          </a:p>
        </p:txBody>
      </p:sp>
      <p:grpSp>
        <p:nvGrpSpPr>
          <p:cNvPr id="9" name="Groupe 8">
            <a:extLst>
              <a:ext uri="{FF2B5EF4-FFF2-40B4-BE49-F238E27FC236}">
                <a16:creationId xmlns:a16="http://schemas.microsoft.com/office/drawing/2014/main" id="{6A5DE80A-AA00-7040-8390-9BE7C18C10E8}"/>
              </a:ext>
            </a:extLst>
          </p:cNvPr>
          <p:cNvGrpSpPr/>
          <p:nvPr/>
        </p:nvGrpSpPr>
        <p:grpSpPr>
          <a:xfrm>
            <a:off x="379664" y="3303281"/>
            <a:ext cx="2068836" cy="2088649"/>
            <a:chOff x="6801205" y="3125656"/>
            <a:chExt cx="2068836" cy="2088649"/>
          </a:xfrm>
        </p:grpSpPr>
        <mc:AlternateContent xmlns:mc="http://schemas.openxmlformats.org/markup-compatibility/2006" xmlns:a14="http://schemas.microsoft.com/office/drawing/2010/main">
          <mc:Choice Requires="a14">
            <p:sp>
              <p:nvSpPr>
                <p:cNvPr id="5" name="ZoneTexte 4">
                  <a:extLst>
                    <a:ext uri="{FF2B5EF4-FFF2-40B4-BE49-F238E27FC236}">
                      <a16:creationId xmlns:a16="http://schemas.microsoft.com/office/drawing/2014/main" id="{7FE9DCEB-C625-D743-A787-C4029967A210}"/>
                    </a:ext>
                  </a:extLst>
                </p:cNvPr>
                <p:cNvSpPr txBox="1"/>
                <p:nvPr/>
              </p:nvSpPr>
              <p:spPr>
                <a:xfrm>
                  <a:off x="6801205" y="3125656"/>
                  <a:ext cx="2068836" cy="71199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fr-FR" b="0" i="1" dirty="0" smtClean="0">
                                <a:solidFill>
                                  <a:schemeClr val="tx1"/>
                                </a:solidFill>
                                <a:latin typeface="Cambria Math" panose="02040503050406030204" pitchFamily="18" charset="0"/>
                                <a:ea typeface="Cambria Math" panose="02040503050406030204" pitchFamily="18" charset="0"/>
                              </a:rPr>
                            </m:ctrlPr>
                          </m:sSubPr>
                          <m:e>
                            <m:r>
                              <a:rPr lang="fr-FR" i="1" dirty="0" smtClean="0">
                                <a:solidFill>
                                  <a:schemeClr val="tx1"/>
                                </a:solidFill>
                                <a:latin typeface="Cambria Math" panose="02040503050406030204" pitchFamily="18" charset="0"/>
                                <a:ea typeface="Cambria Math" panose="02040503050406030204" pitchFamily="18" charset="0"/>
                              </a:rPr>
                              <m:t>𝛼</m:t>
                            </m:r>
                          </m:e>
                          <m:sub>
                            <m:r>
                              <a:rPr lang="fr-FR" b="0" i="1" dirty="0" smtClean="0">
                                <a:solidFill>
                                  <a:schemeClr val="tx1"/>
                                </a:solidFill>
                                <a:latin typeface="Cambria Math" panose="02040503050406030204" pitchFamily="18" charset="0"/>
                                <a:ea typeface="Cambria Math" panose="02040503050406030204" pitchFamily="18" charset="0"/>
                              </a:rPr>
                              <m:t>𝑖</m:t>
                            </m:r>
                          </m:sub>
                        </m:sSub>
                        <m:r>
                          <a:rPr lang="fr-FR" b="0" i="1" dirty="0" smtClean="0">
                            <a:solidFill>
                              <a:schemeClr val="tx1"/>
                            </a:solidFill>
                            <a:latin typeface="Cambria Math" panose="02040503050406030204" pitchFamily="18" charset="0"/>
                            <a:ea typeface="Cambria Math" panose="02040503050406030204" pitchFamily="18" charset="0"/>
                          </a:rPr>
                          <m:t>= </m:t>
                        </m:r>
                        <m:f>
                          <m:fPr>
                            <m:ctrlPr>
                              <a:rPr lang="fr-FR" b="0" i="1" dirty="0" smtClean="0">
                                <a:solidFill>
                                  <a:schemeClr val="tx1"/>
                                </a:solidFill>
                                <a:latin typeface="Cambria Math" panose="02040503050406030204" pitchFamily="18" charset="0"/>
                                <a:ea typeface="Cambria Math" panose="02040503050406030204" pitchFamily="18" charset="0"/>
                              </a:rPr>
                            </m:ctrlPr>
                          </m:fPr>
                          <m:num>
                            <m:r>
                              <m:rPr>
                                <m:sty m:val="p"/>
                              </m:rPr>
                              <a:rPr lang="fr-FR" dirty="0">
                                <a:solidFill>
                                  <a:schemeClr val="tx1"/>
                                </a:solidFill>
                                <a:latin typeface="Cambria Math" panose="02040503050406030204" pitchFamily="18" charset="0"/>
                                <a:ea typeface="Cambria Math" panose="02040503050406030204" pitchFamily="18" charset="0"/>
                              </a:rPr>
                              <m:t>exp</m:t>
                            </m:r>
                            <m:r>
                              <a:rPr lang="fr-FR" i="1" dirty="0">
                                <a:solidFill>
                                  <a:schemeClr val="tx1"/>
                                </a:solidFill>
                                <a:latin typeface="Cambria Math" panose="02040503050406030204" pitchFamily="18" charset="0"/>
                                <a:ea typeface="Cambria Math" panose="02040503050406030204" pitchFamily="18" charset="0"/>
                              </a:rPr>
                              <m:t>⁡(</m:t>
                            </m:r>
                            <m:sSup>
                              <m:sSupPr>
                                <m:ctrlPr>
                                  <a:rPr lang="fr-FR" i="1" dirty="0">
                                    <a:solidFill>
                                      <a:schemeClr val="tx1"/>
                                    </a:solidFill>
                                    <a:latin typeface="Cambria Math" panose="02040503050406030204" pitchFamily="18" charset="0"/>
                                    <a:ea typeface="Cambria Math" panose="02040503050406030204" pitchFamily="18" charset="0"/>
                                  </a:rPr>
                                </m:ctrlPr>
                              </m:sSupPr>
                              <m:e>
                                <m:r>
                                  <a:rPr lang="fr-FR" i="1" dirty="0">
                                    <a:solidFill>
                                      <a:schemeClr val="tx1"/>
                                    </a:solidFill>
                                    <a:latin typeface="Cambria Math" panose="02040503050406030204" pitchFamily="18" charset="0"/>
                                    <a:ea typeface="Cambria Math" panose="02040503050406030204" pitchFamily="18" charset="0"/>
                                  </a:rPr>
                                  <m:t>𝑎</m:t>
                                </m:r>
                              </m:e>
                              <m:sup>
                                <m:r>
                                  <a:rPr lang="fr-FR" i="1" dirty="0">
                                    <a:solidFill>
                                      <a:schemeClr val="tx1"/>
                                    </a:solidFill>
                                    <a:latin typeface="Cambria Math" panose="02040503050406030204" pitchFamily="18" charset="0"/>
                                    <a:ea typeface="Cambria Math" panose="02040503050406030204" pitchFamily="18" charset="0"/>
                                  </a:rPr>
                                  <m:t>𝑇</m:t>
                                </m:r>
                              </m:sup>
                            </m:sSup>
                            <m:sSub>
                              <m:sSubPr>
                                <m:ctrlPr>
                                  <a:rPr lang="fr-FR" i="1" dirty="0">
                                    <a:solidFill>
                                      <a:schemeClr val="tx1"/>
                                    </a:solidFill>
                                    <a:latin typeface="Cambria Math" panose="02040503050406030204" pitchFamily="18" charset="0"/>
                                    <a:ea typeface="Cambria Math" panose="02040503050406030204" pitchFamily="18" charset="0"/>
                                  </a:rPr>
                                </m:ctrlPr>
                              </m:sSubPr>
                              <m:e>
                                <m:r>
                                  <a:rPr lang="fr-FR" i="1" dirty="0">
                                    <a:solidFill>
                                      <a:schemeClr val="tx1"/>
                                    </a:solidFill>
                                    <a:latin typeface="Cambria Math" panose="02040503050406030204" pitchFamily="18" charset="0"/>
                                    <a:ea typeface="Cambria Math" panose="02040503050406030204" pitchFamily="18" charset="0"/>
                                  </a:rPr>
                                  <m:t>h</m:t>
                                </m:r>
                              </m:e>
                              <m:sub>
                                <m:r>
                                  <a:rPr lang="fr-FR" i="1" dirty="0">
                                    <a:solidFill>
                                      <a:schemeClr val="tx1"/>
                                    </a:solidFill>
                                    <a:latin typeface="Cambria Math" panose="02040503050406030204" pitchFamily="18" charset="0"/>
                                    <a:ea typeface="Cambria Math" panose="02040503050406030204" pitchFamily="18" charset="0"/>
                                  </a:rPr>
                                  <m:t>𝑖</m:t>
                                </m:r>
                              </m:sub>
                            </m:sSub>
                            <m:r>
                              <a:rPr lang="fr-FR" i="1" dirty="0">
                                <a:solidFill>
                                  <a:schemeClr val="tx1"/>
                                </a:solidFill>
                                <a:latin typeface="Cambria Math" panose="02040503050406030204" pitchFamily="18" charset="0"/>
                                <a:ea typeface="Cambria Math" panose="02040503050406030204" pitchFamily="18" charset="0"/>
                              </a:rPr>
                              <m:t>)</m:t>
                            </m:r>
                          </m:num>
                          <m:den>
                            <m:nary>
                              <m:naryPr>
                                <m:chr m:val="∑"/>
                                <m:supHide m:val="on"/>
                                <m:ctrlPr>
                                  <a:rPr lang="fr-FR" b="0" i="1" dirty="0" smtClean="0">
                                    <a:solidFill>
                                      <a:schemeClr val="tx1"/>
                                    </a:solidFill>
                                    <a:latin typeface="Cambria Math" panose="02040503050406030204" pitchFamily="18" charset="0"/>
                                    <a:ea typeface="Cambria Math" panose="02040503050406030204" pitchFamily="18" charset="0"/>
                                  </a:rPr>
                                </m:ctrlPr>
                              </m:naryPr>
                              <m:sub>
                                <m:r>
                                  <m:rPr>
                                    <m:brk m:alnAt="7"/>
                                  </m:rPr>
                                  <a:rPr lang="fr-FR" b="0" i="1" dirty="0" smtClean="0">
                                    <a:solidFill>
                                      <a:schemeClr val="tx1"/>
                                    </a:solidFill>
                                    <a:latin typeface="Cambria Math" panose="02040503050406030204" pitchFamily="18" charset="0"/>
                                    <a:ea typeface="Cambria Math" panose="02040503050406030204" pitchFamily="18" charset="0"/>
                                  </a:rPr>
                                  <m:t>𝑖</m:t>
                                </m:r>
                              </m:sub>
                              <m:sup/>
                              <m:e>
                                <m:r>
                                  <m:rPr>
                                    <m:sty m:val="p"/>
                                  </m:rPr>
                                  <a:rPr lang="fr-FR" dirty="0">
                                    <a:solidFill>
                                      <a:schemeClr val="tx1"/>
                                    </a:solidFill>
                                    <a:latin typeface="Cambria Math" panose="02040503050406030204" pitchFamily="18" charset="0"/>
                                    <a:ea typeface="Cambria Math" panose="02040503050406030204" pitchFamily="18" charset="0"/>
                                  </a:rPr>
                                  <m:t>exp</m:t>
                                </m:r>
                                <m:r>
                                  <a:rPr lang="fr-FR" i="1" dirty="0">
                                    <a:solidFill>
                                      <a:schemeClr val="tx1"/>
                                    </a:solidFill>
                                    <a:latin typeface="Cambria Math" panose="02040503050406030204" pitchFamily="18" charset="0"/>
                                    <a:ea typeface="Cambria Math" panose="02040503050406030204" pitchFamily="18" charset="0"/>
                                  </a:rPr>
                                  <m:t>⁡(</m:t>
                                </m:r>
                                <m:sSup>
                                  <m:sSupPr>
                                    <m:ctrlPr>
                                      <a:rPr lang="fr-FR" i="1" dirty="0">
                                        <a:solidFill>
                                          <a:schemeClr val="tx1"/>
                                        </a:solidFill>
                                        <a:latin typeface="Cambria Math" panose="02040503050406030204" pitchFamily="18" charset="0"/>
                                        <a:ea typeface="Cambria Math" panose="02040503050406030204" pitchFamily="18" charset="0"/>
                                      </a:rPr>
                                    </m:ctrlPr>
                                  </m:sSupPr>
                                  <m:e>
                                    <m:r>
                                      <a:rPr lang="fr-FR" i="1" dirty="0">
                                        <a:solidFill>
                                          <a:schemeClr val="tx1"/>
                                        </a:solidFill>
                                        <a:latin typeface="Cambria Math" panose="02040503050406030204" pitchFamily="18" charset="0"/>
                                        <a:ea typeface="Cambria Math" panose="02040503050406030204" pitchFamily="18" charset="0"/>
                                      </a:rPr>
                                      <m:t>𝑎</m:t>
                                    </m:r>
                                  </m:e>
                                  <m:sup>
                                    <m:r>
                                      <a:rPr lang="fr-FR" i="1" dirty="0">
                                        <a:solidFill>
                                          <a:schemeClr val="tx1"/>
                                        </a:solidFill>
                                        <a:latin typeface="Cambria Math" panose="02040503050406030204" pitchFamily="18" charset="0"/>
                                        <a:ea typeface="Cambria Math" panose="02040503050406030204" pitchFamily="18" charset="0"/>
                                      </a:rPr>
                                      <m:t>𝑇</m:t>
                                    </m:r>
                                  </m:sup>
                                </m:sSup>
                                <m:sSub>
                                  <m:sSubPr>
                                    <m:ctrlPr>
                                      <a:rPr lang="fr-FR" i="1" dirty="0">
                                        <a:solidFill>
                                          <a:schemeClr val="tx1"/>
                                        </a:solidFill>
                                        <a:latin typeface="Cambria Math" panose="02040503050406030204" pitchFamily="18" charset="0"/>
                                        <a:ea typeface="Cambria Math" panose="02040503050406030204" pitchFamily="18" charset="0"/>
                                      </a:rPr>
                                    </m:ctrlPr>
                                  </m:sSubPr>
                                  <m:e>
                                    <m:r>
                                      <a:rPr lang="fr-FR" i="1" dirty="0">
                                        <a:solidFill>
                                          <a:schemeClr val="tx1"/>
                                        </a:solidFill>
                                        <a:latin typeface="Cambria Math" panose="02040503050406030204" pitchFamily="18" charset="0"/>
                                        <a:ea typeface="Cambria Math" panose="02040503050406030204" pitchFamily="18" charset="0"/>
                                      </a:rPr>
                                      <m:t>h</m:t>
                                    </m:r>
                                  </m:e>
                                  <m:sub>
                                    <m:r>
                                      <a:rPr lang="fr-FR" i="1" dirty="0">
                                        <a:solidFill>
                                          <a:schemeClr val="tx1"/>
                                        </a:solidFill>
                                        <a:latin typeface="Cambria Math" panose="02040503050406030204" pitchFamily="18" charset="0"/>
                                        <a:ea typeface="Cambria Math" panose="02040503050406030204" pitchFamily="18" charset="0"/>
                                      </a:rPr>
                                      <m:t>𝑖</m:t>
                                    </m:r>
                                  </m:sub>
                                </m:sSub>
                                <m:r>
                                  <a:rPr lang="fr-FR" i="1" dirty="0">
                                    <a:solidFill>
                                      <a:schemeClr val="tx1"/>
                                    </a:solidFill>
                                    <a:latin typeface="Cambria Math" panose="02040503050406030204" pitchFamily="18" charset="0"/>
                                    <a:ea typeface="Cambria Math" panose="02040503050406030204" pitchFamily="18" charset="0"/>
                                  </a:rPr>
                                  <m:t>)</m:t>
                                </m:r>
                              </m:e>
                            </m:nary>
                          </m:den>
                        </m:f>
                      </m:oMath>
                    </m:oMathPara>
                  </a14:m>
                  <a:endParaRPr lang="fr-FR" dirty="0">
                    <a:solidFill>
                      <a:schemeClr val="tx1"/>
                    </a:solidFill>
                  </a:endParaRPr>
                </a:p>
              </p:txBody>
            </p:sp>
          </mc:Choice>
          <mc:Fallback xmlns="">
            <p:sp>
              <p:nvSpPr>
                <p:cNvPr id="5" name="ZoneTexte 4">
                  <a:extLst>
                    <a:ext uri="{FF2B5EF4-FFF2-40B4-BE49-F238E27FC236}">
                      <a16:creationId xmlns:a16="http://schemas.microsoft.com/office/drawing/2014/main" id="{7FE9DCEB-C625-D743-A787-C4029967A210}"/>
                    </a:ext>
                  </a:extLst>
                </p:cNvPr>
                <p:cNvSpPr txBox="1">
                  <a:spLocks noRot="1" noChangeAspect="1" noMove="1" noResize="1" noEditPoints="1" noAdjustHandles="1" noChangeArrowheads="1" noChangeShapeType="1" noTextEdit="1"/>
                </p:cNvSpPr>
                <p:nvPr/>
              </p:nvSpPr>
              <p:spPr>
                <a:xfrm>
                  <a:off x="6801205" y="3125656"/>
                  <a:ext cx="2068836" cy="711990"/>
                </a:xfrm>
                <a:prstGeom prst="rect">
                  <a:avLst/>
                </a:prstGeom>
                <a:blipFill>
                  <a:blip r:embed="rId4"/>
                  <a:stretch>
                    <a:fillRect t="-14035" b="-8596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ZoneTexte 6">
                  <a:extLst>
                    <a:ext uri="{FF2B5EF4-FFF2-40B4-BE49-F238E27FC236}">
                      <a16:creationId xmlns:a16="http://schemas.microsoft.com/office/drawing/2014/main" id="{51AD04D5-E0AE-FA4F-8CA0-CE22D9DC6311}"/>
                    </a:ext>
                  </a:extLst>
                </p:cNvPr>
                <p:cNvSpPr txBox="1"/>
                <p:nvPr/>
              </p:nvSpPr>
              <p:spPr>
                <a:xfrm>
                  <a:off x="7152006" y="4458072"/>
                  <a:ext cx="1367234" cy="75623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fr-FR" b="0" i="1" smtClean="0">
                                <a:latin typeface="Cambria Math" panose="02040503050406030204" pitchFamily="18" charset="0"/>
                              </a:rPr>
                            </m:ctrlPr>
                          </m:sSubPr>
                          <m:e>
                            <m:r>
                              <a:rPr lang="fr-FR" b="0" i="1" smtClean="0">
                                <a:latin typeface="Cambria Math" panose="02040503050406030204" pitchFamily="18" charset="0"/>
                              </a:rPr>
                              <m:t>𝑒</m:t>
                            </m:r>
                          </m:e>
                          <m:sub>
                            <m:r>
                              <a:rPr lang="fr-FR" b="0" i="1" smtClean="0">
                                <a:latin typeface="Cambria Math" panose="02040503050406030204" pitchFamily="18" charset="0"/>
                              </a:rPr>
                              <m:t>𝑠</m:t>
                            </m:r>
                          </m:sub>
                        </m:sSub>
                        <m:r>
                          <a:rPr lang="fr-FR" b="0" i="1" smtClean="0">
                            <a:latin typeface="Cambria Math" panose="02040503050406030204" pitchFamily="18" charset="0"/>
                          </a:rPr>
                          <m:t>=</m:t>
                        </m:r>
                        <m:nary>
                          <m:naryPr>
                            <m:chr m:val="∑"/>
                            <m:ctrlPr>
                              <a:rPr lang="fr-FR" b="0" i="1" smtClean="0">
                                <a:latin typeface="Cambria Math" panose="02040503050406030204" pitchFamily="18" charset="0"/>
                              </a:rPr>
                            </m:ctrlPr>
                          </m:naryPr>
                          <m:sub>
                            <m:r>
                              <m:rPr>
                                <m:brk m:alnAt="23"/>
                              </m:rPr>
                              <a:rPr lang="fr-FR" b="0" i="1" smtClean="0">
                                <a:latin typeface="Cambria Math" panose="02040503050406030204" pitchFamily="18" charset="0"/>
                              </a:rPr>
                              <m:t>𝑖</m:t>
                            </m:r>
                            <m:r>
                              <a:rPr lang="fr-FR" b="0" i="1" smtClean="0">
                                <a:latin typeface="Cambria Math" panose="02040503050406030204" pitchFamily="18" charset="0"/>
                              </a:rPr>
                              <m:t>=1</m:t>
                            </m:r>
                          </m:sub>
                          <m:sup>
                            <m:r>
                              <a:rPr lang="fr-FR" b="0" i="1" smtClean="0">
                                <a:latin typeface="Cambria Math" panose="02040503050406030204" pitchFamily="18" charset="0"/>
                              </a:rPr>
                              <m:t>𝑛</m:t>
                            </m:r>
                          </m:sup>
                          <m:e>
                            <m:sSub>
                              <m:sSubPr>
                                <m:ctrlPr>
                                  <a:rPr lang="fr-FR" b="0" i="1" smtClean="0">
                                    <a:latin typeface="Cambria Math" panose="02040503050406030204" pitchFamily="18" charset="0"/>
                                    <a:ea typeface="Cambria Math" panose="02040503050406030204" pitchFamily="18" charset="0"/>
                                  </a:rPr>
                                </m:ctrlPr>
                              </m:sSubPr>
                              <m:e>
                                <m:r>
                                  <a:rPr lang="fr-FR" b="0" i="1" smtClean="0">
                                    <a:latin typeface="Cambria Math" panose="02040503050406030204" pitchFamily="18" charset="0"/>
                                    <a:ea typeface="Cambria Math" panose="02040503050406030204" pitchFamily="18" charset="0"/>
                                  </a:rPr>
                                  <m:t>𝛼</m:t>
                                </m:r>
                              </m:e>
                              <m:sub>
                                <m:r>
                                  <a:rPr lang="fr-FR" b="0" i="1" smtClean="0">
                                    <a:latin typeface="Cambria Math" panose="02040503050406030204" pitchFamily="18" charset="0"/>
                                    <a:ea typeface="Cambria Math" panose="02040503050406030204" pitchFamily="18" charset="0"/>
                                  </a:rPr>
                                  <m:t>𝑖</m:t>
                                </m:r>
                              </m:sub>
                            </m:sSub>
                            <m:sSub>
                              <m:sSubPr>
                                <m:ctrlPr>
                                  <a:rPr lang="fr-FR" b="0" i="1" smtClean="0">
                                    <a:latin typeface="Cambria Math" panose="02040503050406030204" pitchFamily="18" charset="0"/>
                                    <a:ea typeface="Cambria Math" panose="02040503050406030204" pitchFamily="18" charset="0"/>
                                  </a:rPr>
                                </m:ctrlPr>
                              </m:sSubPr>
                              <m:e>
                                <m:r>
                                  <a:rPr lang="fr-FR" b="0" i="1" smtClean="0">
                                    <a:latin typeface="Cambria Math" panose="02040503050406030204" pitchFamily="18" charset="0"/>
                                    <a:ea typeface="Cambria Math" panose="02040503050406030204" pitchFamily="18" charset="0"/>
                                  </a:rPr>
                                  <m:t>h</m:t>
                                </m:r>
                              </m:e>
                              <m:sub>
                                <m:r>
                                  <a:rPr lang="fr-FR" b="0" i="1" smtClean="0">
                                    <a:latin typeface="Cambria Math" panose="02040503050406030204" pitchFamily="18" charset="0"/>
                                    <a:ea typeface="Cambria Math" panose="02040503050406030204" pitchFamily="18" charset="0"/>
                                  </a:rPr>
                                  <m:t>𝑖</m:t>
                                </m:r>
                              </m:sub>
                            </m:sSub>
                          </m:e>
                        </m:nary>
                        <m:r>
                          <a:rPr lang="fr-FR" b="0" i="1" smtClean="0">
                            <a:latin typeface="Cambria Math" panose="02040503050406030204" pitchFamily="18" charset="0"/>
                          </a:rPr>
                          <m:t> </m:t>
                        </m:r>
                      </m:oMath>
                    </m:oMathPara>
                  </a14:m>
                  <a:endParaRPr lang="fr-FR" dirty="0"/>
                </a:p>
              </p:txBody>
            </p:sp>
          </mc:Choice>
          <mc:Fallback xmlns="">
            <p:sp>
              <p:nvSpPr>
                <p:cNvPr id="7" name="ZoneTexte 6">
                  <a:extLst>
                    <a:ext uri="{FF2B5EF4-FFF2-40B4-BE49-F238E27FC236}">
                      <a16:creationId xmlns:a16="http://schemas.microsoft.com/office/drawing/2014/main" id="{51AD04D5-E0AE-FA4F-8CA0-CE22D9DC6311}"/>
                    </a:ext>
                  </a:extLst>
                </p:cNvPr>
                <p:cNvSpPr txBox="1">
                  <a:spLocks noRot="1" noChangeAspect="1" noMove="1" noResize="1" noEditPoints="1" noAdjustHandles="1" noChangeArrowheads="1" noChangeShapeType="1" noTextEdit="1"/>
                </p:cNvSpPr>
                <p:nvPr/>
              </p:nvSpPr>
              <p:spPr>
                <a:xfrm>
                  <a:off x="7152006" y="4458072"/>
                  <a:ext cx="1367234" cy="756233"/>
                </a:xfrm>
                <a:prstGeom prst="rect">
                  <a:avLst/>
                </a:prstGeom>
                <a:blipFill>
                  <a:blip r:embed="rId5"/>
                  <a:stretch>
                    <a:fillRect l="-23853" t="-116393" r="-5505" b="-177049"/>
                  </a:stretch>
                </a:blipFill>
              </p:spPr>
              <p:txBody>
                <a:bodyPr/>
                <a:lstStyle/>
                <a:p>
                  <a:r>
                    <a:rPr lang="en-US">
                      <a:noFill/>
                    </a:rPr>
                    <a:t> </a:t>
                  </a:r>
                </a:p>
              </p:txBody>
            </p:sp>
          </mc:Fallback>
        </mc:AlternateContent>
      </p:grpSp>
      <p:cxnSp>
        <p:nvCxnSpPr>
          <p:cNvPr id="12" name="Connecteur droit 11">
            <a:extLst>
              <a:ext uri="{FF2B5EF4-FFF2-40B4-BE49-F238E27FC236}">
                <a16:creationId xmlns:a16="http://schemas.microsoft.com/office/drawing/2014/main" id="{B6EFBCCC-8C5F-7C4F-A923-7AAEE1AC4DAF}"/>
              </a:ext>
            </a:extLst>
          </p:cNvPr>
          <p:cNvCxnSpPr>
            <a:cxnSpLocks/>
          </p:cNvCxnSpPr>
          <p:nvPr/>
        </p:nvCxnSpPr>
        <p:spPr>
          <a:xfrm>
            <a:off x="2816626" y="2578308"/>
            <a:ext cx="0" cy="3591288"/>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26826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5B4CBF-C07A-844B-9726-6D9239E1217F}"/>
              </a:ext>
            </a:extLst>
          </p:cNvPr>
          <p:cNvSpPr>
            <a:spLocks noGrp="1"/>
          </p:cNvSpPr>
          <p:nvPr>
            <p:ph type="title"/>
          </p:nvPr>
        </p:nvSpPr>
        <p:spPr/>
        <p:txBody>
          <a:bodyPr/>
          <a:lstStyle/>
          <a:p>
            <a:r>
              <a:rPr lang="en-US" dirty="0"/>
              <a:t>The Information Era</a:t>
            </a:r>
          </a:p>
        </p:txBody>
      </p:sp>
      <p:sp>
        <p:nvSpPr>
          <p:cNvPr id="4" name="Slide Number Placeholder 3">
            <a:extLst>
              <a:ext uri="{FF2B5EF4-FFF2-40B4-BE49-F238E27FC236}">
                <a16:creationId xmlns:a16="http://schemas.microsoft.com/office/drawing/2014/main" id="{8157A862-797F-B741-9C73-C1B6BE0EC46E}"/>
              </a:ext>
            </a:extLst>
          </p:cNvPr>
          <p:cNvSpPr>
            <a:spLocks noGrp="1"/>
          </p:cNvSpPr>
          <p:nvPr>
            <p:ph type="sldNum" sz="quarter" idx="12"/>
          </p:nvPr>
        </p:nvSpPr>
        <p:spPr/>
        <p:txBody>
          <a:bodyPr/>
          <a:lstStyle/>
          <a:p>
            <a:fld id="{30CCB0C1-2DF4-8B4C-AC0E-201D3DFFEAFD}" type="slidenum">
              <a:rPr lang="fr-FR" smtClean="0"/>
              <a:pPr/>
              <a:t>1</a:t>
            </a:fld>
            <a:endParaRPr lang="fr-FR" dirty="0"/>
          </a:p>
        </p:txBody>
      </p:sp>
      <p:pic>
        <p:nvPicPr>
          <p:cNvPr id="9" name="Image 8">
            <a:extLst>
              <a:ext uri="{FF2B5EF4-FFF2-40B4-BE49-F238E27FC236}">
                <a16:creationId xmlns:a16="http://schemas.microsoft.com/office/drawing/2014/main" id="{E31946DF-629C-554F-8092-F552A2AD7820}"/>
              </a:ext>
            </a:extLst>
          </p:cNvPr>
          <p:cNvPicPr>
            <a:picLocks noChangeAspect="1"/>
          </p:cNvPicPr>
          <p:nvPr/>
        </p:nvPicPr>
        <p:blipFill>
          <a:blip r:embed="rId3"/>
          <a:stretch>
            <a:fillRect/>
          </a:stretch>
        </p:blipFill>
        <p:spPr>
          <a:xfrm>
            <a:off x="1098550" y="1303456"/>
            <a:ext cx="6946900" cy="2125544"/>
          </a:xfrm>
          <a:prstGeom prst="rect">
            <a:avLst/>
          </a:prstGeom>
        </p:spPr>
      </p:pic>
      <p:sp>
        <p:nvSpPr>
          <p:cNvPr id="5" name="ZoneTexte 4">
            <a:extLst>
              <a:ext uri="{FF2B5EF4-FFF2-40B4-BE49-F238E27FC236}">
                <a16:creationId xmlns:a16="http://schemas.microsoft.com/office/drawing/2014/main" id="{07E137A1-15CB-7647-8E00-1CF1E5CD9E22}"/>
              </a:ext>
            </a:extLst>
          </p:cNvPr>
          <p:cNvSpPr txBox="1"/>
          <p:nvPr/>
        </p:nvSpPr>
        <p:spPr>
          <a:xfrm>
            <a:off x="2637848" y="3429000"/>
            <a:ext cx="3868303" cy="369332"/>
          </a:xfrm>
          <a:prstGeom prst="rect">
            <a:avLst/>
          </a:prstGeom>
          <a:noFill/>
        </p:spPr>
        <p:txBody>
          <a:bodyPr wrap="none" rtlCol="0">
            <a:spAutoFit/>
          </a:bodyPr>
          <a:lstStyle/>
          <a:p>
            <a:r>
              <a:rPr lang="fr-FR" i="1" dirty="0"/>
              <a:t>Illustration of Netflix </a:t>
            </a:r>
            <a:r>
              <a:rPr lang="en-US" i="1" dirty="0"/>
              <a:t>recommendations</a:t>
            </a:r>
          </a:p>
        </p:txBody>
      </p:sp>
      <p:sp>
        <p:nvSpPr>
          <p:cNvPr id="7" name="Content Placeholder 2">
            <a:extLst>
              <a:ext uri="{FF2B5EF4-FFF2-40B4-BE49-F238E27FC236}">
                <a16:creationId xmlns:a16="http://schemas.microsoft.com/office/drawing/2014/main" id="{7F2C5260-7E05-084D-8665-C6B95632567D}"/>
              </a:ext>
            </a:extLst>
          </p:cNvPr>
          <p:cNvSpPr>
            <a:spLocks noGrp="1"/>
          </p:cNvSpPr>
          <p:nvPr>
            <p:ph idx="1"/>
          </p:nvPr>
        </p:nvSpPr>
        <p:spPr>
          <a:xfrm>
            <a:off x="591015" y="4012207"/>
            <a:ext cx="3868303" cy="2125545"/>
          </a:xfrm>
        </p:spPr>
        <p:txBody>
          <a:bodyPr anchor="ctr">
            <a:normAutofit/>
          </a:bodyPr>
          <a:lstStyle/>
          <a:p>
            <a:pPr>
              <a:buFont typeface="Police système Courant"/>
              <a:buChar char="→"/>
            </a:pPr>
            <a:r>
              <a:rPr lang="en-US" dirty="0">
                <a:solidFill>
                  <a:schemeClr val="tx2"/>
                </a:solidFill>
              </a:rPr>
              <a:t>Ever-growing quantity of data to choose from</a:t>
            </a:r>
          </a:p>
          <a:p>
            <a:pPr>
              <a:buFont typeface="Police système Courant"/>
              <a:buChar char="→"/>
            </a:pPr>
            <a:r>
              <a:rPr lang="en-US" dirty="0">
                <a:solidFill>
                  <a:schemeClr val="tx2"/>
                </a:solidFill>
              </a:rPr>
              <a:t>Multiplication of user (textual) traces</a:t>
            </a:r>
          </a:p>
        </p:txBody>
      </p:sp>
    </p:spTree>
    <p:extLst>
      <p:ext uri="{BB962C8B-B14F-4D97-AF65-F5344CB8AC3E}">
        <p14:creationId xmlns:p14="http://schemas.microsoft.com/office/powerpoint/2010/main" val="3316614137"/>
      </p:ext>
    </p:extLst>
  </p:cSld>
  <p:clrMapOvr>
    <a:masterClrMapping/>
  </p:clrMapOvr>
  <mc:AlternateContent xmlns:mc="http://schemas.openxmlformats.org/markup-compatibility/2006" xmlns:p14="http://schemas.microsoft.com/office/powerpoint/2010/main">
    <mc:Choice Requires="p14">
      <p:transition p14:dur="300" advTm="33275">
        <p:fade/>
      </p:transition>
    </mc:Choice>
    <mc:Fallback xmlns="">
      <p:transition advTm="33275">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15436F-AD9D-7A45-A15D-EE00E6879EEE}"/>
              </a:ext>
            </a:extLst>
          </p:cNvPr>
          <p:cNvSpPr>
            <a:spLocks noGrp="1"/>
          </p:cNvSpPr>
          <p:nvPr>
            <p:ph type="title"/>
          </p:nvPr>
        </p:nvSpPr>
        <p:spPr/>
        <p:txBody>
          <a:bodyPr anchor="ctr">
            <a:normAutofit/>
          </a:bodyPr>
          <a:lstStyle/>
          <a:p>
            <a:r>
              <a:rPr lang="fr-FR" dirty="0"/>
              <a:t>The model : HRAN, </a:t>
            </a:r>
            <a:r>
              <a:rPr lang="en-US" dirty="0"/>
              <a:t> personalized attention</a:t>
            </a:r>
          </a:p>
        </p:txBody>
      </p:sp>
      <p:sp>
        <p:nvSpPr>
          <p:cNvPr id="4" name="Espace réservé du numéro de diapositive 3">
            <a:extLst>
              <a:ext uri="{FF2B5EF4-FFF2-40B4-BE49-F238E27FC236}">
                <a16:creationId xmlns:a16="http://schemas.microsoft.com/office/drawing/2014/main" id="{C568EE19-E9A4-FB45-953C-774887FCF8A1}"/>
              </a:ext>
            </a:extLst>
          </p:cNvPr>
          <p:cNvSpPr>
            <a:spLocks noGrp="1"/>
          </p:cNvSpPr>
          <p:nvPr>
            <p:ph type="sldNum" sz="quarter" idx="12"/>
          </p:nvPr>
        </p:nvSpPr>
        <p:spPr/>
        <p:txBody>
          <a:bodyPr anchor="ctr">
            <a:normAutofit/>
          </a:bodyPr>
          <a:lstStyle/>
          <a:p>
            <a:pPr>
              <a:spcAft>
                <a:spcPts val="600"/>
              </a:spcAft>
            </a:pPr>
            <a:fld id="{30CCB0C1-2DF4-8B4C-AC0E-201D3DFFEAFD}" type="slidenum">
              <a:rPr lang="fr-FR" smtClean="0"/>
              <a:pPr>
                <a:spcAft>
                  <a:spcPts val="600"/>
                </a:spcAft>
              </a:pPr>
              <a:t>19</a:t>
            </a:fld>
            <a:endParaRPr lang="fr-FR"/>
          </a:p>
        </p:txBody>
      </p:sp>
      <p:pic>
        <p:nvPicPr>
          <p:cNvPr id="17" name="Espace réservé du contenu 13">
            <a:extLst>
              <a:ext uri="{FF2B5EF4-FFF2-40B4-BE49-F238E27FC236}">
                <a16:creationId xmlns:a16="http://schemas.microsoft.com/office/drawing/2014/main" id="{1AE2A6A6-2B9D-7D4F-8593-16F90522BE5F}"/>
              </a:ext>
            </a:extLst>
          </p:cNvPr>
          <p:cNvPicPr>
            <a:picLocks noChangeAspect="1"/>
          </p:cNvPicPr>
          <p:nvPr/>
        </p:nvPicPr>
        <p:blipFill>
          <a:blip r:embed="rId3"/>
          <a:stretch>
            <a:fillRect/>
          </a:stretch>
        </p:blipFill>
        <p:spPr>
          <a:xfrm>
            <a:off x="577614" y="1541484"/>
            <a:ext cx="5461797" cy="3819689"/>
          </a:xfrm>
          <a:prstGeom prst="rect">
            <a:avLst/>
          </a:prstGeom>
        </p:spPr>
      </p:pic>
      <mc:AlternateContent xmlns:mc="http://schemas.openxmlformats.org/markup-compatibility/2006" xmlns:a14="http://schemas.microsoft.com/office/drawing/2010/main">
        <mc:Choice Requires="a14">
          <p:sp>
            <p:nvSpPr>
              <p:cNvPr id="19" name="ZoneTexte 18">
                <a:extLst>
                  <a:ext uri="{FF2B5EF4-FFF2-40B4-BE49-F238E27FC236}">
                    <a16:creationId xmlns:a16="http://schemas.microsoft.com/office/drawing/2014/main" id="{9CD0B7AE-565D-D34F-A885-361F98D1C957}"/>
                  </a:ext>
                </a:extLst>
              </p:cNvPr>
              <p:cNvSpPr txBox="1"/>
              <p:nvPr/>
            </p:nvSpPr>
            <p:spPr>
              <a:xfrm>
                <a:off x="6560128" y="1660373"/>
                <a:ext cx="1819261" cy="601575"/>
              </a:xfrm>
              <a:prstGeom prst="rect">
                <a:avLst/>
              </a:prstGeom>
              <a:noFill/>
            </p:spPr>
            <p:txBody>
              <a:bodyPr wrap="square" lIns="0" tIns="0" rIns="0" bIns="0" rtlCol="0">
                <a:spAutoFit/>
              </a:bodyPr>
              <a:lstStyle/>
              <a:p>
                <a14:m>
                  <m:oMath xmlns:m="http://schemas.openxmlformats.org/officeDocument/2006/math">
                    <m:sSub>
                      <m:sSubPr>
                        <m:ctrlPr>
                          <a:rPr lang="fr-FR" sz="2000" i="1" smtClean="0">
                            <a:solidFill>
                              <a:schemeClr val="tx2">
                                <a:lumMod val="60000"/>
                                <a:lumOff val="40000"/>
                              </a:schemeClr>
                            </a:solidFill>
                            <a:latin typeface="Cambria Math" panose="02040503050406030204" pitchFamily="18" charset="0"/>
                          </a:rPr>
                        </m:ctrlPr>
                      </m:sSubPr>
                      <m:e>
                        <m:r>
                          <a:rPr lang="fr-FR" sz="2000" i="1">
                            <a:solidFill>
                              <a:schemeClr val="tx2">
                                <a:lumMod val="60000"/>
                                <a:lumOff val="40000"/>
                              </a:schemeClr>
                            </a:solidFill>
                            <a:latin typeface="Cambria Math" panose="02040503050406030204" pitchFamily="18" charset="0"/>
                          </a:rPr>
                          <m:t>𝑎</m:t>
                        </m:r>
                      </m:e>
                      <m:sub>
                        <m:r>
                          <a:rPr lang="fr-FR" sz="2000" b="0" i="1" smtClean="0">
                            <a:solidFill>
                              <a:schemeClr val="tx2">
                                <a:lumMod val="60000"/>
                                <a:lumOff val="40000"/>
                              </a:schemeClr>
                            </a:solidFill>
                            <a:latin typeface="Cambria Math" panose="02040503050406030204" pitchFamily="18" charset="0"/>
                          </a:rPr>
                          <m:t>𝑔</m:t>
                        </m:r>
                      </m:sub>
                    </m:sSub>
                  </m:oMath>
                </a14:m>
                <a:r>
                  <a:rPr lang="fr-FR" sz="2000" dirty="0">
                    <a:solidFill>
                      <a:schemeClr val="tx2">
                        <a:lumMod val="60000"/>
                        <a:lumOff val="40000"/>
                      </a:schemeClr>
                    </a:solidFill>
                  </a:rPr>
                  <a:t> =</a:t>
                </a:r>
                <a:r>
                  <a:rPr lang="fr-FR" sz="2000" dirty="0">
                    <a:solidFill>
                      <a:schemeClr val="tx2">
                        <a:lumMod val="60000"/>
                        <a:lumOff val="40000"/>
                      </a:schemeClr>
                    </a:solidFill>
                    <a:ea typeface="Cambria Math" panose="02040503050406030204" pitchFamily="18" charset="0"/>
                  </a:rPr>
                  <a:t> </a:t>
                </a:r>
                <a14:m>
                  <m:oMath xmlns:m="http://schemas.openxmlformats.org/officeDocument/2006/math">
                    <m:f>
                      <m:fPr>
                        <m:ctrlPr>
                          <a:rPr lang="fr-FR" sz="2000" i="1" dirty="0">
                            <a:solidFill>
                              <a:schemeClr val="tx2">
                                <a:lumMod val="60000"/>
                                <a:lumOff val="40000"/>
                              </a:schemeClr>
                            </a:solidFill>
                            <a:latin typeface="Cambria Math" panose="02040503050406030204" pitchFamily="18" charset="0"/>
                            <a:ea typeface="Cambria Math" panose="02040503050406030204" pitchFamily="18" charset="0"/>
                          </a:rPr>
                        </m:ctrlPr>
                      </m:fPr>
                      <m:num>
                        <m:r>
                          <m:rPr>
                            <m:sty m:val="p"/>
                          </m:rPr>
                          <a:rPr lang="fr-FR" sz="2000" dirty="0">
                            <a:solidFill>
                              <a:schemeClr val="tx2">
                                <a:lumMod val="60000"/>
                                <a:lumOff val="40000"/>
                              </a:schemeClr>
                            </a:solidFill>
                            <a:latin typeface="Cambria Math" panose="02040503050406030204" pitchFamily="18" charset="0"/>
                            <a:ea typeface="Cambria Math" panose="02040503050406030204" pitchFamily="18" charset="0"/>
                          </a:rPr>
                          <m:t>exp</m:t>
                        </m:r>
                        <m:r>
                          <a:rPr lang="fr-FR" sz="2000" i="1" dirty="0">
                            <a:solidFill>
                              <a:schemeClr val="tx2">
                                <a:lumMod val="60000"/>
                                <a:lumOff val="40000"/>
                              </a:schemeClr>
                            </a:solidFill>
                            <a:latin typeface="Cambria Math" panose="02040503050406030204" pitchFamily="18" charset="0"/>
                            <a:ea typeface="Cambria Math" panose="02040503050406030204" pitchFamily="18" charset="0"/>
                          </a:rPr>
                          <m:t>⁡(</m:t>
                        </m:r>
                        <m:sSup>
                          <m:sSupPr>
                            <m:ctrlPr>
                              <a:rPr lang="fr-FR" sz="2000" i="1" dirty="0">
                                <a:solidFill>
                                  <a:schemeClr val="tx2">
                                    <a:lumMod val="60000"/>
                                    <a:lumOff val="40000"/>
                                  </a:schemeClr>
                                </a:solidFill>
                                <a:latin typeface="Cambria Math" panose="02040503050406030204" pitchFamily="18" charset="0"/>
                                <a:ea typeface="Cambria Math" panose="02040503050406030204" pitchFamily="18" charset="0"/>
                              </a:rPr>
                            </m:ctrlPr>
                          </m:sSupPr>
                          <m:e>
                            <m:r>
                              <a:rPr lang="fr-FR" sz="2000" i="1" dirty="0" smtClean="0">
                                <a:solidFill>
                                  <a:schemeClr val="tx2">
                                    <a:lumMod val="60000"/>
                                    <a:lumOff val="40000"/>
                                  </a:schemeClr>
                                </a:solidFill>
                                <a:latin typeface="Cambria Math" panose="02040503050406030204" pitchFamily="18" charset="0"/>
                                <a:ea typeface="Cambria Math" panose="02040503050406030204" pitchFamily="18" charset="0"/>
                              </a:rPr>
                              <m:t>𝛼</m:t>
                            </m:r>
                          </m:e>
                          <m:sup>
                            <m:r>
                              <a:rPr lang="fr-FR" sz="2000" i="1" dirty="0">
                                <a:solidFill>
                                  <a:schemeClr val="tx2">
                                    <a:lumMod val="60000"/>
                                    <a:lumOff val="40000"/>
                                  </a:schemeClr>
                                </a:solidFill>
                                <a:latin typeface="Cambria Math" panose="02040503050406030204" pitchFamily="18" charset="0"/>
                                <a:ea typeface="Cambria Math" panose="02040503050406030204" pitchFamily="18" charset="0"/>
                              </a:rPr>
                              <m:t>𝑇</m:t>
                            </m:r>
                          </m:sup>
                        </m:sSup>
                        <m:sSub>
                          <m:sSubPr>
                            <m:ctrlPr>
                              <a:rPr lang="fr-FR" sz="2000" i="1" dirty="0">
                                <a:solidFill>
                                  <a:schemeClr val="tx2">
                                    <a:lumMod val="60000"/>
                                    <a:lumOff val="40000"/>
                                  </a:schemeClr>
                                </a:solidFill>
                                <a:latin typeface="Cambria Math" panose="02040503050406030204" pitchFamily="18" charset="0"/>
                                <a:ea typeface="Cambria Math" panose="02040503050406030204" pitchFamily="18" charset="0"/>
                              </a:rPr>
                            </m:ctrlPr>
                          </m:sSubPr>
                          <m:e>
                            <m:r>
                              <a:rPr lang="fr-FR" sz="2000" b="0" i="1" dirty="0" smtClean="0">
                                <a:solidFill>
                                  <a:schemeClr val="tx2">
                                    <a:lumMod val="60000"/>
                                    <a:lumOff val="40000"/>
                                  </a:schemeClr>
                                </a:solidFill>
                                <a:latin typeface="Cambria Math" panose="02040503050406030204" pitchFamily="18" charset="0"/>
                                <a:ea typeface="Cambria Math" panose="02040503050406030204" pitchFamily="18" charset="0"/>
                              </a:rPr>
                              <m:t>h</m:t>
                            </m:r>
                          </m:e>
                          <m:sub>
                            <m:r>
                              <a:rPr lang="fr-FR" sz="2000" b="0" i="1" dirty="0" smtClean="0">
                                <a:solidFill>
                                  <a:schemeClr val="tx2">
                                    <a:lumMod val="60000"/>
                                    <a:lumOff val="40000"/>
                                  </a:schemeClr>
                                </a:solidFill>
                                <a:latin typeface="Cambria Math" panose="02040503050406030204" pitchFamily="18" charset="0"/>
                                <a:ea typeface="Cambria Math" panose="02040503050406030204" pitchFamily="18" charset="0"/>
                              </a:rPr>
                              <m:t>𝑗</m:t>
                            </m:r>
                          </m:sub>
                        </m:sSub>
                        <m:r>
                          <a:rPr lang="fr-FR" sz="2000" i="1" dirty="0">
                            <a:solidFill>
                              <a:schemeClr val="tx2">
                                <a:lumMod val="60000"/>
                                <a:lumOff val="40000"/>
                              </a:schemeClr>
                            </a:solidFill>
                            <a:latin typeface="Cambria Math" panose="02040503050406030204" pitchFamily="18" charset="0"/>
                            <a:ea typeface="Cambria Math" panose="02040503050406030204" pitchFamily="18" charset="0"/>
                          </a:rPr>
                          <m:t>)</m:t>
                        </m:r>
                      </m:num>
                      <m:den>
                        <m:nary>
                          <m:naryPr>
                            <m:chr m:val="∑"/>
                            <m:supHide m:val="on"/>
                            <m:ctrlPr>
                              <a:rPr lang="fr-FR" sz="2000" i="1" dirty="0" smtClean="0">
                                <a:solidFill>
                                  <a:schemeClr val="tx2">
                                    <a:lumMod val="60000"/>
                                    <a:lumOff val="40000"/>
                                  </a:schemeClr>
                                </a:solidFill>
                                <a:latin typeface="Cambria Math" panose="02040503050406030204" pitchFamily="18" charset="0"/>
                                <a:ea typeface="Cambria Math" panose="02040503050406030204" pitchFamily="18" charset="0"/>
                              </a:rPr>
                            </m:ctrlPr>
                          </m:naryPr>
                          <m:sub>
                            <m:r>
                              <m:rPr>
                                <m:brk m:alnAt="7"/>
                              </m:rPr>
                              <a:rPr lang="fr-FR" sz="2000" b="0" i="1" dirty="0" smtClean="0">
                                <a:solidFill>
                                  <a:schemeClr val="tx2">
                                    <a:lumMod val="60000"/>
                                    <a:lumOff val="40000"/>
                                  </a:schemeClr>
                                </a:solidFill>
                                <a:latin typeface="Cambria Math" panose="02040503050406030204" pitchFamily="18" charset="0"/>
                                <a:ea typeface="Cambria Math" panose="02040503050406030204" pitchFamily="18" charset="0"/>
                              </a:rPr>
                              <m:t>𝑗</m:t>
                            </m:r>
                          </m:sub>
                          <m:sup/>
                          <m:e>
                            <m:r>
                              <m:rPr>
                                <m:sty m:val="p"/>
                              </m:rPr>
                              <a:rPr lang="fr-FR" sz="2000" dirty="0">
                                <a:solidFill>
                                  <a:schemeClr val="tx2">
                                    <a:lumMod val="60000"/>
                                    <a:lumOff val="40000"/>
                                  </a:schemeClr>
                                </a:solidFill>
                                <a:latin typeface="Cambria Math" panose="02040503050406030204" pitchFamily="18" charset="0"/>
                                <a:ea typeface="Cambria Math" panose="02040503050406030204" pitchFamily="18" charset="0"/>
                              </a:rPr>
                              <m:t>exp</m:t>
                            </m:r>
                            <m:r>
                              <a:rPr lang="fr-FR" sz="2000" i="1" dirty="0">
                                <a:solidFill>
                                  <a:schemeClr val="tx2">
                                    <a:lumMod val="60000"/>
                                    <a:lumOff val="40000"/>
                                  </a:schemeClr>
                                </a:solidFill>
                                <a:latin typeface="Cambria Math" panose="02040503050406030204" pitchFamily="18" charset="0"/>
                                <a:ea typeface="Cambria Math" panose="02040503050406030204" pitchFamily="18" charset="0"/>
                              </a:rPr>
                              <m:t>⁡(</m:t>
                            </m:r>
                            <m:sSup>
                              <m:sSupPr>
                                <m:ctrlPr>
                                  <a:rPr lang="fr-FR" sz="2000" i="1" dirty="0">
                                    <a:solidFill>
                                      <a:schemeClr val="tx2">
                                        <a:lumMod val="60000"/>
                                        <a:lumOff val="40000"/>
                                      </a:schemeClr>
                                    </a:solidFill>
                                    <a:latin typeface="Cambria Math" panose="02040503050406030204" pitchFamily="18" charset="0"/>
                                    <a:ea typeface="Cambria Math" panose="02040503050406030204" pitchFamily="18" charset="0"/>
                                  </a:rPr>
                                </m:ctrlPr>
                              </m:sSupPr>
                              <m:e>
                                <m:r>
                                  <a:rPr lang="fr-FR" sz="2000" i="1" dirty="0" smtClean="0">
                                    <a:solidFill>
                                      <a:schemeClr val="tx2">
                                        <a:lumMod val="60000"/>
                                        <a:lumOff val="40000"/>
                                      </a:schemeClr>
                                    </a:solidFill>
                                    <a:latin typeface="Cambria Math" panose="02040503050406030204" pitchFamily="18" charset="0"/>
                                    <a:ea typeface="Cambria Math" panose="02040503050406030204" pitchFamily="18" charset="0"/>
                                  </a:rPr>
                                  <m:t>𝛼</m:t>
                                </m:r>
                              </m:e>
                              <m:sup>
                                <m:r>
                                  <a:rPr lang="fr-FR" sz="2000" i="1" dirty="0">
                                    <a:solidFill>
                                      <a:schemeClr val="tx2">
                                        <a:lumMod val="60000"/>
                                        <a:lumOff val="40000"/>
                                      </a:schemeClr>
                                    </a:solidFill>
                                    <a:latin typeface="Cambria Math" panose="02040503050406030204" pitchFamily="18" charset="0"/>
                                    <a:ea typeface="Cambria Math" panose="02040503050406030204" pitchFamily="18" charset="0"/>
                                  </a:rPr>
                                  <m:t>𝑇</m:t>
                                </m:r>
                              </m:sup>
                            </m:sSup>
                            <m:sSub>
                              <m:sSubPr>
                                <m:ctrlPr>
                                  <a:rPr lang="fr-FR" sz="2000" i="1" dirty="0">
                                    <a:solidFill>
                                      <a:schemeClr val="tx2">
                                        <a:lumMod val="60000"/>
                                        <a:lumOff val="40000"/>
                                      </a:schemeClr>
                                    </a:solidFill>
                                    <a:latin typeface="Cambria Math" panose="02040503050406030204" pitchFamily="18" charset="0"/>
                                    <a:ea typeface="Cambria Math" panose="02040503050406030204" pitchFamily="18" charset="0"/>
                                  </a:rPr>
                                </m:ctrlPr>
                              </m:sSubPr>
                              <m:e>
                                <m:r>
                                  <a:rPr lang="fr-FR" sz="2000" b="0" i="1" dirty="0" smtClean="0">
                                    <a:solidFill>
                                      <a:schemeClr val="tx2">
                                        <a:lumMod val="60000"/>
                                        <a:lumOff val="40000"/>
                                      </a:schemeClr>
                                    </a:solidFill>
                                    <a:latin typeface="Cambria Math" panose="02040503050406030204" pitchFamily="18" charset="0"/>
                                    <a:ea typeface="Cambria Math" panose="02040503050406030204" pitchFamily="18" charset="0"/>
                                  </a:rPr>
                                  <m:t>h</m:t>
                                </m:r>
                              </m:e>
                              <m:sub>
                                <m:r>
                                  <a:rPr lang="fr-FR" sz="2000" i="1" dirty="0">
                                    <a:solidFill>
                                      <a:schemeClr val="tx2">
                                        <a:lumMod val="60000"/>
                                        <a:lumOff val="40000"/>
                                      </a:schemeClr>
                                    </a:solidFill>
                                    <a:latin typeface="Cambria Math" panose="02040503050406030204" pitchFamily="18" charset="0"/>
                                    <a:ea typeface="Cambria Math" panose="02040503050406030204" pitchFamily="18" charset="0"/>
                                  </a:rPr>
                                  <m:t>𝑗</m:t>
                                </m:r>
                              </m:sub>
                            </m:sSub>
                            <m:r>
                              <a:rPr lang="fr-FR" sz="2000" i="1" dirty="0">
                                <a:solidFill>
                                  <a:schemeClr val="tx2">
                                    <a:lumMod val="60000"/>
                                    <a:lumOff val="40000"/>
                                  </a:schemeClr>
                                </a:solidFill>
                                <a:latin typeface="Cambria Math" panose="02040503050406030204" pitchFamily="18" charset="0"/>
                                <a:ea typeface="Cambria Math" panose="02040503050406030204" pitchFamily="18" charset="0"/>
                              </a:rPr>
                              <m:t>)</m:t>
                            </m:r>
                          </m:e>
                        </m:nary>
                      </m:den>
                    </m:f>
                  </m:oMath>
                </a14:m>
                <a:endParaRPr lang="fr-FR" sz="2000" dirty="0">
                  <a:solidFill>
                    <a:schemeClr val="tx2">
                      <a:lumMod val="60000"/>
                      <a:lumOff val="40000"/>
                    </a:schemeClr>
                  </a:solidFill>
                </a:endParaRPr>
              </a:p>
            </p:txBody>
          </p:sp>
        </mc:Choice>
        <mc:Fallback xmlns="">
          <p:sp>
            <p:nvSpPr>
              <p:cNvPr id="19" name="ZoneTexte 18">
                <a:extLst>
                  <a:ext uri="{FF2B5EF4-FFF2-40B4-BE49-F238E27FC236}">
                    <a16:creationId xmlns:a16="http://schemas.microsoft.com/office/drawing/2014/main" id="{9CD0B7AE-565D-D34F-A885-361F98D1C957}"/>
                  </a:ext>
                </a:extLst>
              </p:cNvPr>
              <p:cNvSpPr txBox="1">
                <a:spLocks noRot="1" noChangeAspect="1" noMove="1" noResize="1" noEditPoints="1" noAdjustHandles="1" noChangeArrowheads="1" noChangeShapeType="1" noTextEdit="1"/>
              </p:cNvSpPr>
              <p:nvPr/>
            </p:nvSpPr>
            <p:spPr>
              <a:xfrm>
                <a:off x="6560128" y="1660373"/>
                <a:ext cx="1819261" cy="601575"/>
              </a:xfrm>
              <a:prstGeom prst="rect">
                <a:avLst/>
              </a:prstGeom>
              <a:blipFill>
                <a:blip r:embed="rId4"/>
                <a:stretch>
                  <a:fillRect l="-3472" t="-12245" b="-91837"/>
                </a:stretch>
              </a:blipFill>
            </p:spPr>
            <p:txBody>
              <a:bodyPr/>
              <a:lstStyle/>
              <a:p>
                <a:r>
                  <a:rPr lang="en-US">
                    <a:noFill/>
                  </a:rPr>
                  <a:t> </a:t>
                </a:r>
              </a:p>
            </p:txBody>
          </p:sp>
        </mc:Fallback>
      </mc:AlternateContent>
    </p:spTree>
    <p:extLst>
      <p:ext uri="{BB962C8B-B14F-4D97-AF65-F5344CB8AC3E}">
        <p14:creationId xmlns:p14="http://schemas.microsoft.com/office/powerpoint/2010/main" val="24997293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15436F-AD9D-7A45-A15D-EE00E6879EEE}"/>
              </a:ext>
            </a:extLst>
          </p:cNvPr>
          <p:cNvSpPr>
            <a:spLocks noGrp="1"/>
          </p:cNvSpPr>
          <p:nvPr>
            <p:ph type="title"/>
          </p:nvPr>
        </p:nvSpPr>
        <p:spPr/>
        <p:txBody>
          <a:bodyPr anchor="ctr">
            <a:normAutofit/>
          </a:bodyPr>
          <a:lstStyle/>
          <a:p>
            <a:r>
              <a:rPr lang="fr-FR" dirty="0"/>
              <a:t>The model : HRAN, </a:t>
            </a:r>
            <a:r>
              <a:rPr lang="en-US" dirty="0"/>
              <a:t> personalized attention</a:t>
            </a:r>
          </a:p>
        </p:txBody>
      </p:sp>
      <p:sp>
        <p:nvSpPr>
          <p:cNvPr id="4" name="Espace réservé du numéro de diapositive 3">
            <a:extLst>
              <a:ext uri="{FF2B5EF4-FFF2-40B4-BE49-F238E27FC236}">
                <a16:creationId xmlns:a16="http://schemas.microsoft.com/office/drawing/2014/main" id="{C568EE19-E9A4-FB45-953C-774887FCF8A1}"/>
              </a:ext>
            </a:extLst>
          </p:cNvPr>
          <p:cNvSpPr>
            <a:spLocks noGrp="1"/>
          </p:cNvSpPr>
          <p:nvPr>
            <p:ph type="sldNum" sz="quarter" idx="12"/>
          </p:nvPr>
        </p:nvSpPr>
        <p:spPr/>
        <p:txBody>
          <a:bodyPr anchor="ctr">
            <a:normAutofit/>
          </a:bodyPr>
          <a:lstStyle/>
          <a:p>
            <a:pPr>
              <a:spcAft>
                <a:spcPts val="600"/>
              </a:spcAft>
            </a:pPr>
            <a:fld id="{30CCB0C1-2DF4-8B4C-AC0E-201D3DFFEAFD}" type="slidenum">
              <a:rPr lang="fr-FR" smtClean="0"/>
              <a:pPr>
                <a:spcAft>
                  <a:spcPts val="600"/>
                </a:spcAft>
              </a:pPr>
              <a:t>20</a:t>
            </a:fld>
            <a:endParaRPr lang="fr-FR"/>
          </a:p>
        </p:txBody>
      </p:sp>
      <p:grpSp>
        <p:nvGrpSpPr>
          <p:cNvPr id="13" name="Groupe 12">
            <a:extLst>
              <a:ext uri="{FF2B5EF4-FFF2-40B4-BE49-F238E27FC236}">
                <a16:creationId xmlns:a16="http://schemas.microsoft.com/office/drawing/2014/main" id="{FB89D1AE-D812-E747-91F5-DF1A7927213D}"/>
              </a:ext>
            </a:extLst>
          </p:cNvPr>
          <p:cNvGrpSpPr/>
          <p:nvPr/>
        </p:nvGrpSpPr>
        <p:grpSpPr>
          <a:xfrm>
            <a:off x="6560128" y="1660373"/>
            <a:ext cx="1901392" cy="1868841"/>
            <a:chOff x="3486968" y="5084350"/>
            <a:chExt cx="2080207" cy="1868841"/>
          </a:xfrm>
        </p:grpSpPr>
        <mc:AlternateContent xmlns:mc="http://schemas.openxmlformats.org/markup-compatibility/2006" xmlns:a14="http://schemas.microsoft.com/office/drawing/2010/main">
          <mc:Choice Requires="a14">
            <p:sp>
              <p:nvSpPr>
                <p:cNvPr id="8" name="ZoneTexte 7">
                  <a:extLst>
                    <a:ext uri="{FF2B5EF4-FFF2-40B4-BE49-F238E27FC236}">
                      <a16:creationId xmlns:a16="http://schemas.microsoft.com/office/drawing/2014/main" id="{E4A0187C-30F8-4941-AF98-EEA720BC4A39}"/>
                    </a:ext>
                  </a:extLst>
                </p:cNvPr>
                <p:cNvSpPr txBox="1"/>
                <p:nvPr/>
              </p:nvSpPr>
              <p:spPr>
                <a:xfrm>
                  <a:off x="3576823" y="6324236"/>
                  <a:ext cx="1990352" cy="628955"/>
                </a:xfrm>
                <a:prstGeom prst="rect">
                  <a:avLst/>
                </a:prstGeom>
                <a:noFill/>
              </p:spPr>
              <p:txBody>
                <a:bodyPr wrap="square" lIns="0" tIns="0" rIns="0" bIns="0" rtlCol="0">
                  <a:spAutoFit/>
                </a:bodyPr>
                <a:lstStyle/>
                <a:p>
                  <a14:m>
                    <m:oMath xmlns:m="http://schemas.openxmlformats.org/officeDocument/2006/math">
                      <m:sSub>
                        <m:sSubPr>
                          <m:ctrlPr>
                            <a:rPr lang="fr-FR" sz="2000" i="1" smtClean="0">
                              <a:solidFill>
                                <a:srgbClr val="C00000"/>
                              </a:solidFill>
                              <a:latin typeface="Cambria Math" panose="02040503050406030204" pitchFamily="18" charset="0"/>
                            </a:rPr>
                          </m:ctrlPr>
                        </m:sSubPr>
                        <m:e>
                          <m:r>
                            <a:rPr lang="fr-FR" sz="2000" i="1">
                              <a:solidFill>
                                <a:srgbClr val="C00000"/>
                              </a:solidFill>
                              <a:latin typeface="Cambria Math" panose="02040503050406030204" pitchFamily="18" charset="0"/>
                            </a:rPr>
                            <m:t>𝑎</m:t>
                          </m:r>
                        </m:e>
                        <m:sub>
                          <m:r>
                            <a:rPr lang="fr-FR" sz="2000" i="1">
                              <a:solidFill>
                                <a:srgbClr val="C00000"/>
                              </a:solidFill>
                              <a:latin typeface="Cambria Math" panose="02040503050406030204" pitchFamily="18" charset="0"/>
                            </a:rPr>
                            <m:t>𝑢</m:t>
                          </m:r>
                          <m:r>
                            <a:rPr lang="fr-FR" sz="2000" i="1">
                              <a:solidFill>
                                <a:srgbClr val="C00000"/>
                              </a:solidFill>
                              <a:latin typeface="Cambria Math" panose="02040503050406030204" pitchFamily="18" charset="0"/>
                            </a:rPr>
                            <m:t>,</m:t>
                          </m:r>
                          <m:r>
                            <a:rPr lang="fr-FR" sz="2000" i="1">
                              <a:solidFill>
                                <a:srgbClr val="C00000"/>
                              </a:solidFill>
                              <a:latin typeface="Cambria Math" panose="02040503050406030204" pitchFamily="18" charset="0"/>
                            </a:rPr>
                            <m:t>𝑖</m:t>
                          </m:r>
                        </m:sub>
                      </m:sSub>
                    </m:oMath>
                  </a14:m>
                  <a:r>
                    <a:rPr lang="fr-FR" sz="2000" dirty="0">
                      <a:solidFill>
                        <a:srgbClr val="C00000"/>
                      </a:solidFill>
                    </a:rPr>
                    <a:t> =</a:t>
                  </a:r>
                  <a14:m>
                    <m:oMath xmlns:m="http://schemas.openxmlformats.org/officeDocument/2006/math">
                      <m:sSup>
                        <m:sSupPr>
                          <m:ctrlPr>
                            <a:rPr lang="fr-FR" sz="2000" b="0" i="1" dirty="0" smtClean="0">
                              <a:solidFill>
                                <a:srgbClr val="C00000"/>
                              </a:solidFill>
                              <a:latin typeface="Cambria Math" panose="02040503050406030204" pitchFamily="18" charset="0"/>
                            </a:rPr>
                          </m:ctrlPr>
                        </m:sSupPr>
                        <m:e>
                          <m:r>
                            <a:rPr lang="fr-FR" sz="2000" b="0" i="1" dirty="0" smtClean="0">
                              <a:solidFill>
                                <a:srgbClr val="C00000"/>
                              </a:solidFill>
                              <a:latin typeface="Cambria Math" panose="02040503050406030204" pitchFamily="18" charset="0"/>
                            </a:rPr>
                            <m:t>𝑊</m:t>
                          </m:r>
                        </m:e>
                        <m:sup>
                          <m:r>
                            <a:rPr lang="fr-FR" sz="2000" b="0" i="1" dirty="0" smtClean="0">
                              <a:solidFill>
                                <a:srgbClr val="C00000"/>
                              </a:solidFill>
                              <a:latin typeface="Cambria Math" panose="02040503050406030204" pitchFamily="18" charset="0"/>
                            </a:rPr>
                            <m:t>𝑙</m:t>
                          </m:r>
                        </m:sup>
                      </m:sSup>
                      <m:r>
                        <a:rPr lang="fr-FR" sz="2000" b="0" i="1" dirty="0" smtClean="0">
                          <a:solidFill>
                            <a:srgbClr val="C00000"/>
                          </a:solidFill>
                          <a:latin typeface="Cambria Math" panose="02040503050406030204" pitchFamily="18" charset="0"/>
                        </a:rPr>
                        <m:t>𝑙</m:t>
                      </m:r>
                      <m:r>
                        <a:rPr lang="fr-FR" sz="2000" b="0" i="1" dirty="0" smtClean="0">
                          <a:solidFill>
                            <a:srgbClr val="C00000"/>
                          </a:solidFill>
                          <a:latin typeface="Cambria Math" panose="02040503050406030204" pitchFamily="18" charset="0"/>
                        </a:rPr>
                        <m:t>+</m:t>
                      </m:r>
                      <m:sSub>
                        <m:sSubPr>
                          <m:ctrlPr>
                            <a:rPr lang="fr-FR" sz="2000" b="0" i="1" dirty="0" smtClean="0">
                              <a:solidFill>
                                <a:srgbClr val="C00000"/>
                              </a:solidFill>
                              <a:latin typeface="Cambria Math" panose="02040503050406030204" pitchFamily="18" charset="0"/>
                            </a:rPr>
                          </m:ctrlPr>
                        </m:sSubPr>
                        <m:e>
                          <m:r>
                            <a:rPr lang="fr-FR" sz="2000" b="0" i="1" dirty="0" smtClean="0">
                              <a:solidFill>
                                <a:srgbClr val="C00000"/>
                              </a:solidFill>
                              <a:latin typeface="Cambria Math" panose="02040503050406030204" pitchFamily="18" charset="0"/>
                            </a:rPr>
                            <m:t>𝑏</m:t>
                          </m:r>
                        </m:e>
                        <m:sub>
                          <m:r>
                            <a:rPr lang="fr-FR" sz="2000" b="0" i="1" dirty="0" smtClean="0">
                              <a:solidFill>
                                <a:srgbClr val="C00000"/>
                              </a:solidFill>
                              <a:latin typeface="Cambria Math" panose="02040503050406030204" pitchFamily="18" charset="0"/>
                            </a:rPr>
                            <m:t>𝑙</m:t>
                          </m:r>
                        </m:sub>
                      </m:sSub>
                    </m:oMath>
                  </a14:m>
                  <a:endParaRPr lang="fr-FR" sz="2000" b="0" dirty="0">
                    <a:solidFill>
                      <a:srgbClr val="C00000"/>
                    </a:solidFill>
                  </a:endParaRPr>
                </a:p>
                <a:p>
                  <a:r>
                    <a:rPr lang="fr-FR" sz="2000" dirty="0">
                      <a:solidFill>
                        <a:schemeClr val="tx2"/>
                      </a:solidFill>
                    </a:rPr>
                    <a:t> </a:t>
                  </a:r>
                </a:p>
              </p:txBody>
            </p:sp>
          </mc:Choice>
          <mc:Fallback xmlns="">
            <p:sp>
              <p:nvSpPr>
                <p:cNvPr id="8" name="ZoneTexte 7">
                  <a:extLst>
                    <a:ext uri="{FF2B5EF4-FFF2-40B4-BE49-F238E27FC236}">
                      <a16:creationId xmlns:a16="http://schemas.microsoft.com/office/drawing/2014/main" id="{E4A0187C-30F8-4941-AF98-EEA720BC4A39}"/>
                    </a:ext>
                  </a:extLst>
                </p:cNvPr>
                <p:cNvSpPr txBox="1">
                  <a:spLocks noRot="1" noChangeAspect="1" noMove="1" noResize="1" noEditPoints="1" noAdjustHandles="1" noChangeArrowheads="1" noChangeShapeType="1" noTextEdit="1"/>
                </p:cNvSpPr>
                <p:nvPr/>
              </p:nvSpPr>
              <p:spPr>
                <a:xfrm>
                  <a:off x="3576823" y="6324236"/>
                  <a:ext cx="1990352" cy="628955"/>
                </a:xfrm>
                <a:prstGeom prst="rect">
                  <a:avLst/>
                </a:prstGeom>
                <a:blipFill>
                  <a:blip r:embed="rId3"/>
                  <a:stretch>
                    <a:fillRect l="-4167" t="-1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ZoneTexte 8">
                  <a:extLst>
                    <a:ext uri="{FF2B5EF4-FFF2-40B4-BE49-F238E27FC236}">
                      <a16:creationId xmlns:a16="http://schemas.microsoft.com/office/drawing/2014/main" id="{5F714860-3DB8-F544-B88E-48DE698F8F23}"/>
                    </a:ext>
                  </a:extLst>
                </p:cNvPr>
                <p:cNvSpPr txBox="1"/>
                <p:nvPr/>
              </p:nvSpPr>
              <p:spPr>
                <a:xfrm>
                  <a:off x="3486968" y="5084350"/>
                  <a:ext cx="1990352" cy="601575"/>
                </a:xfrm>
                <a:prstGeom prst="rect">
                  <a:avLst/>
                </a:prstGeom>
                <a:noFill/>
              </p:spPr>
              <p:txBody>
                <a:bodyPr wrap="square" lIns="0" tIns="0" rIns="0" bIns="0" rtlCol="0">
                  <a:spAutoFit/>
                </a:bodyPr>
                <a:lstStyle/>
                <a:p>
                  <a14:m>
                    <m:oMath xmlns:m="http://schemas.openxmlformats.org/officeDocument/2006/math">
                      <m:sSub>
                        <m:sSubPr>
                          <m:ctrlPr>
                            <a:rPr lang="fr-FR" sz="2000" i="1" smtClean="0">
                              <a:solidFill>
                                <a:schemeClr val="tx2">
                                  <a:lumMod val="60000"/>
                                  <a:lumOff val="40000"/>
                                </a:schemeClr>
                              </a:solidFill>
                              <a:latin typeface="Cambria Math" panose="02040503050406030204" pitchFamily="18" charset="0"/>
                            </a:rPr>
                          </m:ctrlPr>
                        </m:sSubPr>
                        <m:e>
                          <m:r>
                            <a:rPr lang="fr-FR" sz="2000" i="1">
                              <a:solidFill>
                                <a:schemeClr val="tx2">
                                  <a:lumMod val="60000"/>
                                  <a:lumOff val="40000"/>
                                </a:schemeClr>
                              </a:solidFill>
                              <a:latin typeface="Cambria Math" panose="02040503050406030204" pitchFamily="18" charset="0"/>
                            </a:rPr>
                            <m:t>𝑎</m:t>
                          </m:r>
                        </m:e>
                        <m:sub>
                          <m:r>
                            <a:rPr lang="fr-FR" sz="2000" b="0" i="1" smtClean="0">
                              <a:solidFill>
                                <a:schemeClr val="tx2">
                                  <a:lumMod val="60000"/>
                                  <a:lumOff val="40000"/>
                                </a:schemeClr>
                              </a:solidFill>
                              <a:latin typeface="Cambria Math" panose="02040503050406030204" pitchFamily="18" charset="0"/>
                            </a:rPr>
                            <m:t>𝑔</m:t>
                          </m:r>
                        </m:sub>
                      </m:sSub>
                    </m:oMath>
                  </a14:m>
                  <a:r>
                    <a:rPr lang="fr-FR" sz="2000" dirty="0">
                      <a:solidFill>
                        <a:schemeClr val="tx2">
                          <a:lumMod val="60000"/>
                          <a:lumOff val="40000"/>
                        </a:schemeClr>
                      </a:solidFill>
                    </a:rPr>
                    <a:t> =</a:t>
                  </a:r>
                  <a:r>
                    <a:rPr lang="fr-FR" sz="2000" dirty="0">
                      <a:solidFill>
                        <a:schemeClr val="tx2">
                          <a:lumMod val="60000"/>
                          <a:lumOff val="40000"/>
                        </a:schemeClr>
                      </a:solidFill>
                      <a:ea typeface="Cambria Math" panose="02040503050406030204" pitchFamily="18" charset="0"/>
                    </a:rPr>
                    <a:t> </a:t>
                  </a:r>
                  <a14:m>
                    <m:oMath xmlns:m="http://schemas.openxmlformats.org/officeDocument/2006/math">
                      <m:f>
                        <m:fPr>
                          <m:ctrlPr>
                            <a:rPr lang="fr-FR" sz="2000" i="1" dirty="0">
                              <a:solidFill>
                                <a:schemeClr val="tx2">
                                  <a:lumMod val="60000"/>
                                  <a:lumOff val="40000"/>
                                </a:schemeClr>
                              </a:solidFill>
                              <a:latin typeface="Cambria Math" panose="02040503050406030204" pitchFamily="18" charset="0"/>
                              <a:ea typeface="Cambria Math" panose="02040503050406030204" pitchFamily="18" charset="0"/>
                            </a:rPr>
                          </m:ctrlPr>
                        </m:fPr>
                        <m:num>
                          <m:r>
                            <m:rPr>
                              <m:sty m:val="p"/>
                            </m:rPr>
                            <a:rPr lang="fr-FR" sz="2000" dirty="0">
                              <a:solidFill>
                                <a:schemeClr val="tx2">
                                  <a:lumMod val="60000"/>
                                  <a:lumOff val="40000"/>
                                </a:schemeClr>
                              </a:solidFill>
                              <a:latin typeface="Cambria Math" panose="02040503050406030204" pitchFamily="18" charset="0"/>
                              <a:ea typeface="Cambria Math" panose="02040503050406030204" pitchFamily="18" charset="0"/>
                            </a:rPr>
                            <m:t>exp</m:t>
                          </m:r>
                          <m:r>
                            <a:rPr lang="fr-FR" sz="2000" i="1" dirty="0">
                              <a:solidFill>
                                <a:schemeClr val="tx2">
                                  <a:lumMod val="60000"/>
                                  <a:lumOff val="40000"/>
                                </a:schemeClr>
                              </a:solidFill>
                              <a:latin typeface="Cambria Math" panose="02040503050406030204" pitchFamily="18" charset="0"/>
                              <a:ea typeface="Cambria Math" panose="02040503050406030204" pitchFamily="18" charset="0"/>
                            </a:rPr>
                            <m:t>⁡(</m:t>
                          </m:r>
                          <m:sSup>
                            <m:sSupPr>
                              <m:ctrlPr>
                                <a:rPr lang="fr-FR" sz="2000" i="1" dirty="0">
                                  <a:solidFill>
                                    <a:schemeClr val="tx2">
                                      <a:lumMod val="60000"/>
                                      <a:lumOff val="40000"/>
                                    </a:schemeClr>
                                  </a:solidFill>
                                  <a:latin typeface="Cambria Math" panose="02040503050406030204" pitchFamily="18" charset="0"/>
                                  <a:ea typeface="Cambria Math" panose="02040503050406030204" pitchFamily="18" charset="0"/>
                                </a:rPr>
                              </m:ctrlPr>
                            </m:sSupPr>
                            <m:e>
                              <m:r>
                                <a:rPr lang="fr-FR" sz="2000" i="1" dirty="0" smtClean="0">
                                  <a:solidFill>
                                    <a:schemeClr val="tx2">
                                      <a:lumMod val="60000"/>
                                      <a:lumOff val="40000"/>
                                    </a:schemeClr>
                                  </a:solidFill>
                                  <a:latin typeface="Cambria Math" panose="02040503050406030204" pitchFamily="18" charset="0"/>
                                  <a:ea typeface="Cambria Math" panose="02040503050406030204" pitchFamily="18" charset="0"/>
                                </a:rPr>
                                <m:t>𝛼</m:t>
                              </m:r>
                            </m:e>
                            <m:sup>
                              <m:r>
                                <a:rPr lang="fr-FR" sz="2000" i="1" dirty="0">
                                  <a:solidFill>
                                    <a:schemeClr val="tx2">
                                      <a:lumMod val="60000"/>
                                      <a:lumOff val="40000"/>
                                    </a:schemeClr>
                                  </a:solidFill>
                                  <a:latin typeface="Cambria Math" panose="02040503050406030204" pitchFamily="18" charset="0"/>
                                  <a:ea typeface="Cambria Math" panose="02040503050406030204" pitchFamily="18" charset="0"/>
                                </a:rPr>
                                <m:t>𝑇</m:t>
                              </m:r>
                            </m:sup>
                          </m:sSup>
                          <m:sSub>
                            <m:sSubPr>
                              <m:ctrlPr>
                                <a:rPr lang="fr-FR" sz="2000" i="1" dirty="0">
                                  <a:solidFill>
                                    <a:schemeClr val="tx2">
                                      <a:lumMod val="60000"/>
                                      <a:lumOff val="40000"/>
                                    </a:schemeClr>
                                  </a:solidFill>
                                  <a:latin typeface="Cambria Math" panose="02040503050406030204" pitchFamily="18" charset="0"/>
                                  <a:ea typeface="Cambria Math" panose="02040503050406030204" pitchFamily="18" charset="0"/>
                                </a:rPr>
                              </m:ctrlPr>
                            </m:sSubPr>
                            <m:e>
                              <m:r>
                                <a:rPr lang="fr-FR" sz="2000" b="0" i="1" dirty="0" smtClean="0">
                                  <a:solidFill>
                                    <a:schemeClr val="tx2">
                                      <a:lumMod val="60000"/>
                                      <a:lumOff val="40000"/>
                                    </a:schemeClr>
                                  </a:solidFill>
                                  <a:latin typeface="Cambria Math" panose="02040503050406030204" pitchFamily="18" charset="0"/>
                                  <a:ea typeface="Cambria Math" panose="02040503050406030204" pitchFamily="18" charset="0"/>
                                </a:rPr>
                                <m:t>h</m:t>
                              </m:r>
                            </m:e>
                            <m:sub>
                              <m:r>
                                <a:rPr lang="fr-FR" sz="2000" b="0" i="1" dirty="0" smtClean="0">
                                  <a:solidFill>
                                    <a:schemeClr val="tx2">
                                      <a:lumMod val="60000"/>
                                      <a:lumOff val="40000"/>
                                    </a:schemeClr>
                                  </a:solidFill>
                                  <a:latin typeface="Cambria Math" panose="02040503050406030204" pitchFamily="18" charset="0"/>
                                  <a:ea typeface="Cambria Math" panose="02040503050406030204" pitchFamily="18" charset="0"/>
                                </a:rPr>
                                <m:t>𝑗</m:t>
                              </m:r>
                            </m:sub>
                          </m:sSub>
                          <m:r>
                            <a:rPr lang="fr-FR" sz="2000" i="1" dirty="0">
                              <a:solidFill>
                                <a:schemeClr val="tx2">
                                  <a:lumMod val="60000"/>
                                  <a:lumOff val="40000"/>
                                </a:schemeClr>
                              </a:solidFill>
                              <a:latin typeface="Cambria Math" panose="02040503050406030204" pitchFamily="18" charset="0"/>
                              <a:ea typeface="Cambria Math" panose="02040503050406030204" pitchFamily="18" charset="0"/>
                            </a:rPr>
                            <m:t>)</m:t>
                          </m:r>
                        </m:num>
                        <m:den>
                          <m:nary>
                            <m:naryPr>
                              <m:chr m:val="∑"/>
                              <m:supHide m:val="on"/>
                              <m:ctrlPr>
                                <a:rPr lang="fr-FR" sz="2000" i="1" dirty="0" smtClean="0">
                                  <a:solidFill>
                                    <a:schemeClr val="tx2">
                                      <a:lumMod val="60000"/>
                                      <a:lumOff val="40000"/>
                                    </a:schemeClr>
                                  </a:solidFill>
                                  <a:latin typeface="Cambria Math" panose="02040503050406030204" pitchFamily="18" charset="0"/>
                                  <a:ea typeface="Cambria Math" panose="02040503050406030204" pitchFamily="18" charset="0"/>
                                </a:rPr>
                              </m:ctrlPr>
                            </m:naryPr>
                            <m:sub>
                              <m:r>
                                <m:rPr>
                                  <m:brk m:alnAt="7"/>
                                </m:rPr>
                                <a:rPr lang="fr-FR" sz="2000" b="0" i="1" dirty="0" smtClean="0">
                                  <a:solidFill>
                                    <a:schemeClr val="tx2">
                                      <a:lumMod val="60000"/>
                                      <a:lumOff val="40000"/>
                                    </a:schemeClr>
                                  </a:solidFill>
                                  <a:latin typeface="Cambria Math" panose="02040503050406030204" pitchFamily="18" charset="0"/>
                                  <a:ea typeface="Cambria Math" panose="02040503050406030204" pitchFamily="18" charset="0"/>
                                </a:rPr>
                                <m:t>𝑗</m:t>
                              </m:r>
                            </m:sub>
                            <m:sup/>
                            <m:e>
                              <m:r>
                                <m:rPr>
                                  <m:sty m:val="p"/>
                                </m:rPr>
                                <a:rPr lang="fr-FR" sz="2000" dirty="0">
                                  <a:solidFill>
                                    <a:schemeClr val="tx2">
                                      <a:lumMod val="60000"/>
                                      <a:lumOff val="40000"/>
                                    </a:schemeClr>
                                  </a:solidFill>
                                  <a:latin typeface="Cambria Math" panose="02040503050406030204" pitchFamily="18" charset="0"/>
                                  <a:ea typeface="Cambria Math" panose="02040503050406030204" pitchFamily="18" charset="0"/>
                                </a:rPr>
                                <m:t>exp</m:t>
                              </m:r>
                              <m:r>
                                <a:rPr lang="fr-FR" sz="2000" i="1" dirty="0">
                                  <a:solidFill>
                                    <a:schemeClr val="tx2">
                                      <a:lumMod val="60000"/>
                                      <a:lumOff val="40000"/>
                                    </a:schemeClr>
                                  </a:solidFill>
                                  <a:latin typeface="Cambria Math" panose="02040503050406030204" pitchFamily="18" charset="0"/>
                                  <a:ea typeface="Cambria Math" panose="02040503050406030204" pitchFamily="18" charset="0"/>
                                </a:rPr>
                                <m:t>⁡(</m:t>
                              </m:r>
                              <m:sSup>
                                <m:sSupPr>
                                  <m:ctrlPr>
                                    <a:rPr lang="fr-FR" sz="2000" i="1" dirty="0">
                                      <a:solidFill>
                                        <a:schemeClr val="tx2">
                                          <a:lumMod val="60000"/>
                                          <a:lumOff val="40000"/>
                                        </a:schemeClr>
                                      </a:solidFill>
                                      <a:latin typeface="Cambria Math" panose="02040503050406030204" pitchFamily="18" charset="0"/>
                                      <a:ea typeface="Cambria Math" panose="02040503050406030204" pitchFamily="18" charset="0"/>
                                    </a:rPr>
                                  </m:ctrlPr>
                                </m:sSupPr>
                                <m:e>
                                  <m:r>
                                    <a:rPr lang="fr-FR" sz="2000" i="1" dirty="0" smtClean="0">
                                      <a:solidFill>
                                        <a:schemeClr val="tx2">
                                          <a:lumMod val="60000"/>
                                          <a:lumOff val="40000"/>
                                        </a:schemeClr>
                                      </a:solidFill>
                                      <a:latin typeface="Cambria Math" panose="02040503050406030204" pitchFamily="18" charset="0"/>
                                      <a:ea typeface="Cambria Math" panose="02040503050406030204" pitchFamily="18" charset="0"/>
                                    </a:rPr>
                                    <m:t>𝛼</m:t>
                                  </m:r>
                                </m:e>
                                <m:sup>
                                  <m:r>
                                    <a:rPr lang="fr-FR" sz="2000" i="1" dirty="0">
                                      <a:solidFill>
                                        <a:schemeClr val="tx2">
                                          <a:lumMod val="60000"/>
                                          <a:lumOff val="40000"/>
                                        </a:schemeClr>
                                      </a:solidFill>
                                      <a:latin typeface="Cambria Math" panose="02040503050406030204" pitchFamily="18" charset="0"/>
                                      <a:ea typeface="Cambria Math" panose="02040503050406030204" pitchFamily="18" charset="0"/>
                                    </a:rPr>
                                    <m:t>𝑇</m:t>
                                  </m:r>
                                </m:sup>
                              </m:sSup>
                              <m:sSub>
                                <m:sSubPr>
                                  <m:ctrlPr>
                                    <a:rPr lang="fr-FR" sz="2000" i="1" dirty="0">
                                      <a:solidFill>
                                        <a:schemeClr val="tx2">
                                          <a:lumMod val="60000"/>
                                          <a:lumOff val="40000"/>
                                        </a:schemeClr>
                                      </a:solidFill>
                                      <a:latin typeface="Cambria Math" panose="02040503050406030204" pitchFamily="18" charset="0"/>
                                      <a:ea typeface="Cambria Math" panose="02040503050406030204" pitchFamily="18" charset="0"/>
                                    </a:rPr>
                                  </m:ctrlPr>
                                </m:sSubPr>
                                <m:e>
                                  <m:r>
                                    <a:rPr lang="fr-FR" sz="2000" b="0" i="1" dirty="0" smtClean="0">
                                      <a:solidFill>
                                        <a:schemeClr val="tx2">
                                          <a:lumMod val="60000"/>
                                          <a:lumOff val="40000"/>
                                        </a:schemeClr>
                                      </a:solidFill>
                                      <a:latin typeface="Cambria Math" panose="02040503050406030204" pitchFamily="18" charset="0"/>
                                      <a:ea typeface="Cambria Math" panose="02040503050406030204" pitchFamily="18" charset="0"/>
                                    </a:rPr>
                                    <m:t>h</m:t>
                                  </m:r>
                                </m:e>
                                <m:sub>
                                  <m:r>
                                    <a:rPr lang="fr-FR" sz="2000" i="1" dirty="0">
                                      <a:solidFill>
                                        <a:schemeClr val="tx2">
                                          <a:lumMod val="60000"/>
                                          <a:lumOff val="40000"/>
                                        </a:schemeClr>
                                      </a:solidFill>
                                      <a:latin typeface="Cambria Math" panose="02040503050406030204" pitchFamily="18" charset="0"/>
                                      <a:ea typeface="Cambria Math" panose="02040503050406030204" pitchFamily="18" charset="0"/>
                                    </a:rPr>
                                    <m:t>𝑗</m:t>
                                  </m:r>
                                </m:sub>
                              </m:sSub>
                              <m:r>
                                <a:rPr lang="fr-FR" sz="2000" i="1" dirty="0">
                                  <a:solidFill>
                                    <a:schemeClr val="tx2">
                                      <a:lumMod val="60000"/>
                                      <a:lumOff val="40000"/>
                                    </a:schemeClr>
                                  </a:solidFill>
                                  <a:latin typeface="Cambria Math" panose="02040503050406030204" pitchFamily="18" charset="0"/>
                                  <a:ea typeface="Cambria Math" panose="02040503050406030204" pitchFamily="18" charset="0"/>
                                </a:rPr>
                                <m:t>)</m:t>
                              </m:r>
                            </m:e>
                          </m:nary>
                        </m:den>
                      </m:f>
                    </m:oMath>
                  </a14:m>
                  <a:endParaRPr lang="fr-FR" sz="2000" dirty="0">
                    <a:solidFill>
                      <a:schemeClr val="tx2">
                        <a:lumMod val="60000"/>
                        <a:lumOff val="40000"/>
                      </a:schemeClr>
                    </a:solidFill>
                  </a:endParaRPr>
                </a:p>
              </p:txBody>
            </p:sp>
          </mc:Choice>
          <mc:Fallback xmlns="">
            <p:sp>
              <p:nvSpPr>
                <p:cNvPr id="9" name="ZoneTexte 8">
                  <a:extLst>
                    <a:ext uri="{FF2B5EF4-FFF2-40B4-BE49-F238E27FC236}">
                      <a16:creationId xmlns:a16="http://schemas.microsoft.com/office/drawing/2014/main" id="{5F714860-3DB8-F544-B88E-48DE698F8F23}"/>
                    </a:ext>
                  </a:extLst>
                </p:cNvPr>
                <p:cNvSpPr txBox="1">
                  <a:spLocks noRot="1" noChangeAspect="1" noMove="1" noResize="1" noEditPoints="1" noAdjustHandles="1" noChangeArrowheads="1" noChangeShapeType="1" noTextEdit="1"/>
                </p:cNvSpPr>
                <p:nvPr/>
              </p:nvSpPr>
              <p:spPr>
                <a:xfrm>
                  <a:off x="3486968" y="5084350"/>
                  <a:ext cx="1990352" cy="601575"/>
                </a:xfrm>
                <a:prstGeom prst="rect">
                  <a:avLst/>
                </a:prstGeom>
                <a:blipFill>
                  <a:blip r:embed="rId4"/>
                  <a:stretch>
                    <a:fillRect l="-3472" t="-12245" b="-91837"/>
                  </a:stretch>
                </a:blipFill>
              </p:spPr>
              <p:txBody>
                <a:bodyPr/>
                <a:lstStyle/>
                <a:p>
                  <a:r>
                    <a:rPr lang="en-US">
                      <a:noFill/>
                    </a:rPr>
                    <a:t> </a:t>
                  </a:r>
                </a:p>
              </p:txBody>
            </p:sp>
          </mc:Fallback>
        </mc:AlternateContent>
      </p:grpSp>
      <p:pic>
        <p:nvPicPr>
          <p:cNvPr id="11" name="Espace réservé du contenu 10">
            <a:extLst>
              <a:ext uri="{FF2B5EF4-FFF2-40B4-BE49-F238E27FC236}">
                <a16:creationId xmlns:a16="http://schemas.microsoft.com/office/drawing/2014/main" id="{4E70F111-BC7B-CA45-AC93-B2959E133D43}"/>
              </a:ext>
            </a:extLst>
          </p:cNvPr>
          <p:cNvPicPr>
            <a:picLocks noGrp="1" noChangeAspect="1"/>
          </p:cNvPicPr>
          <p:nvPr>
            <p:ph idx="1"/>
          </p:nvPr>
        </p:nvPicPr>
        <p:blipFill>
          <a:blip r:embed="rId5"/>
          <a:stretch>
            <a:fillRect/>
          </a:stretch>
        </p:blipFill>
        <p:spPr>
          <a:xfrm>
            <a:off x="539827" y="1496826"/>
            <a:ext cx="5473515" cy="4901121"/>
          </a:xfrm>
        </p:spPr>
      </p:pic>
    </p:spTree>
    <p:extLst>
      <p:ext uri="{BB962C8B-B14F-4D97-AF65-F5344CB8AC3E}">
        <p14:creationId xmlns:p14="http://schemas.microsoft.com/office/powerpoint/2010/main" val="4045672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15436F-AD9D-7A45-A15D-EE00E6879EEE}"/>
              </a:ext>
            </a:extLst>
          </p:cNvPr>
          <p:cNvSpPr>
            <a:spLocks noGrp="1"/>
          </p:cNvSpPr>
          <p:nvPr>
            <p:ph type="title"/>
          </p:nvPr>
        </p:nvSpPr>
        <p:spPr/>
        <p:txBody>
          <a:bodyPr anchor="ctr">
            <a:normAutofit/>
          </a:bodyPr>
          <a:lstStyle/>
          <a:p>
            <a:r>
              <a:rPr lang="fr-FR" dirty="0"/>
              <a:t>The model : HRAN, </a:t>
            </a:r>
            <a:r>
              <a:rPr lang="en-US" dirty="0"/>
              <a:t> personalized attention</a:t>
            </a:r>
          </a:p>
        </p:txBody>
      </p:sp>
      <p:sp>
        <p:nvSpPr>
          <p:cNvPr id="4" name="Espace réservé du numéro de diapositive 3">
            <a:extLst>
              <a:ext uri="{FF2B5EF4-FFF2-40B4-BE49-F238E27FC236}">
                <a16:creationId xmlns:a16="http://schemas.microsoft.com/office/drawing/2014/main" id="{C568EE19-E9A4-FB45-953C-774887FCF8A1}"/>
              </a:ext>
            </a:extLst>
          </p:cNvPr>
          <p:cNvSpPr>
            <a:spLocks noGrp="1"/>
          </p:cNvSpPr>
          <p:nvPr>
            <p:ph type="sldNum" sz="quarter" idx="12"/>
          </p:nvPr>
        </p:nvSpPr>
        <p:spPr/>
        <p:txBody>
          <a:bodyPr anchor="ctr">
            <a:normAutofit/>
          </a:bodyPr>
          <a:lstStyle/>
          <a:p>
            <a:pPr>
              <a:spcAft>
                <a:spcPts val="600"/>
              </a:spcAft>
            </a:pPr>
            <a:fld id="{30CCB0C1-2DF4-8B4C-AC0E-201D3DFFEAFD}" type="slidenum">
              <a:rPr lang="fr-FR" smtClean="0"/>
              <a:pPr>
                <a:spcAft>
                  <a:spcPts val="600"/>
                </a:spcAft>
              </a:pPr>
              <a:t>21</a:t>
            </a:fld>
            <a:endParaRPr lang="fr-FR"/>
          </a:p>
        </p:txBody>
      </p:sp>
      <mc:AlternateContent xmlns:mc="http://schemas.openxmlformats.org/markup-compatibility/2006" xmlns:a14="http://schemas.microsoft.com/office/drawing/2010/main">
        <mc:Choice Requires="a14">
          <p:sp>
            <p:nvSpPr>
              <p:cNvPr id="5" name="ZoneTexte 4">
                <a:extLst>
                  <a:ext uri="{FF2B5EF4-FFF2-40B4-BE49-F238E27FC236}">
                    <a16:creationId xmlns:a16="http://schemas.microsoft.com/office/drawing/2014/main" id="{51E3AE6E-C358-7B46-8188-7E4352E900D3}"/>
                  </a:ext>
                </a:extLst>
              </p:cNvPr>
              <p:cNvSpPr txBox="1"/>
              <p:nvPr/>
            </p:nvSpPr>
            <p:spPr>
              <a:xfrm>
                <a:off x="6335347" y="3947387"/>
                <a:ext cx="2268826" cy="33272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fr-FR" sz="2000" b="1" i="1" smtClean="0">
                          <a:solidFill>
                            <a:schemeClr val="tx2"/>
                          </a:solidFill>
                          <a:latin typeface="Cambria Math" panose="02040503050406030204" pitchFamily="18" charset="0"/>
                        </a:rPr>
                        <m:t>𝒂</m:t>
                      </m:r>
                      <m:r>
                        <a:rPr lang="fr-FR" sz="2000" b="0" i="1" smtClean="0">
                          <a:solidFill>
                            <a:schemeClr val="tx2"/>
                          </a:solidFill>
                          <a:latin typeface="Cambria Math" panose="02040503050406030204" pitchFamily="18" charset="0"/>
                        </a:rPr>
                        <m:t>= </m:t>
                      </m:r>
                      <m:func>
                        <m:funcPr>
                          <m:ctrlPr>
                            <a:rPr lang="fr-FR" sz="2000" b="0" i="1" smtClean="0">
                              <a:solidFill>
                                <a:schemeClr val="tx2"/>
                              </a:solidFill>
                              <a:latin typeface="Cambria Math" panose="02040503050406030204" pitchFamily="18" charset="0"/>
                            </a:rPr>
                          </m:ctrlPr>
                        </m:funcPr>
                        <m:fName>
                          <m:r>
                            <m:rPr>
                              <m:sty m:val="p"/>
                            </m:rPr>
                            <a:rPr lang="fr-FR" sz="2000" b="0" i="0" smtClean="0">
                              <a:solidFill>
                                <a:schemeClr val="tx2"/>
                              </a:solidFill>
                              <a:latin typeface="Cambria Math" panose="02040503050406030204" pitchFamily="18" charset="0"/>
                            </a:rPr>
                            <m:t>tanh</m:t>
                          </m:r>
                        </m:fName>
                        <m:e>
                          <m:r>
                            <a:rPr lang="fr-FR" sz="2000" b="0" i="1" smtClean="0">
                              <a:solidFill>
                                <a:schemeClr val="tx2"/>
                              </a:solidFill>
                              <a:latin typeface="Cambria Math" panose="02040503050406030204" pitchFamily="18" charset="0"/>
                            </a:rPr>
                            <m:t>(</m:t>
                          </m:r>
                          <m:sSub>
                            <m:sSubPr>
                              <m:ctrlPr>
                                <a:rPr lang="fr-FR" sz="2000" b="0" i="1" smtClean="0">
                                  <a:solidFill>
                                    <a:schemeClr val="tx2">
                                      <a:lumMod val="60000"/>
                                      <a:lumOff val="40000"/>
                                    </a:schemeClr>
                                  </a:solidFill>
                                  <a:latin typeface="Cambria Math" panose="02040503050406030204" pitchFamily="18" charset="0"/>
                                </a:rPr>
                              </m:ctrlPr>
                            </m:sSubPr>
                            <m:e>
                              <m:r>
                                <a:rPr lang="fr-FR" sz="2000" b="0" i="1" smtClean="0">
                                  <a:solidFill>
                                    <a:schemeClr val="tx2">
                                      <a:lumMod val="60000"/>
                                      <a:lumOff val="40000"/>
                                    </a:schemeClr>
                                  </a:solidFill>
                                  <a:latin typeface="Cambria Math" panose="02040503050406030204" pitchFamily="18" charset="0"/>
                                </a:rPr>
                                <m:t>𝑎</m:t>
                              </m:r>
                            </m:e>
                            <m:sub>
                              <m:r>
                                <a:rPr lang="fr-FR" sz="2000" b="0" i="1" smtClean="0">
                                  <a:solidFill>
                                    <a:schemeClr val="tx2">
                                      <a:lumMod val="60000"/>
                                      <a:lumOff val="40000"/>
                                    </a:schemeClr>
                                  </a:solidFill>
                                  <a:latin typeface="Cambria Math" panose="02040503050406030204" pitchFamily="18" charset="0"/>
                                </a:rPr>
                                <m:t>𝑔</m:t>
                              </m:r>
                            </m:sub>
                          </m:sSub>
                          <m:r>
                            <a:rPr lang="fr-FR" sz="2000" b="0" i="1" smtClean="0">
                              <a:solidFill>
                                <a:schemeClr val="tx2"/>
                              </a:solidFill>
                              <a:latin typeface="Cambria Math" panose="02040503050406030204" pitchFamily="18" charset="0"/>
                            </a:rPr>
                            <m:t>+</m:t>
                          </m:r>
                          <m:sSub>
                            <m:sSubPr>
                              <m:ctrlPr>
                                <a:rPr lang="fr-FR" sz="2000" i="1" smtClean="0">
                                  <a:solidFill>
                                    <a:srgbClr val="C00000"/>
                                  </a:solidFill>
                                  <a:latin typeface="Cambria Math" panose="02040503050406030204" pitchFamily="18" charset="0"/>
                                </a:rPr>
                              </m:ctrlPr>
                            </m:sSubPr>
                            <m:e>
                              <m:r>
                                <a:rPr lang="fr-FR" sz="2000" i="1">
                                  <a:solidFill>
                                    <a:srgbClr val="C00000"/>
                                  </a:solidFill>
                                  <a:latin typeface="Cambria Math" panose="02040503050406030204" pitchFamily="18" charset="0"/>
                                </a:rPr>
                                <m:t>𝑎</m:t>
                              </m:r>
                            </m:e>
                            <m:sub>
                              <m:r>
                                <a:rPr lang="fr-FR" sz="2000" i="1">
                                  <a:solidFill>
                                    <a:srgbClr val="C00000"/>
                                  </a:solidFill>
                                  <a:latin typeface="Cambria Math" panose="02040503050406030204" pitchFamily="18" charset="0"/>
                                </a:rPr>
                                <m:t>𝑢</m:t>
                              </m:r>
                              <m:r>
                                <a:rPr lang="fr-FR" sz="2000" i="1">
                                  <a:solidFill>
                                    <a:srgbClr val="C00000"/>
                                  </a:solidFill>
                                  <a:latin typeface="Cambria Math" panose="02040503050406030204" pitchFamily="18" charset="0"/>
                                </a:rPr>
                                <m:t>,</m:t>
                              </m:r>
                              <m:r>
                                <a:rPr lang="fr-FR" sz="2000" i="1">
                                  <a:solidFill>
                                    <a:srgbClr val="C00000"/>
                                  </a:solidFill>
                                  <a:latin typeface="Cambria Math" panose="02040503050406030204" pitchFamily="18" charset="0"/>
                                </a:rPr>
                                <m:t>𝑖</m:t>
                              </m:r>
                            </m:sub>
                          </m:sSub>
                          <m:r>
                            <a:rPr lang="fr-FR" sz="2000" b="0" i="1" smtClean="0">
                              <a:solidFill>
                                <a:schemeClr val="tx2"/>
                              </a:solidFill>
                              <a:latin typeface="Cambria Math" panose="02040503050406030204" pitchFamily="18" charset="0"/>
                            </a:rPr>
                            <m:t>)</m:t>
                          </m:r>
                        </m:e>
                      </m:func>
                    </m:oMath>
                  </m:oMathPara>
                </a14:m>
                <a:endParaRPr lang="fr-FR" sz="2000" dirty="0">
                  <a:solidFill>
                    <a:schemeClr val="tx2"/>
                  </a:solidFill>
                </a:endParaRPr>
              </a:p>
            </p:txBody>
          </p:sp>
        </mc:Choice>
        <mc:Fallback xmlns="">
          <p:sp>
            <p:nvSpPr>
              <p:cNvPr id="5" name="ZoneTexte 4">
                <a:extLst>
                  <a:ext uri="{FF2B5EF4-FFF2-40B4-BE49-F238E27FC236}">
                    <a16:creationId xmlns:a16="http://schemas.microsoft.com/office/drawing/2014/main" id="{51E3AE6E-C358-7B46-8188-7E4352E900D3}"/>
                  </a:ext>
                </a:extLst>
              </p:cNvPr>
              <p:cNvSpPr txBox="1">
                <a:spLocks noRot="1" noChangeAspect="1" noMove="1" noResize="1" noEditPoints="1" noAdjustHandles="1" noChangeArrowheads="1" noChangeShapeType="1" noTextEdit="1"/>
              </p:cNvSpPr>
              <p:nvPr/>
            </p:nvSpPr>
            <p:spPr>
              <a:xfrm>
                <a:off x="6335347" y="3947387"/>
                <a:ext cx="2268826" cy="332720"/>
              </a:xfrm>
              <a:prstGeom prst="rect">
                <a:avLst/>
              </a:prstGeom>
              <a:blipFill>
                <a:blip r:embed="rId3"/>
                <a:stretch>
                  <a:fillRect l="-1111" t="-7692" r="-3333" b="-30769"/>
                </a:stretch>
              </a:blipFill>
            </p:spPr>
            <p:txBody>
              <a:bodyPr/>
              <a:lstStyle/>
              <a:p>
                <a:r>
                  <a:rPr lang="en-US">
                    <a:noFill/>
                  </a:rPr>
                  <a:t> </a:t>
                </a:r>
              </a:p>
            </p:txBody>
          </p:sp>
        </mc:Fallback>
      </mc:AlternateContent>
      <p:grpSp>
        <p:nvGrpSpPr>
          <p:cNvPr id="13" name="Groupe 12">
            <a:extLst>
              <a:ext uri="{FF2B5EF4-FFF2-40B4-BE49-F238E27FC236}">
                <a16:creationId xmlns:a16="http://schemas.microsoft.com/office/drawing/2014/main" id="{FB89D1AE-D812-E747-91F5-DF1A7927213D}"/>
              </a:ext>
            </a:extLst>
          </p:cNvPr>
          <p:cNvGrpSpPr/>
          <p:nvPr/>
        </p:nvGrpSpPr>
        <p:grpSpPr>
          <a:xfrm>
            <a:off x="6560128" y="1660373"/>
            <a:ext cx="1901392" cy="1868841"/>
            <a:chOff x="3486968" y="5084350"/>
            <a:chExt cx="2080207" cy="1868841"/>
          </a:xfrm>
        </p:grpSpPr>
        <mc:AlternateContent xmlns:mc="http://schemas.openxmlformats.org/markup-compatibility/2006" xmlns:a14="http://schemas.microsoft.com/office/drawing/2010/main">
          <mc:Choice Requires="a14">
            <p:sp>
              <p:nvSpPr>
                <p:cNvPr id="8" name="ZoneTexte 7">
                  <a:extLst>
                    <a:ext uri="{FF2B5EF4-FFF2-40B4-BE49-F238E27FC236}">
                      <a16:creationId xmlns:a16="http://schemas.microsoft.com/office/drawing/2014/main" id="{E4A0187C-30F8-4941-AF98-EEA720BC4A39}"/>
                    </a:ext>
                  </a:extLst>
                </p:cNvPr>
                <p:cNvSpPr txBox="1"/>
                <p:nvPr/>
              </p:nvSpPr>
              <p:spPr>
                <a:xfrm>
                  <a:off x="3576823" y="6324236"/>
                  <a:ext cx="1990352" cy="628955"/>
                </a:xfrm>
                <a:prstGeom prst="rect">
                  <a:avLst/>
                </a:prstGeom>
                <a:noFill/>
              </p:spPr>
              <p:txBody>
                <a:bodyPr wrap="square" lIns="0" tIns="0" rIns="0" bIns="0" rtlCol="0">
                  <a:spAutoFit/>
                </a:bodyPr>
                <a:lstStyle/>
                <a:p>
                  <a14:m>
                    <m:oMath xmlns:m="http://schemas.openxmlformats.org/officeDocument/2006/math">
                      <m:sSub>
                        <m:sSubPr>
                          <m:ctrlPr>
                            <a:rPr lang="fr-FR" sz="2000" i="1" smtClean="0">
                              <a:solidFill>
                                <a:srgbClr val="C00000"/>
                              </a:solidFill>
                              <a:latin typeface="Cambria Math" panose="02040503050406030204" pitchFamily="18" charset="0"/>
                            </a:rPr>
                          </m:ctrlPr>
                        </m:sSubPr>
                        <m:e>
                          <m:r>
                            <a:rPr lang="fr-FR" sz="2000" i="1">
                              <a:solidFill>
                                <a:srgbClr val="C00000"/>
                              </a:solidFill>
                              <a:latin typeface="Cambria Math" panose="02040503050406030204" pitchFamily="18" charset="0"/>
                            </a:rPr>
                            <m:t>𝑎</m:t>
                          </m:r>
                        </m:e>
                        <m:sub>
                          <m:r>
                            <a:rPr lang="fr-FR" sz="2000" i="1">
                              <a:solidFill>
                                <a:srgbClr val="C00000"/>
                              </a:solidFill>
                              <a:latin typeface="Cambria Math" panose="02040503050406030204" pitchFamily="18" charset="0"/>
                            </a:rPr>
                            <m:t>𝑢</m:t>
                          </m:r>
                          <m:r>
                            <a:rPr lang="fr-FR" sz="2000" i="1">
                              <a:solidFill>
                                <a:srgbClr val="C00000"/>
                              </a:solidFill>
                              <a:latin typeface="Cambria Math" panose="02040503050406030204" pitchFamily="18" charset="0"/>
                            </a:rPr>
                            <m:t>,</m:t>
                          </m:r>
                          <m:r>
                            <a:rPr lang="fr-FR" sz="2000" i="1">
                              <a:solidFill>
                                <a:srgbClr val="C00000"/>
                              </a:solidFill>
                              <a:latin typeface="Cambria Math" panose="02040503050406030204" pitchFamily="18" charset="0"/>
                            </a:rPr>
                            <m:t>𝑖</m:t>
                          </m:r>
                        </m:sub>
                      </m:sSub>
                    </m:oMath>
                  </a14:m>
                  <a:r>
                    <a:rPr lang="fr-FR" sz="2000" dirty="0">
                      <a:solidFill>
                        <a:srgbClr val="C00000"/>
                      </a:solidFill>
                    </a:rPr>
                    <a:t> =</a:t>
                  </a:r>
                  <a14:m>
                    <m:oMath xmlns:m="http://schemas.openxmlformats.org/officeDocument/2006/math">
                      <m:sSup>
                        <m:sSupPr>
                          <m:ctrlPr>
                            <a:rPr lang="fr-FR" sz="2000" b="0" i="1" dirty="0" smtClean="0">
                              <a:solidFill>
                                <a:srgbClr val="C00000"/>
                              </a:solidFill>
                              <a:latin typeface="Cambria Math" panose="02040503050406030204" pitchFamily="18" charset="0"/>
                            </a:rPr>
                          </m:ctrlPr>
                        </m:sSupPr>
                        <m:e>
                          <m:r>
                            <a:rPr lang="fr-FR" sz="2000" b="0" i="1" dirty="0" smtClean="0">
                              <a:solidFill>
                                <a:srgbClr val="C00000"/>
                              </a:solidFill>
                              <a:latin typeface="Cambria Math" panose="02040503050406030204" pitchFamily="18" charset="0"/>
                            </a:rPr>
                            <m:t>𝑊</m:t>
                          </m:r>
                        </m:e>
                        <m:sup>
                          <m:r>
                            <a:rPr lang="fr-FR" sz="2000" b="0" i="1" dirty="0" smtClean="0">
                              <a:solidFill>
                                <a:srgbClr val="C00000"/>
                              </a:solidFill>
                              <a:latin typeface="Cambria Math" panose="02040503050406030204" pitchFamily="18" charset="0"/>
                            </a:rPr>
                            <m:t>𝑙</m:t>
                          </m:r>
                        </m:sup>
                      </m:sSup>
                      <m:r>
                        <a:rPr lang="fr-FR" sz="2000" b="0" i="1" dirty="0" smtClean="0">
                          <a:solidFill>
                            <a:srgbClr val="C00000"/>
                          </a:solidFill>
                          <a:latin typeface="Cambria Math" panose="02040503050406030204" pitchFamily="18" charset="0"/>
                        </a:rPr>
                        <m:t>𝑙</m:t>
                      </m:r>
                      <m:r>
                        <a:rPr lang="fr-FR" sz="2000" b="0" i="1" dirty="0" smtClean="0">
                          <a:solidFill>
                            <a:srgbClr val="C00000"/>
                          </a:solidFill>
                          <a:latin typeface="Cambria Math" panose="02040503050406030204" pitchFamily="18" charset="0"/>
                        </a:rPr>
                        <m:t>+</m:t>
                      </m:r>
                      <m:sSub>
                        <m:sSubPr>
                          <m:ctrlPr>
                            <a:rPr lang="fr-FR" sz="2000" b="0" i="1" dirty="0" smtClean="0">
                              <a:solidFill>
                                <a:srgbClr val="C00000"/>
                              </a:solidFill>
                              <a:latin typeface="Cambria Math" panose="02040503050406030204" pitchFamily="18" charset="0"/>
                            </a:rPr>
                          </m:ctrlPr>
                        </m:sSubPr>
                        <m:e>
                          <m:r>
                            <a:rPr lang="fr-FR" sz="2000" b="0" i="1" dirty="0" smtClean="0">
                              <a:solidFill>
                                <a:srgbClr val="C00000"/>
                              </a:solidFill>
                              <a:latin typeface="Cambria Math" panose="02040503050406030204" pitchFamily="18" charset="0"/>
                            </a:rPr>
                            <m:t>𝑏</m:t>
                          </m:r>
                        </m:e>
                        <m:sub>
                          <m:r>
                            <a:rPr lang="fr-FR" sz="2000" b="0" i="1" dirty="0" smtClean="0">
                              <a:solidFill>
                                <a:srgbClr val="C00000"/>
                              </a:solidFill>
                              <a:latin typeface="Cambria Math" panose="02040503050406030204" pitchFamily="18" charset="0"/>
                            </a:rPr>
                            <m:t>𝑙</m:t>
                          </m:r>
                        </m:sub>
                      </m:sSub>
                    </m:oMath>
                  </a14:m>
                  <a:endParaRPr lang="fr-FR" sz="2000" b="0" dirty="0">
                    <a:solidFill>
                      <a:srgbClr val="C00000"/>
                    </a:solidFill>
                  </a:endParaRPr>
                </a:p>
                <a:p>
                  <a:r>
                    <a:rPr lang="fr-FR" sz="2000" dirty="0">
                      <a:solidFill>
                        <a:schemeClr val="tx2"/>
                      </a:solidFill>
                    </a:rPr>
                    <a:t> </a:t>
                  </a:r>
                </a:p>
              </p:txBody>
            </p:sp>
          </mc:Choice>
          <mc:Fallback xmlns="">
            <p:sp>
              <p:nvSpPr>
                <p:cNvPr id="8" name="ZoneTexte 7">
                  <a:extLst>
                    <a:ext uri="{FF2B5EF4-FFF2-40B4-BE49-F238E27FC236}">
                      <a16:creationId xmlns:a16="http://schemas.microsoft.com/office/drawing/2014/main" id="{E4A0187C-30F8-4941-AF98-EEA720BC4A39}"/>
                    </a:ext>
                  </a:extLst>
                </p:cNvPr>
                <p:cNvSpPr txBox="1">
                  <a:spLocks noRot="1" noChangeAspect="1" noMove="1" noResize="1" noEditPoints="1" noAdjustHandles="1" noChangeArrowheads="1" noChangeShapeType="1" noTextEdit="1"/>
                </p:cNvSpPr>
                <p:nvPr/>
              </p:nvSpPr>
              <p:spPr>
                <a:xfrm>
                  <a:off x="3576823" y="6324236"/>
                  <a:ext cx="1990352" cy="628955"/>
                </a:xfrm>
                <a:prstGeom prst="rect">
                  <a:avLst/>
                </a:prstGeom>
                <a:blipFill>
                  <a:blip r:embed="rId4"/>
                  <a:stretch>
                    <a:fillRect l="-4167" t="-1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ZoneTexte 8">
                  <a:extLst>
                    <a:ext uri="{FF2B5EF4-FFF2-40B4-BE49-F238E27FC236}">
                      <a16:creationId xmlns:a16="http://schemas.microsoft.com/office/drawing/2014/main" id="{5F714860-3DB8-F544-B88E-48DE698F8F23}"/>
                    </a:ext>
                  </a:extLst>
                </p:cNvPr>
                <p:cNvSpPr txBox="1"/>
                <p:nvPr/>
              </p:nvSpPr>
              <p:spPr>
                <a:xfrm>
                  <a:off x="3486968" y="5084350"/>
                  <a:ext cx="1990352" cy="601575"/>
                </a:xfrm>
                <a:prstGeom prst="rect">
                  <a:avLst/>
                </a:prstGeom>
                <a:noFill/>
              </p:spPr>
              <p:txBody>
                <a:bodyPr wrap="square" lIns="0" tIns="0" rIns="0" bIns="0" rtlCol="0">
                  <a:spAutoFit/>
                </a:bodyPr>
                <a:lstStyle/>
                <a:p>
                  <a14:m>
                    <m:oMath xmlns:m="http://schemas.openxmlformats.org/officeDocument/2006/math">
                      <m:sSub>
                        <m:sSubPr>
                          <m:ctrlPr>
                            <a:rPr lang="fr-FR" sz="2000" i="1" smtClean="0">
                              <a:solidFill>
                                <a:schemeClr val="tx2">
                                  <a:lumMod val="60000"/>
                                  <a:lumOff val="40000"/>
                                </a:schemeClr>
                              </a:solidFill>
                              <a:latin typeface="Cambria Math" panose="02040503050406030204" pitchFamily="18" charset="0"/>
                            </a:rPr>
                          </m:ctrlPr>
                        </m:sSubPr>
                        <m:e>
                          <m:r>
                            <a:rPr lang="fr-FR" sz="2000" i="1">
                              <a:solidFill>
                                <a:schemeClr val="tx2">
                                  <a:lumMod val="60000"/>
                                  <a:lumOff val="40000"/>
                                </a:schemeClr>
                              </a:solidFill>
                              <a:latin typeface="Cambria Math" panose="02040503050406030204" pitchFamily="18" charset="0"/>
                            </a:rPr>
                            <m:t>𝑎</m:t>
                          </m:r>
                        </m:e>
                        <m:sub>
                          <m:r>
                            <a:rPr lang="fr-FR" sz="2000" b="0" i="1" smtClean="0">
                              <a:solidFill>
                                <a:schemeClr val="tx2">
                                  <a:lumMod val="60000"/>
                                  <a:lumOff val="40000"/>
                                </a:schemeClr>
                              </a:solidFill>
                              <a:latin typeface="Cambria Math" panose="02040503050406030204" pitchFamily="18" charset="0"/>
                            </a:rPr>
                            <m:t>𝑔</m:t>
                          </m:r>
                        </m:sub>
                      </m:sSub>
                    </m:oMath>
                  </a14:m>
                  <a:r>
                    <a:rPr lang="fr-FR" sz="2000" dirty="0">
                      <a:solidFill>
                        <a:schemeClr val="tx2">
                          <a:lumMod val="60000"/>
                          <a:lumOff val="40000"/>
                        </a:schemeClr>
                      </a:solidFill>
                    </a:rPr>
                    <a:t> =</a:t>
                  </a:r>
                  <a:r>
                    <a:rPr lang="fr-FR" sz="2000" dirty="0">
                      <a:solidFill>
                        <a:schemeClr val="tx2">
                          <a:lumMod val="60000"/>
                          <a:lumOff val="40000"/>
                        </a:schemeClr>
                      </a:solidFill>
                      <a:ea typeface="Cambria Math" panose="02040503050406030204" pitchFamily="18" charset="0"/>
                    </a:rPr>
                    <a:t> </a:t>
                  </a:r>
                  <a14:m>
                    <m:oMath xmlns:m="http://schemas.openxmlformats.org/officeDocument/2006/math">
                      <m:f>
                        <m:fPr>
                          <m:ctrlPr>
                            <a:rPr lang="fr-FR" sz="2000" i="1" dirty="0">
                              <a:solidFill>
                                <a:schemeClr val="tx2">
                                  <a:lumMod val="60000"/>
                                  <a:lumOff val="40000"/>
                                </a:schemeClr>
                              </a:solidFill>
                              <a:latin typeface="Cambria Math" panose="02040503050406030204" pitchFamily="18" charset="0"/>
                              <a:ea typeface="Cambria Math" panose="02040503050406030204" pitchFamily="18" charset="0"/>
                            </a:rPr>
                          </m:ctrlPr>
                        </m:fPr>
                        <m:num>
                          <m:r>
                            <m:rPr>
                              <m:sty m:val="p"/>
                            </m:rPr>
                            <a:rPr lang="fr-FR" sz="2000" dirty="0">
                              <a:solidFill>
                                <a:schemeClr val="tx2">
                                  <a:lumMod val="60000"/>
                                  <a:lumOff val="40000"/>
                                </a:schemeClr>
                              </a:solidFill>
                              <a:latin typeface="Cambria Math" panose="02040503050406030204" pitchFamily="18" charset="0"/>
                              <a:ea typeface="Cambria Math" panose="02040503050406030204" pitchFamily="18" charset="0"/>
                            </a:rPr>
                            <m:t>exp</m:t>
                          </m:r>
                          <m:r>
                            <a:rPr lang="fr-FR" sz="2000" i="1" dirty="0">
                              <a:solidFill>
                                <a:schemeClr val="tx2">
                                  <a:lumMod val="60000"/>
                                  <a:lumOff val="40000"/>
                                </a:schemeClr>
                              </a:solidFill>
                              <a:latin typeface="Cambria Math" panose="02040503050406030204" pitchFamily="18" charset="0"/>
                              <a:ea typeface="Cambria Math" panose="02040503050406030204" pitchFamily="18" charset="0"/>
                            </a:rPr>
                            <m:t>⁡(</m:t>
                          </m:r>
                          <m:sSup>
                            <m:sSupPr>
                              <m:ctrlPr>
                                <a:rPr lang="fr-FR" sz="2000" i="1" dirty="0">
                                  <a:solidFill>
                                    <a:schemeClr val="tx2">
                                      <a:lumMod val="60000"/>
                                      <a:lumOff val="40000"/>
                                    </a:schemeClr>
                                  </a:solidFill>
                                  <a:latin typeface="Cambria Math" panose="02040503050406030204" pitchFamily="18" charset="0"/>
                                  <a:ea typeface="Cambria Math" panose="02040503050406030204" pitchFamily="18" charset="0"/>
                                </a:rPr>
                              </m:ctrlPr>
                            </m:sSupPr>
                            <m:e>
                              <m:r>
                                <a:rPr lang="fr-FR" sz="2000" i="1" dirty="0" smtClean="0">
                                  <a:solidFill>
                                    <a:schemeClr val="tx2">
                                      <a:lumMod val="60000"/>
                                      <a:lumOff val="40000"/>
                                    </a:schemeClr>
                                  </a:solidFill>
                                  <a:latin typeface="Cambria Math" panose="02040503050406030204" pitchFamily="18" charset="0"/>
                                  <a:ea typeface="Cambria Math" panose="02040503050406030204" pitchFamily="18" charset="0"/>
                                </a:rPr>
                                <m:t>𝛼</m:t>
                              </m:r>
                            </m:e>
                            <m:sup>
                              <m:r>
                                <a:rPr lang="fr-FR" sz="2000" i="1" dirty="0">
                                  <a:solidFill>
                                    <a:schemeClr val="tx2">
                                      <a:lumMod val="60000"/>
                                      <a:lumOff val="40000"/>
                                    </a:schemeClr>
                                  </a:solidFill>
                                  <a:latin typeface="Cambria Math" panose="02040503050406030204" pitchFamily="18" charset="0"/>
                                  <a:ea typeface="Cambria Math" panose="02040503050406030204" pitchFamily="18" charset="0"/>
                                </a:rPr>
                                <m:t>𝑇</m:t>
                              </m:r>
                            </m:sup>
                          </m:sSup>
                          <m:sSub>
                            <m:sSubPr>
                              <m:ctrlPr>
                                <a:rPr lang="fr-FR" sz="2000" i="1" dirty="0">
                                  <a:solidFill>
                                    <a:schemeClr val="tx2">
                                      <a:lumMod val="60000"/>
                                      <a:lumOff val="40000"/>
                                    </a:schemeClr>
                                  </a:solidFill>
                                  <a:latin typeface="Cambria Math" panose="02040503050406030204" pitchFamily="18" charset="0"/>
                                  <a:ea typeface="Cambria Math" panose="02040503050406030204" pitchFamily="18" charset="0"/>
                                </a:rPr>
                              </m:ctrlPr>
                            </m:sSubPr>
                            <m:e>
                              <m:r>
                                <a:rPr lang="fr-FR" sz="2000" b="0" i="1" dirty="0" smtClean="0">
                                  <a:solidFill>
                                    <a:schemeClr val="tx2">
                                      <a:lumMod val="60000"/>
                                      <a:lumOff val="40000"/>
                                    </a:schemeClr>
                                  </a:solidFill>
                                  <a:latin typeface="Cambria Math" panose="02040503050406030204" pitchFamily="18" charset="0"/>
                                  <a:ea typeface="Cambria Math" panose="02040503050406030204" pitchFamily="18" charset="0"/>
                                </a:rPr>
                                <m:t>h</m:t>
                              </m:r>
                            </m:e>
                            <m:sub>
                              <m:r>
                                <a:rPr lang="fr-FR" sz="2000" b="0" i="1" dirty="0" smtClean="0">
                                  <a:solidFill>
                                    <a:schemeClr val="tx2">
                                      <a:lumMod val="60000"/>
                                      <a:lumOff val="40000"/>
                                    </a:schemeClr>
                                  </a:solidFill>
                                  <a:latin typeface="Cambria Math" panose="02040503050406030204" pitchFamily="18" charset="0"/>
                                  <a:ea typeface="Cambria Math" panose="02040503050406030204" pitchFamily="18" charset="0"/>
                                </a:rPr>
                                <m:t>𝑗</m:t>
                              </m:r>
                            </m:sub>
                          </m:sSub>
                          <m:r>
                            <a:rPr lang="fr-FR" sz="2000" i="1" dirty="0">
                              <a:solidFill>
                                <a:schemeClr val="tx2">
                                  <a:lumMod val="60000"/>
                                  <a:lumOff val="40000"/>
                                </a:schemeClr>
                              </a:solidFill>
                              <a:latin typeface="Cambria Math" panose="02040503050406030204" pitchFamily="18" charset="0"/>
                              <a:ea typeface="Cambria Math" panose="02040503050406030204" pitchFamily="18" charset="0"/>
                            </a:rPr>
                            <m:t>)</m:t>
                          </m:r>
                        </m:num>
                        <m:den>
                          <m:nary>
                            <m:naryPr>
                              <m:chr m:val="∑"/>
                              <m:supHide m:val="on"/>
                              <m:ctrlPr>
                                <a:rPr lang="fr-FR" sz="2000" i="1" dirty="0" smtClean="0">
                                  <a:solidFill>
                                    <a:schemeClr val="tx2">
                                      <a:lumMod val="60000"/>
                                      <a:lumOff val="40000"/>
                                    </a:schemeClr>
                                  </a:solidFill>
                                  <a:latin typeface="Cambria Math" panose="02040503050406030204" pitchFamily="18" charset="0"/>
                                  <a:ea typeface="Cambria Math" panose="02040503050406030204" pitchFamily="18" charset="0"/>
                                </a:rPr>
                              </m:ctrlPr>
                            </m:naryPr>
                            <m:sub>
                              <m:r>
                                <m:rPr>
                                  <m:brk m:alnAt="7"/>
                                </m:rPr>
                                <a:rPr lang="fr-FR" sz="2000" b="0" i="1" dirty="0" smtClean="0">
                                  <a:solidFill>
                                    <a:schemeClr val="tx2">
                                      <a:lumMod val="60000"/>
                                      <a:lumOff val="40000"/>
                                    </a:schemeClr>
                                  </a:solidFill>
                                  <a:latin typeface="Cambria Math" panose="02040503050406030204" pitchFamily="18" charset="0"/>
                                  <a:ea typeface="Cambria Math" panose="02040503050406030204" pitchFamily="18" charset="0"/>
                                </a:rPr>
                                <m:t>𝑗</m:t>
                              </m:r>
                            </m:sub>
                            <m:sup/>
                            <m:e>
                              <m:r>
                                <m:rPr>
                                  <m:sty m:val="p"/>
                                </m:rPr>
                                <a:rPr lang="fr-FR" sz="2000" dirty="0">
                                  <a:solidFill>
                                    <a:schemeClr val="tx2">
                                      <a:lumMod val="60000"/>
                                      <a:lumOff val="40000"/>
                                    </a:schemeClr>
                                  </a:solidFill>
                                  <a:latin typeface="Cambria Math" panose="02040503050406030204" pitchFamily="18" charset="0"/>
                                  <a:ea typeface="Cambria Math" panose="02040503050406030204" pitchFamily="18" charset="0"/>
                                </a:rPr>
                                <m:t>exp</m:t>
                              </m:r>
                              <m:r>
                                <a:rPr lang="fr-FR" sz="2000" i="1" dirty="0">
                                  <a:solidFill>
                                    <a:schemeClr val="tx2">
                                      <a:lumMod val="60000"/>
                                      <a:lumOff val="40000"/>
                                    </a:schemeClr>
                                  </a:solidFill>
                                  <a:latin typeface="Cambria Math" panose="02040503050406030204" pitchFamily="18" charset="0"/>
                                  <a:ea typeface="Cambria Math" panose="02040503050406030204" pitchFamily="18" charset="0"/>
                                </a:rPr>
                                <m:t>⁡(</m:t>
                              </m:r>
                              <m:sSup>
                                <m:sSupPr>
                                  <m:ctrlPr>
                                    <a:rPr lang="fr-FR" sz="2000" i="1" dirty="0">
                                      <a:solidFill>
                                        <a:schemeClr val="tx2">
                                          <a:lumMod val="60000"/>
                                          <a:lumOff val="40000"/>
                                        </a:schemeClr>
                                      </a:solidFill>
                                      <a:latin typeface="Cambria Math" panose="02040503050406030204" pitchFamily="18" charset="0"/>
                                      <a:ea typeface="Cambria Math" panose="02040503050406030204" pitchFamily="18" charset="0"/>
                                    </a:rPr>
                                  </m:ctrlPr>
                                </m:sSupPr>
                                <m:e>
                                  <m:r>
                                    <a:rPr lang="fr-FR" sz="2000" i="1" dirty="0" smtClean="0">
                                      <a:solidFill>
                                        <a:schemeClr val="tx2">
                                          <a:lumMod val="60000"/>
                                          <a:lumOff val="40000"/>
                                        </a:schemeClr>
                                      </a:solidFill>
                                      <a:latin typeface="Cambria Math" panose="02040503050406030204" pitchFamily="18" charset="0"/>
                                      <a:ea typeface="Cambria Math" panose="02040503050406030204" pitchFamily="18" charset="0"/>
                                    </a:rPr>
                                    <m:t>𝛼</m:t>
                                  </m:r>
                                </m:e>
                                <m:sup>
                                  <m:r>
                                    <a:rPr lang="fr-FR" sz="2000" i="1" dirty="0">
                                      <a:solidFill>
                                        <a:schemeClr val="tx2">
                                          <a:lumMod val="60000"/>
                                          <a:lumOff val="40000"/>
                                        </a:schemeClr>
                                      </a:solidFill>
                                      <a:latin typeface="Cambria Math" panose="02040503050406030204" pitchFamily="18" charset="0"/>
                                      <a:ea typeface="Cambria Math" panose="02040503050406030204" pitchFamily="18" charset="0"/>
                                    </a:rPr>
                                    <m:t>𝑇</m:t>
                                  </m:r>
                                </m:sup>
                              </m:sSup>
                              <m:sSub>
                                <m:sSubPr>
                                  <m:ctrlPr>
                                    <a:rPr lang="fr-FR" sz="2000" i="1" dirty="0">
                                      <a:solidFill>
                                        <a:schemeClr val="tx2">
                                          <a:lumMod val="60000"/>
                                          <a:lumOff val="40000"/>
                                        </a:schemeClr>
                                      </a:solidFill>
                                      <a:latin typeface="Cambria Math" panose="02040503050406030204" pitchFamily="18" charset="0"/>
                                      <a:ea typeface="Cambria Math" panose="02040503050406030204" pitchFamily="18" charset="0"/>
                                    </a:rPr>
                                  </m:ctrlPr>
                                </m:sSubPr>
                                <m:e>
                                  <m:r>
                                    <a:rPr lang="fr-FR" sz="2000" b="0" i="1" dirty="0" smtClean="0">
                                      <a:solidFill>
                                        <a:schemeClr val="tx2">
                                          <a:lumMod val="60000"/>
                                          <a:lumOff val="40000"/>
                                        </a:schemeClr>
                                      </a:solidFill>
                                      <a:latin typeface="Cambria Math" panose="02040503050406030204" pitchFamily="18" charset="0"/>
                                      <a:ea typeface="Cambria Math" panose="02040503050406030204" pitchFamily="18" charset="0"/>
                                    </a:rPr>
                                    <m:t>h</m:t>
                                  </m:r>
                                </m:e>
                                <m:sub>
                                  <m:r>
                                    <a:rPr lang="fr-FR" sz="2000" i="1" dirty="0">
                                      <a:solidFill>
                                        <a:schemeClr val="tx2">
                                          <a:lumMod val="60000"/>
                                          <a:lumOff val="40000"/>
                                        </a:schemeClr>
                                      </a:solidFill>
                                      <a:latin typeface="Cambria Math" panose="02040503050406030204" pitchFamily="18" charset="0"/>
                                      <a:ea typeface="Cambria Math" panose="02040503050406030204" pitchFamily="18" charset="0"/>
                                    </a:rPr>
                                    <m:t>𝑗</m:t>
                                  </m:r>
                                </m:sub>
                              </m:sSub>
                              <m:r>
                                <a:rPr lang="fr-FR" sz="2000" i="1" dirty="0">
                                  <a:solidFill>
                                    <a:schemeClr val="tx2">
                                      <a:lumMod val="60000"/>
                                      <a:lumOff val="40000"/>
                                    </a:schemeClr>
                                  </a:solidFill>
                                  <a:latin typeface="Cambria Math" panose="02040503050406030204" pitchFamily="18" charset="0"/>
                                  <a:ea typeface="Cambria Math" panose="02040503050406030204" pitchFamily="18" charset="0"/>
                                </a:rPr>
                                <m:t>)</m:t>
                              </m:r>
                            </m:e>
                          </m:nary>
                        </m:den>
                      </m:f>
                    </m:oMath>
                  </a14:m>
                  <a:endParaRPr lang="fr-FR" sz="2000" dirty="0">
                    <a:solidFill>
                      <a:schemeClr val="tx2">
                        <a:lumMod val="60000"/>
                        <a:lumOff val="40000"/>
                      </a:schemeClr>
                    </a:solidFill>
                  </a:endParaRPr>
                </a:p>
              </p:txBody>
            </p:sp>
          </mc:Choice>
          <mc:Fallback xmlns="">
            <p:sp>
              <p:nvSpPr>
                <p:cNvPr id="9" name="ZoneTexte 8">
                  <a:extLst>
                    <a:ext uri="{FF2B5EF4-FFF2-40B4-BE49-F238E27FC236}">
                      <a16:creationId xmlns:a16="http://schemas.microsoft.com/office/drawing/2014/main" id="{5F714860-3DB8-F544-B88E-48DE698F8F23}"/>
                    </a:ext>
                  </a:extLst>
                </p:cNvPr>
                <p:cNvSpPr txBox="1">
                  <a:spLocks noRot="1" noChangeAspect="1" noMove="1" noResize="1" noEditPoints="1" noAdjustHandles="1" noChangeArrowheads="1" noChangeShapeType="1" noTextEdit="1"/>
                </p:cNvSpPr>
                <p:nvPr/>
              </p:nvSpPr>
              <p:spPr>
                <a:xfrm>
                  <a:off x="3486968" y="5084350"/>
                  <a:ext cx="1990352" cy="601575"/>
                </a:xfrm>
                <a:prstGeom prst="rect">
                  <a:avLst/>
                </a:prstGeom>
                <a:blipFill>
                  <a:blip r:embed="rId5"/>
                  <a:stretch>
                    <a:fillRect l="-3472" t="-12245" b="-91837"/>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12" name="ZoneTexte 11">
                <a:extLst>
                  <a:ext uri="{FF2B5EF4-FFF2-40B4-BE49-F238E27FC236}">
                    <a16:creationId xmlns:a16="http://schemas.microsoft.com/office/drawing/2014/main" id="{85A29926-800B-7A42-81A1-58ACEDF6C854}"/>
                  </a:ext>
                </a:extLst>
              </p:cNvPr>
              <p:cNvSpPr txBox="1"/>
              <p:nvPr/>
            </p:nvSpPr>
            <p:spPr>
              <a:xfrm>
                <a:off x="6836470" y="5240190"/>
                <a:ext cx="1430841" cy="84029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fr-FR" sz="2000" b="0" i="1" smtClean="0">
                              <a:solidFill>
                                <a:schemeClr val="tx2"/>
                              </a:solidFill>
                              <a:latin typeface="Cambria Math" panose="02040503050406030204" pitchFamily="18" charset="0"/>
                            </a:rPr>
                          </m:ctrlPr>
                        </m:sSubPr>
                        <m:e>
                          <m:r>
                            <a:rPr lang="fr-FR" sz="2000" b="0" i="1" smtClean="0">
                              <a:solidFill>
                                <a:schemeClr val="tx2"/>
                              </a:solidFill>
                              <a:latin typeface="Cambria Math" panose="02040503050406030204" pitchFamily="18" charset="0"/>
                            </a:rPr>
                            <m:t>𝑒</m:t>
                          </m:r>
                        </m:e>
                        <m:sub>
                          <m:r>
                            <a:rPr lang="fr-FR" sz="2000" b="0" i="1" smtClean="0">
                              <a:solidFill>
                                <a:schemeClr val="tx2"/>
                              </a:solidFill>
                              <a:latin typeface="Cambria Math" panose="02040503050406030204" pitchFamily="18" charset="0"/>
                            </a:rPr>
                            <m:t>𝑠</m:t>
                          </m:r>
                        </m:sub>
                      </m:sSub>
                      <m:r>
                        <a:rPr lang="fr-FR" sz="2000" b="0" i="1" smtClean="0">
                          <a:solidFill>
                            <a:schemeClr val="tx2"/>
                          </a:solidFill>
                          <a:latin typeface="Cambria Math" panose="02040503050406030204" pitchFamily="18" charset="0"/>
                        </a:rPr>
                        <m:t>=</m:t>
                      </m:r>
                      <m:nary>
                        <m:naryPr>
                          <m:chr m:val="∑"/>
                          <m:ctrlPr>
                            <a:rPr lang="fr-FR" sz="2000" b="0" i="1" smtClean="0">
                              <a:solidFill>
                                <a:schemeClr val="tx2"/>
                              </a:solidFill>
                              <a:latin typeface="Cambria Math" panose="02040503050406030204" pitchFamily="18" charset="0"/>
                            </a:rPr>
                          </m:ctrlPr>
                        </m:naryPr>
                        <m:sub>
                          <m:r>
                            <m:rPr>
                              <m:brk m:alnAt="23"/>
                            </m:rPr>
                            <a:rPr lang="fr-FR" sz="2000" b="0" i="1" smtClean="0">
                              <a:solidFill>
                                <a:schemeClr val="tx2"/>
                              </a:solidFill>
                              <a:latin typeface="Cambria Math" panose="02040503050406030204" pitchFamily="18" charset="0"/>
                            </a:rPr>
                            <m:t>𝑖</m:t>
                          </m:r>
                          <m:r>
                            <a:rPr lang="fr-FR" sz="2000" b="0" i="1" smtClean="0">
                              <a:solidFill>
                                <a:schemeClr val="tx2"/>
                              </a:solidFill>
                              <a:latin typeface="Cambria Math" panose="02040503050406030204" pitchFamily="18" charset="0"/>
                            </a:rPr>
                            <m:t>=1</m:t>
                          </m:r>
                        </m:sub>
                        <m:sup>
                          <m:r>
                            <a:rPr lang="fr-FR" sz="2000" b="0" i="1" smtClean="0">
                              <a:solidFill>
                                <a:schemeClr val="tx2"/>
                              </a:solidFill>
                              <a:latin typeface="Cambria Math" panose="02040503050406030204" pitchFamily="18" charset="0"/>
                            </a:rPr>
                            <m:t>𝑛</m:t>
                          </m:r>
                        </m:sup>
                        <m:e>
                          <m:r>
                            <a:rPr lang="fr-FR" sz="2000" b="1" i="1" smtClean="0">
                              <a:solidFill>
                                <a:schemeClr val="tx2"/>
                              </a:solidFill>
                              <a:latin typeface="Cambria Math" panose="02040503050406030204" pitchFamily="18" charset="0"/>
                            </a:rPr>
                            <m:t>𝒂</m:t>
                          </m:r>
                          <m:sSub>
                            <m:sSubPr>
                              <m:ctrlPr>
                                <a:rPr lang="fr-FR" sz="2000" b="0" i="1" smtClean="0">
                                  <a:solidFill>
                                    <a:schemeClr val="tx2"/>
                                  </a:solidFill>
                                  <a:latin typeface="Cambria Math" panose="02040503050406030204" pitchFamily="18" charset="0"/>
                                  <a:ea typeface="Cambria Math" panose="02040503050406030204" pitchFamily="18" charset="0"/>
                                </a:rPr>
                              </m:ctrlPr>
                            </m:sSubPr>
                            <m:e>
                              <m:r>
                                <a:rPr lang="fr-FR" sz="2000" b="0" i="1" smtClean="0">
                                  <a:solidFill>
                                    <a:schemeClr val="tx2"/>
                                  </a:solidFill>
                                  <a:latin typeface="Cambria Math" panose="02040503050406030204" pitchFamily="18" charset="0"/>
                                  <a:ea typeface="Cambria Math" panose="02040503050406030204" pitchFamily="18" charset="0"/>
                                </a:rPr>
                                <m:t>h</m:t>
                              </m:r>
                            </m:e>
                            <m:sub>
                              <m:r>
                                <a:rPr lang="fr-FR" sz="2000" b="0" i="1" smtClean="0">
                                  <a:solidFill>
                                    <a:schemeClr val="tx2"/>
                                  </a:solidFill>
                                  <a:latin typeface="Cambria Math" panose="02040503050406030204" pitchFamily="18" charset="0"/>
                                  <a:ea typeface="Cambria Math" panose="02040503050406030204" pitchFamily="18" charset="0"/>
                                </a:rPr>
                                <m:t>𝑖</m:t>
                              </m:r>
                            </m:sub>
                          </m:sSub>
                        </m:e>
                      </m:nary>
                      <m:r>
                        <a:rPr lang="fr-FR" sz="2000" b="0" i="1" smtClean="0">
                          <a:solidFill>
                            <a:schemeClr val="tx2"/>
                          </a:solidFill>
                          <a:latin typeface="Cambria Math" panose="02040503050406030204" pitchFamily="18" charset="0"/>
                        </a:rPr>
                        <m:t> </m:t>
                      </m:r>
                    </m:oMath>
                  </m:oMathPara>
                </a14:m>
                <a:endParaRPr lang="fr-FR" sz="2000" dirty="0">
                  <a:solidFill>
                    <a:schemeClr val="tx2"/>
                  </a:solidFill>
                </a:endParaRPr>
              </a:p>
            </p:txBody>
          </p:sp>
        </mc:Choice>
        <mc:Fallback xmlns="">
          <p:sp>
            <p:nvSpPr>
              <p:cNvPr id="12" name="ZoneTexte 11">
                <a:extLst>
                  <a:ext uri="{FF2B5EF4-FFF2-40B4-BE49-F238E27FC236}">
                    <a16:creationId xmlns:a16="http://schemas.microsoft.com/office/drawing/2014/main" id="{85A29926-800B-7A42-81A1-58ACEDF6C854}"/>
                  </a:ext>
                </a:extLst>
              </p:cNvPr>
              <p:cNvSpPr txBox="1">
                <a:spLocks noRot="1" noChangeAspect="1" noMove="1" noResize="1" noEditPoints="1" noAdjustHandles="1" noChangeArrowheads="1" noChangeShapeType="1" noTextEdit="1"/>
              </p:cNvSpPr>
              <p:nvPr/>
            </p:nvSpPr>
            <p:spPr>
              <a:xfrm>
                <a:off x="6836470" y="5240190"/>
                <a:ext cx="1430841" cy="840295"/>
              </a:xfrm>
              <a:prstGeom prst="rect">
                <a:avLst/>
              </a:prstGeom>
              <a:blipFill>
                <a:blip r:embed="rId6"/>
                <a:stretch>
                  <a:fillRect l="-26549" t="-119403" r="-8850" b="-180597"/>
                </a:stretch>
              </a:blipFill>
            </p:spPr>
            <p:txBody>
              <a:bodyPr/>
              <a:lstStyle/>
              <a:p>
                <a:r>
                  <a:rPr lang="en-US">
                    <a:noFill/>
                  </a:rPr>
                  <a:t> </a:t>
                </a:r>
              </a:p>
            </p:txBody>
          </p:sp>
        </mc:Fallback>
      </mc:AlternateContent>
      <p:pic>
        <p:nvPicPr>
          <p:cNvPr id="11" name="Espace réservé du contenu 10">
            <a:extLst>
              <a:ext uri="{FF2B5EF4-FFF2-40B4-BE49-F238E27FC236}">
                <a16:creationId xmlns:a16="http://schemas.microsoft.com/office/drawing/2014/main" id="{4E70F111-BC7B-CA45-AC93-B2959E133D43}"/>
              </a:ext>
            </a:extLst>
          </p:cNvPr>
          <p:cNvPicPr>
            <a:picLocks noGrp="1" noChangeAspect="1"/>
          </p:cNvPicPr>
          <p:nvPr>
            <p:ph idx="1"/>
          </p:nvPr>
        </p:nvPicPr>
        <p:blipFill>
          <a:blip r:embed="rId7"/>
          <a:stretch>
            <a:fillRect/>
          </a:stretch>
        </p:blipFill>
        <p:spPr>
          <a:xfrm>
            <a:off x="539827" y="1496826"/>
            <a:ext cx="5473515" cy="4901121"/>
          </a:xfrm>
        </p:spPr>
      </p:pic>
    </p:spTree>
    <p:extLst>
      <p:ext uri="{BB962C8B-B14F-4D97-AF65-F5344CB8AC3E}">
        <p14:creationId xmlns:p14="http://schemas.microsoft.com/office/powerpoint/2010/main" val="4932628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15436F-AD9D-7A45-A15D-EE00E6879EEE}"/>
              </a:ext>
            </a:extLst>
          </p:cNvPr>
          <p:cNvSpPr>
            <a:spLocks noGrp="1"/>
          </p:cNvSpPr>
          <p:nvPr>
            <p:ph type="title"/>
          </p:nvPr>
        </p:nvSpPr>
        <p:spPr/>
        <p:txBody>
          <a:bodyPr anchor="ctr">
            <a:normAutofit/>
          </a:bodyPr>
          <a:lstStyle/>
          <a:p>
            <a:r>
              <a:rPr lang="fr-FR" dirty="0"/>
              <a:t>The model : HRAN, </a:t>
            </a:r>
            <a:r>
              <a:rPr lang="en-US" dirty="0"/>
              <a:t>overview</a:t>
            </a:r>
          </a:p>
        </p:txBody>
      </p:sp>
      <p:sp>
        <p:nvSpPr>
          <p:cNvPr id="4" name="Espace réservé du numéro de diapositive 3">
            <a:extLst>
              <a:ext uri="{FF2B5EF4-FFF2-40B4-BE49-F238E27FC236}">
                <a16:creationId xmlns:a16="http://schemas.microsoft.com/office/drawing/2014/main" id="{C568EE19-E9A4-FB45-953C-774887FCF8A1}"/>
              </a:ext>
            </a:extLst>
          </p:cNvPr>
          <p:cNvSpPr>
            <a:spLocks noGrp="1"/>
          </p:cNvSpPr>
          <p:nvPr>
            <p:ph type="sldNum" sz="quarter" idx="12"/>
          </p:nvPr>
        </p:nvSpPr>
        <p:spPr/>
        <p:txBody>
          <a:bodyPr anchor="ctr">
            <a:normAutofit/>
          </a:bodyPr>
          <a:lstStyle/>
          <a:p>
            <a:pPr>
              <a:spcAft>
                <a:spcPts val="600"/>
              </a:spcAft>
            </a:pPr>
            <a:fld id="{30CCB0C1-2DF4-8B4C-AC0E-201D3DFFEAFD}" type="slidenum">
              <a:rPr lang="fr-FR" smtClean="0"/>
              <a:pPr>
                <a:spcAft>
                  <a:spcPts val="600"/>
                </a:spcAft>
              </a:pPr>
              <a:t>22</a:t>
            </a:fld>
            <a:endParaRPr lang="fr-FR"/>
          </a:p>
        </p:txBody>
      </p:sp>
      <p:pic>
        <p:nvPicPr>
          <p:cNvPr id="27" name="Espace réservé du contenu 26">
            <a:extLst>
              <a:ext uri="{FF2B5EF4-FFF2-40B4-BE49-F238E27FC236}">
                <a16:creationId xmlns:a16="http://schemas.microsoft.com/office/drawing/2014/main" id="{423257BB-B819-4348-9B93-A36FE3C447C2}"/>
              </a:ext>
            </a:extLst>
          </p:cNvPr>
          <p:cNvPicPr>
            <a:picLocks noGrp="1" noChangeAspect="1"/>
          </p:cNvPicPr>
          <p:nvPr>
            <p:ph idx="1"/>
          </p:nvPr>
        </p:nvPicPr>
        <p:blipFill>
          <a:blip r:embed="rId3"/>
          <a:stretch>
            <a:fillRect/>
          </a:stretch>
        </p:blipFill>
        <p:spPr>
          <a:xfrm>
            <a:off x="1269231" y="1625820"/>
            <a:ext cx="6605538" cy="3977037"/>
          </a:xfrm>
        </p:spPr>
      </p:pic>
      <p:sp>
        <p:nvSpPr>
          <p:cNvPr id="28" name="ZoneTexte 27">
            <a:extLst>
              <a:ext uri="{FF2B5EF4-FFF2-40B4-BE49-F238E27FC236}">
                <a16:creationId xmlns:a16="http://schemas.microsoft.com/office/drawing/2014/main" id="{D2BBE21D-D576-D64D-BD7B-0FCBF4394B88}"/>
              </a:ext>
            </a:extLst>
          </p:cNvPr>
          <p:cNvSpPr txBox="1"/>
          <p:nvPr/>
        </p:nvSpPr>
        <p:spPr>
          <a:xfrm>
            <a:off x="405571" y="1122285"/>
            <a:ext cx="8198602" cy="400110"/>
          </a:xfrm>
          <a:prstGeom prst="rect">
            <a:avLst/>
          </a:prstGeom>
          <a:noFill/>
        </p:spPr>
        <p:txBody>
          <a:bodyPr wrap="square" rtlCol="0">
            <a:spAutoFit/>
          </a:bodyPr>
          <a:lstStyle/>
          <a:p>
            <a:pPr algn="ctr"/>
            <a:r>
              <a:rPr lang="en-US" sz="2000" dirty="0">
                <a:solidFill>
                  <a:schemeClr val="tx2"/>
                </a:solidFill>
              </a:rPr>
              <a:t>Hierarchical Information </a:t>
            </a:r>
            <a:r>
              <a:rPr lang="en-US" sz="2000" dirty="0">
                <a:solidFill>
                  <a:schemeClr val="tx2"/>
                </a:solidFill>
                <a:sym typeface="Wingdings" pitchFamily="2" charset="2"/>
              </a:rPr>
              <a:t> Multi-Level Personalization </a:t>
            </a:r>
            <a:endParaRPr lang="en-US" sz="2000" dirty="0">
              <a:solidFill>
                <a:schemeClr val="tx2"/>
              </a:solidFill>
            </a:endParaRPr>
          </a:p>
        </p:txBody>
      </p:sp>
      <p:sp>
        <p:nvSpPr>
          <p:cNvPr id="29" name="ZoneTexte 28">
            <a:extLst>
              <a:ext uri="{FF2B5EF4-FFF2-40B4-BE49-F238E27FC236}">
                <a16:creationId xmlns:a16="http://schemas.microsoft.com/office/drawing/2014/main" id="{0116F2ED-6275-EC4A-B501-5EC41608E00F}"/>
              </a:ext>
            </a:extLst>
          </p:cNvPr>
          <p:cNvSpPr txBox="1"/>
          <p:nvPr/>
        </p:nvSpPr>
        <p:spPr>
          <a:xfrm>
            <a:off x="1079876" y="6000650"/>
            <a:ext cx="6984247" cy="400110"/>
          </a:xfrm>
          <a:prstGeom prst="rect">
            <a:avLst/>
          </a:prstGeom>
          <a:noFill/>
        </p:spPr>
        <p:txBody>
          <a:bodyPr wrap="square" rtlCol="0">
            <a:spAutoFit/>
          </a:bodyPr>
          <a:lstStyle/>
          <a:p>
            <a:pPr algn="ctr"/>
            <a:r>
              <a:rPr lang="en-US" sz="2000" dirty="0">
                <a:solidFill>
                  <a:schemeClr val="tx2"/>
                </a:solidFill>
              </a:rPr>
              <a:t>Attention: Regularization, Personalized Aggregation, Explanation</a:t>
            </a:r>
          </a:p>
        </p:txBody>
      </p:sp>
    </p:spTree>
    <p:extLst>
      <p:ext uri="{BB962C8B-B14F-4D97-AF65-F5344CB8AC3E}">
        <p14:creationId xmlns:p14="http://schemas.microsoft.com/office/powerpoint/2010/main" val="10817720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9FFFAFA-0261-7E4D-8089-E113DFB714ED}"/>
              </a:ext>
            </a:extLst>
          </p:cNvPr>
          <p:cNvSpPr>
            <a:spLocks noGrp="1"/>
          </p:cNvSpPr>
          <p:nvPr>
            <p:ph type="title"/>
          </p:nvPr>
        </p:nvSpPr>
        <p:spPr/>
        <p:txBody>
          <a:bodyPr/>
          <a:lstStyle/>
          <a:p>
            <a:r>
              <a:rPr lang="en-US"/>
              <a:t>Results – sentiment analysis</a:t>
            </a:r>
          </a:p>
        </p:txBody>
      </p:sp>
      <p:pic>
        <p:nvPicPr>
          <p:cNvPr id="7" name="Espace réservé du contenu 6" descr="Une image contenant table&#10;&#10;Description générée automatiquement">
            <a:extLst>
              <a:ext uri="{FF2B5EF4-FFF2-40B4-BE49-F238E27FC236}">
                <a16:creationId xmlns:a16="http://schemas.microsoft.com/office/drawing/2014/main" id="{6C670CCA-5750-6940-AA90-F4082288A6D1}"/>
              </a:ext>
            </a:extLst>
          </p:cNvPr>
          <p:cNvPicPr>
            <a:picLocks noGrp="1" noChangeAspect="1"/>
          </p:cNvPicPr>
          <p:nvPr>
            <p:ph idx="1"/>
          </p:nvPr>
        </p:nvPicPr>
        <p:blipFill>
          <a:blip r:embed="rId3"/>
          <a:stretch>
            <a:fillRect/>
          </a:stretch>
        </p:blipFill>
        <p:spPr>
          <a:xfrm>
            <a:off x="1418966" y="1439174"/>
            <a:ext cx="6155024" cy="2265125"/>
          </a:xfrm>
        </p:spPr>
      </p:pic>
      <p:sp>
        <p:nvSpPr>
          <p:cNvPr id="4" name="Espace réservé du numéro de diapositive 3">
            <a:extLst>
              <a:ext uri="{FF2B5EF4-FFF2-40B4-BE49-F238E27FC236}">
                <a16:creationId xmlns:a16="http://schemas.microsoft.com/office/drawing/2014/main" id="{B85050C6-91E0-CB48-8F3B-D388EC27128A}"/>
              </a:ext>
            </a:extLst>
          </p:cNvPr>
          <p:cNvSpPr>
            <a:spLocks noGrp="1"/>
          </p:cNvSpPr>
          <p:nvPr>
            <p:ph type="sldNum" sz="quarter" idx="12"/>
          </p:nvPr>
        </p:nvSpPr>
        <p:spPr/>
        <p:txBody>
          <a:bodyPr/>
          <a:lstStyle/>
          <a:p>
            <a:pPr algn="ctr"/>
            <a:fld id="{30CCB0C1-2DF4-8B4C-AC0E-201D3DFFEAFD}" type="slidenum">
              <a:rPr lang="en-US" smtClean="0"/>
              <a:pPr algn="ctr"/>
              <a:t>23</a:t>
            </a:fld>
            <a:endParaRPr lang="en-US"/>
          </a:p>
        </p:txBody>
      </p:sp>
      <p:sp>
        <p:nvSpPr>
          <p:cNvPr id="11" name="Rectangle 10">
            <a:extLst>
              <a:ext uri="{FF2B5EF4-FFF2-40B4-BE49-F238E27FC236}">
                <a16:creationId xmlns:a16="http://schemas.microsoft.com/office/drawing/2014/main" id="{6D5EFE02-931E-954D-A08F-BB1520BA4778}"/>
              </a:ext>
            </a:extLst>
          </p:cNvPr>
          <p:cNvSpPr/>
          <p:nvPr/>
        </p:nvSpPr>
        <p:spPr>
          <a:xfrm>
            <a:off x="2238375" y="3739455"/>
            <a:ext cx="4667250" cy="369332"/>
          </a:xfrm>
          <a:prstGeom prst="rect">
            <a:avLst/>
          </a:prstGeom>
        </p:spPr>
        <p:txBody>
          <a:bodyPr wrap="square">
            <a:spAutoFit/>
          </a:bodyPr>
          <a:lstStyle/>
          <a:p>
            <a:pPr algn="ctr"/>
            <a:r>
              <a:rPr lang="en-US" i="1" dirty="0">
                <a:latin typeface="URWPalladioL"/>
              </a:rPr>
              <a:t>Accuracy metric on the sentiment analysis task.</a:t>
            </a:r>
            <a:endParaRPr lang="en-US" i="1" dirty="0"/>
          </a:p>
        </p:txBody>
      </p:sp>
      <p:sp>
        <p:nvSpPr>
          <p:cNvPr id="8" name="Rectangle 7">
            <a:extLst>
              <a:ext uri="{FF2B5EF4-FFF2-40B4-BE49-F238E27FC236}">
                <a16:creationId xmlns:a16="http://schemas.microsoft.com/office/drawing/2014/main" id="{FB458D19-3883-0D46-B938-75FBC23B5881}"/>
              </a:ext>
            </a:extLst>
          </p:cNvPr>
          <p:cNvSpPr/>
          <p:nvPr/>
        </p:nvSpPr>
        <p:spPr>
          <a:xfrm>
            <a:off x="1247773" y="4248806"/>
            <a:ext cx="6497409" cy="1852815"/>
          </a:xfrm>
          <a:prstGeom prst="rect">
            <a:avLst/>
          </a:prstGeom>
        </p:spPr>
        <p:txBody>
          <a:bodyPr wrap="square">
            <a:spAutoFit/>
          </a:bodyPr>
          <a:lstStyle/>
          <a:p>
            <a:pPr marL="342900" indent="-342900">
              <a:lnSpc>
                <a:spcPct val="200000"/>
              </a:lnSpc>
              <a:buFont typeface="Police système Courant"/>
              <a:buChar char="→"/>
            </a:pPr>
            <a:r>
              <a:rPr lang="en-US" sz="2000" b="1" dirty="0">
                <a:solidFill>
                  <a:schemeClr val="tx2"/>
                </a:solidFill>
                <a:latin typeface="URWPalladioL"/>
              </a:rPr>
              <a:t>Hierarchical</a:t>
            </a:r>
            <a:r>
              <a:rPr lang="en-US" sz="2000" dirty="0">
                <a:solidFill>
                  <a:schemeClr val="tx2"/>
                </a:solidFill>
                <a:latin typeface="URWPalladioL"/>
              </a:rPr>
              <a:t> </a:t>
            </a:r>
            <a:r>
              <a:rPr lang="en-US" sz="2000" b="1" dirty="0">
                <a:solidFill>
                  <a:schemeClr val="tx2"/>
                </a:solidFill>
                <a:latin typeface="URWPalladioL"/>
              </a:rPr>
              <a:t>Attentive </a:t>
            </a:r>
            <a:r>
              <a:rPr lang="en-US" sz="2000" dirty="0">
                <a:solidFill>
                  <a:schemeClr val="tx2"/>
                </a:solidFill>
                <a:latin typeface="URWPalladioL"/>
              </a:rPr>
              <a:t>models show better performances</a:t>
            </a:r>
          </a:p>
          <a:p>
            <a:pPr marL="342900" indent="-342900">
              <a:lnSpc>
                <a:spcPct val="200000"/>
              </a:lnSpc>
              <a:buFont typeface="Police système Courant"/>
              <a:buChar char="→"/>
            </a:pPr>
            <a:r>
              <a:rPr lang="en-US" sz="2000" dirty="0">
                <a:solidFill>
                  <a:schemeClr val="tx2"/>
                </a:solidFill>
                <a:latin typeface="URWPalladioL"/>
              </a:rPr>
              <a:t>Modeling the user/product </a:t>
            </a:r>
            <a:r>
              <a:rPr lang="en-US" sz="2000" b="1" dirty="0">
                <a:solidFill>
                  <a:schemeClr val="tx2"/>
                </a:solidFill>
                <a:latin typeface="URWPalladioL"/>
              </a:rPr>
              <a:t>bias</a:t>
            </a:r>
            <a:r>
              <a:rPr lang="en-US" sz="2000" dirty="0">
                <a:solidFill>
                  <a:schemeClr val="tx2"/>
                </a:solidFill>
                <a:latin typeface="URWPalladioL"/>
              </a:rPr>
              <a:t> improves performances</a:t>
            </a:r>
          </a:p>
          <a:p>
            <a:pPr marL="342900" indent="-342900">
              <a:lnSpc>
                <a:spcPct val="200000"/>
              </a:lnSpc>
              <a:buFont typeface="Police système Courant"/>
              <a:buChar char="→"/>
            </a:pPr>
            <a:r>
              <a:rPr lang="en-US" sz="2000" dirty="0">
                <a:solidFill>
                  <a:schemeClr val="tx2"/>
                </a:solidFill>
                <a:latin typeface="URWPalladioL"/>
              </a:rPr>
              <a:t>Our approach is </a:t>
            </a:r>
            <a:r>
              <a:rPr lang="en-US" sz="2000" b="1" dirty="0">
                <a:solidFill>
                  <a:schemeClr val="tx2"/>
                </a:solidFill>
                <a:latin typeface="URWPalladioL"/>
              </a:rPr>
              <a:t>competitive</a:t>
            </a:r>
            <a:r>
              <a:rPr lang="en-US" sz="2000" dirty="0">
                <a:solidFill>
                  <a:schemeClr val="tx2"/>
                </a:solidFill>
                <a:latin typeface="URWPalladioL"/>
              </a:rPr>
              <a:t> with the then SOTA models </a:t>
            </a:r>
            <a:endParaRPr lang="en-US" sz="2000" dirty="0">
              <a:solidFill>
                <a:schemeClr val="tx2"/>
              </a:solidFill>
            </a:endParaRPr>
          </a:p>
        </p:txBody>
      </p:sp>
      <p:sp>
        <p:nvSpPr>
          <p:cNvPr id="9" name="ZoneTexte 8">
            <a:extLst>
              <a:ext uri="{FF2B5EF4-FFF2-40B4-BE49-F238E27FC236}">
                <a16:creationId xmlns:a16="http://schemas.microsoft.com/office/drawing/2014/main" id="{0B0F482A-F323-CB48-9E31-719D96956CD5}"/>
              </a:ext>
            </a:extLst>
          </p:cNvPr>
          <p:cNvSpPr txBox="1"/>
          <p:nvPr/>
        </p:nvSpPr>
        <p:spPr>
          <a:xfrm>
            <a:off x="0" y="6430380"/>
            <a:ext cx="9079984" cy="369332"/>
          </a:xfrm>
          <a:prstGeom prst="rect">
            <a:avLst/>
          </a:prstGeom>
          <a:noFill/>
        </p:spPr>
        <p:txBody>
          <a:bodyPr wrap="square" rtlCol="0">
            <a:spAutoFit/>
          </a:bodyPr>
          <a:lstStyle/>
          <a:p>
            <a:r>
              <a:rPr lang="en-US" i="1" dirty="0">
                <a:solidFill>
                  <a:schemeClr val="tx1">
                    <a:lumMod val="75000"/>
                    <a:lumOff val="25000"/>
                  </a:schemeClr>
                </a:solidFill>
              </a:rPr>
              <a:t>[1] P. Bojanowski et al. 2016,[2] Z. Yang et al., 2016, [3]H. Chen et al. 2016</a:t>
            </a:r>
          </a:p>
        </p:txBody>
      </p:sp>
      <p:sp>
        <p:nvSpPr>
          <p:cNvPr id="5" name="ZoneTexte 4">
            <a:extLst>
              <a:ext uri="{FF2B5EF4-FFF2-40B4-BE49-F238E27FC236}">
                <a16:creationId xmlns:a16="http://schemas.microsoft.com/office/drawing/2014/main" id="{08B06BCC-5C9A-4E48-87C1-A37BF142E5E5}"/>
              </a:ext>
            </a:extLst>
          </p:cNvPr>
          <p:cNvSpPr txBox="1"/>
          <p:nvPr/>
        </p:nvSpPr>
        <p:spPr>
          <a:xfrm>
            <a:off x="3631211" y="1062942"/>
            <a:ext cx="551543" cy="369332"/>
          </a:xfrm>
          <a:prstGeom prst="rect">
            <a:avLst/>
          </a:prstGeom>
          <a:noFill/>
        </p:spPr>
        <p:txBody>
          <a:bodyPr wrap="square" rtlCol="0">
            <a:spAutoFit/>
          </a:bodyPr>
          <a:lstStyle/>
          <a:p>
            <a:r>
              <a:rPr lang="en-US" dirty="0">
                <a:solidFill>
                  <a:schemeClr val="tx1">
                    <a:lumMod val="75000"/>
                    <a:lumOff val="25000"/>
                  </a:schemeClr>
                </a:solidFill>
              </a:rPr>
              <a:t>[1]</a:t>
            </a:r>
          </a:p>
        </p:txBody>
      </p:sp>
      <p:sp>
        <p:nvSpPr>
          <p:cNvPr id="10" name="ZoneTexte 9">
            <a:extLst>
              <a:ext uri="{FF2B5EF4-FFF2-40B4-BE49-F238E27FC236}">
                <a16:creationId xmlns:a16="http://schemas.microsoft.com/office/drawing/2014/main" id="{4A5CE83A-5E2B-774E-8683-2D157C5A54B7}"/>
              </a:ext>
            </a:extLst>
          </p:cNvPr>
          <p:cNvSpPr txBox="1"/>
          <p:nvPr/>
        </p:nvSpPr>
        <p:spPr>
          <a:xfrm>
            <a:off x="4685476" y="1057270"/>
            <a:ext cx="551543" cy="369332"/>
          </a:xfrm>
          <a:prstGeom prst="rect">
            <a:avLst/>
          </a:prstGeom>
          <a:noFill/>
        </p:spPr>
        <p:txBody>
          <a:bodyPr wrap="square" rtlCol="0">
            <a:spAutoFit/>
          </a:bodyPr>
          <a:lstStyle/>
          <a:p>
            <a:r>
              <a:rPr lang="en-US" dirty="0">
                <a:solidFill>
                  <a:schemeClr val="tx1">
                    <a:lumMod val="75000"/>
                    <a:lumOff val="25000"/>
                  </a:schemeClr>
                </a:solidFill>
              </a:rPr>
              <a:t>[2]</a:t>
            </a:r>
          </a:p>
        </p:txBody>
      </p:sp>
      <p:sp>
        <p:nvSpPr>
          <p:cNvPr id="13" name="ZoneTexte 12">
            <a:extLst>
              <a:ext uri="{FF2B5EF4-FFF2-40B4-BE49-F238E27FC236}">
                <a16:creationId xmlns:a16="http://schemas.microsoft.com/office/drawing/2014/main" id="{69E811D2-E14D-6743-95FD-A765A9D6FF36}"/>
              </a:ext>
            </a:extLst>
          </p:cNvPr>
          <p:cNvSpPr txBox="1"/>
          <p:nvPr/>
        </p:nvSpPr>
        <p:spPr>
          <a:xfrm>
            <a:off x="5739741" y="1062942"/>
            <a:ext cx="551543" cy="369332"/>
          </a:xfrm>
          <a:prstGeom prst="rect">
            <a:avLst/>
          </a:prstGeom>
          <a:noFill/>
        </p:spPr>
        <p:txBody>
          <a:bodyPr wrap="square" rtlCol="0">
            <a:spAutoFit/>
          </a:bodyPr>
          <a:lstStyle/>
          <a:p>
            <a:r>
              <a:rPr lang="en-US" dirty="0">
                <a:solidFill>
                  <a:schemeClr val="tx1">
                    <a:lumMod val="75000"/>
                    <a:lumOff val="25000"/>
                  </a:schemeClr>
                </a:solidFill>
              </a:rPr>
              <a:t>[3]</a:t>
            </a:r>
          </a:p>
        </p:txBody>
      </p:sp>
    </p:spTree>
    <p:extLst>
      <p:ext uri="{BB962C8B-B14F-4D97-AF65-F5344CB8AC3E}">
        <p14:creationId xmlns:p14="http://schemas.microsoft.com/office/powerpoint/2010/main" val="23367208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9FFFAFA-0261-7E4D-8089-E113DFB714ED}"/>
              </a:ext>
            </a:extLst>
          </p:cNvPr>
          <p:cNvSpPr>
            <a:spLocks noGrp="1"/>
          </p:cNvSpPr>
          <p:nvPr>
            <p:ph type="title"/>
          </p:nvPr>
        </p:nvSpPr>
        <p:spPr/>
        <p:txBody>
          <a:bodyPr/>
          <a:lstStyle/>
          <a:p>
            <a:r>
              <a:rPr lang="en-US"/>
              <a:t>Results</a:t>
            </a:r>
          </a:p>
        </p:txBody>
      </p:sp>
      <p:sp>
        <p:nvSpPr>
          <p:cNvPr id="4" name="Espace réservé du numéro de diapositive 3">
            <a:extLst>
              <a:ext uri="{FF2B5EF4-FFF2-40B4-BE49-F238E27FC236}">
                <a16:creationId xmlns:a16="http://schemas.microsoft.com/office/drawing/2014/main" id="{B85050C6-91E0-CB48-8F3B-D388EC27128A}"/>
              </a:ext>
            </a:extLst>
          </p:cNvPr>
          <p:cNvSpPr>
            <a:spLocks noGrp="1"/>
          </p:cNvSpPr>
          <p:nvPr>
            <p:ph type="sldNum" sz="quarter" idx="12"/>
          </p:nvPr>
        </p:nvSpPr>
        <p:spPr/>
        <p:txBody>
          <a:bodyPr/>
          <a:lstStyle/>
          <a:p>
            <a:fld id="{30CCB0C1-2DF4-8B4C-AC0E-201D3DFFEAFD}" type="slidenum">
              <a:rPr lang="en-US" smtClean="0"/>
              <a:pPr/>
              <a:t>24</a:t>
            </a:fld>
            <a:endParaRPr lang="en-US"/>
          </a:p>
        </p:txBody>
      </p:sp>
      <p:sp>
        <p:nvSpPr>
          <p:cNvPr id="8" name="Rectangle 7">
            <a:extLst>
              <a:ext uri="{FF2B5EF4-FFF2-40B4-BE49-F238E27FC236}">
                <a16:creationId xmlns:a16="http://schemas.microsoft.com/office/drawing/2014/main" id="{83CB867D-F69D-FE47-BCAA-DD62EEE9861F}"/>
              </a:ext>
            </a:extLst>
          </p:cNvPr>
          <p:cNvSpPr/>
          <p:nvPr/>
        </p:nvSpPr>
        <p:spPr>
          <a:xfrm>
            <a:off x="3337034" y="3536106"/>
            <a:ext cx="2620974" cy="369332"/>
          </a:xfrm>
          <a:prstGeom prst="rect">
            <a:avLst/>
          </a:prstGeom>
        </p:spPr>
        <p:txBody>
          <a:bodyPr wrap="none">
            <a:spAutoFit/>
          </a:bodyPr>
          <a:lstStyle/>
          <a:p>
            <a:r>
              <a:rPr lang="en-US" i="1"/>
              <a:t>RMSE in rating prediction.</a:t>
            </a:r>
          </a:p>
        </p:txBody>
      </p:sp>
      <p:sp>
        <p:nvSpPr>
          <p:cNvPr id="7" name="Rectangle 6">
            <a:extLst>
              <a:ext uri="{FF2B5EF4-FFF2-40B4-BE49-F238E27FC236}">
                <a16:creationId xmlns:a16="http://schemas.microsoft.com/office/drawing/2014/main" id="{6C98B16D-0D63-F549-86C6-997F520DC7CB}"/>
              </a:ext>
            </a:extLst>
          </p:cNvPr>
          <p:cNvSpPr/>
          <p:nvPr/>
        </p:nvSpPr>
        <p:spPr>
          <a:xfrm>
            <a:off x="1247775" y="4417017"/>
            <a:ext cx="6497409" cy="1237262"/>
          </a:xfrm>
          <a:prstGeom prst="rect">
            <a:avLst/>
          </a:prstGeom>
        </p:spPr>
        <p:txBody>
          <a:bodyPr wrap="square">
            <a:spAutoFit/>
          </a:bodyPr>
          <a:lstStyle/>
          <a:p>
            <a:pPr marL="342900" indent="-342900">
              <a:lnSpc>
                <a:spcPct val="200000"/>
              </a:lnSpc>
              <a:buFont typeface="Police système Courant"/>
              <a:buChar char="→"/>
            </a:pPr>
            <a:r>
              <a:rPr lang="en-US" sz="2000" dirty="0">
                <a:solidFill>
                  <a:schemeClr val="tx2"/>
                </a:solidFill>
                <a:latin typeface="URWPalladioL"/>
              </a:rPr>
              <a:t>Combining the user/product </a:t>
            </a:r>
            <a:r>
              <a:rPr lang="en-US" sz="2000" b="1" dirty="0">
                <a:solidFill>
                  <a:schemeClr val="tx2"/>
                </a:solidFill>
                <a:latin typeface="URWPalladioL"/>
              </a:rPr>
              <a:t>bias</a:t>
            </a:r>
            <a:r>
              <a:rPr lang="en-US" sz="2000" dirty="0">
                <a:solidFill>
                  <a:schemeClr val="tx2"/>
                </a:solidFill>
                <a:latin typeface="URWPalladioL"/>
              </a:rPr>
              <a:t> to the </a:t>
            </a:r>
            <a:r>
              <a:rPr lang="en-US" sz="2000" b="1" dirty="0">
                <a:solidFill>
                  <a:schemeClr val="tx2"/>
                </a:solidFill>
                <a:latin typeface="URWPalladioL"/>
              </a:rPr>
              <a:t>reviews</a:t>
            </a:r>
            <a:r>
              <a:rPr lang="en-US" sz="2000" dirty="0">
                <a:solidFill>
                  <a:schemeClr val="tx2"/>
                </a:solidFill>
                <a:latin typeface="URWPalladioL"/>
              </a:rPr>
              <a:t> as well as the </a:t>
            </a:r>
            <a:r>
              <a:rPr lang="en-US" sz="2000" b="1" dirty="0">
                <a:solidFill>
                  <a:schemeClr val="tx2"/>
                </a:solidFill>
                <a:latin typeface="URWPalladioL"/>
              </a:rPr>
              <a:t>rating</a:t>
            </a:r>
            <a:r>
              <a:rPr lang="en-US" sz="2000" dirty="0">
                <a:solidFill>
                  <a:schemeClr val="tx2"/>
                </a:solidFill>
                <a:latin typeface="URWPalladioL"/>
              </a:rPr>
              <a:t> prediction yields the best performances.</a:t>
            </a:r>
          </a:p>
        </p:txBody>
      </p:sp>
      <p:pic>
        <p:nvPicPr>
          <p:cNvPr id="5" name="Image 4" descr="Une image contenant table&#10;&#10;Description générée automatiquement">
            <a:extLst>
              <a:ext uri="{FF2B5EF4-FFF2-40B4-BE49-F238E27FC236}">
                <a16:creationId xmlns:a16="http://schemas.microsoft.com/office/drawing/2014/main" id="{02B00DEE-40E8-764A-AE4D-94E71564BA3C}"/>
              </a:ext>
            </a:extLst>
          </p:cNvPr>
          <p:cNvPicPr>
            <a:picLocks noChangeAspect="1"/>
          </p:cNvPicPr>
          <p:nvPr/>
        </p:nvPicPr>
        <p:blipFill>
          <a:blip r:embed="rId3"/>
          <a:stretch>
            <a:fillRect/>
          </a:stretch>
        </p:blipFill>
        <p:spPr>
          <a:xfrm>
            <a:off x="784723" y="1489798"/>
            <a:ext cx="7574554" cy="2046308"/>
          </a:xfrm>
          <a:prstGeom prst="rect">
            <a:avLst/>
          </a:prstGeom>
        </p:spPr>
      </p:pic>
      <p:sp>
        <p:nvSpPr>
          <p:cNvPr id="10" name="ZoneTexte 9">
            <a:extLst>
              <a:ext uri="{FF2B5EF4-FFF2-40B4-BE49-F238E27FC236}">
                <a16:creationId xmlns:a16="http://schemas.microsoft.com/office/drawing/2014/main" id="{FCC6311F-E49A-8148-9A52-7FD14B7E087E}"/>
              </a:ext>
            </a:extLst>
          </p:cNvPr>
          <p:cNvSpPr txBox="1"/>
          <p:nvPr/>
        </p:nvSpPr>
        <p:spPr>
          <a:xfrm>
            <a:off x="0" y="6430380"/>
            <a:ext cx="9079984" cy="369332"/>
          </a:xfrm>
          <a:prstGeom prst="rect">
            <a:avLst/>
          </a:prstGeom>
          <a:noFill/>
        </p:spPr>
        <p:txBody>
          <a:bodyPr wrap="square" rtlCol="0">
            <a:spAutoFit/>
          </a:bodyPr>
          <a:lstStyle/>
          <a:p>
            <a:r>
              <a:rPr lang="en-US" i="1" dirty="0">
                <a:solidFill>
                  <a:schemeClr val="tx1">
                    <a:lumMod val="75000"/>
                    <a:lumOff val="25000"/>
                  </a:schemeClr>
                </a:solidFill>
              </a:rPr>
              <a:t>[1]R. Catherine et al. 2017</a:t>
            </a:r>
          </a:p>
        </p:txBody>
      </p:sp>
      <p:sp>
        <p:nvSpPr>
          <p:cNvPr id="11" name="ZoneTexte 10">
            <a:extLst>
              <a:ext uri="{FF2B5EF4-FFF2-40B4-BE49-F238E27FC236}">
                <a16:creationId xmlns:a16="http://schemas.microsoft.com/office/drawing/2014/main" id="{865CB53C-00AF-E241-91D7-EADBFD0DAAE1}"/>
              </a:ext>
            </a:extLst>
          </p:cNvPr>
          <p:cNvSpPr txBox="1"/>
          <p:nvPr/>
        </p:nvSpPr>
        <p:spPr>
          <a:xfrm>
            <a:off x="6534068" y="1162885"/>
            <a:ext cx="551543" cy="369332"/>
          </a:xfrm>
          <a:prstGeom prst="rect">
            <a:avLst/>
          </a:prstGeom>
          <a:noFill/>
        </p:spPr>
        <p:txBody>
          <a:bodyPr wrap="square" rtlCol="0">
            <a:spAutoFit/>
          </a:bodyPr>
          <a:lstStyle/>
          <a:p>
            <a:r>
              <a:rPr lang="en-US" dirty="0">
                <a:solidFill>
                  <a:schemeClr val="tx1">
                    <a:lumMod val="75000"/>
                    <a:lumOff val="25000"/>
                  </a:schemeClr>
                </a:solidFill>
              </a:rPr>
              <a:t>[1]</a:t>
            </a:r>
          </a:p>
        </p:txBody>
      </p:sp>
    </p:spTree>
    <p:extLst>
      <p:ext uri="{BB962C8B-B14F-4D97-AF65-F5344CB8AC3E}">
        <p14:creationId xmlns:p14="http://schemas.microsoft.com/office/powerpoint/2010/main" val="8077914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6379BDF-0A16-BF4F-AF32-26C1279D2CEA}"/>
              </a:ext>
            </a:extLst>
          </p:cNvPr>
          <p:cNvSpPr>
            <a:spLocks noGrp="1"/>
          </p:cNvSpPr>
          <p:nvPr>
            <p:ph type="title"/>
          </p:nvPr>
        </p:nvSpPr>
        <p:spPr/>
        <p:txBody>
          <a:bodyPr/>
          <a:lstStyle/>
          <a:p>
            <a:r>
              <a:rPr lang="en-US" dirty="0"/>
              <a:t>Attention Visualization, Word Level</a:t>
            </a:r>
          </a:p>
        </p:txBody>
      </p:sp>
      <p:pic>
        <p:nvPicPr>
          <p:cNvPr id="6" name="Espace réservé du contenu 5" descr="Une image contenant texte&#10;&#10;Description générée automatiquement">
            <a:extLst>
              <a:ext uri="{FF2B5EF4-FFF2-40B4-BE49-F238E27FC236}">
                <a16:creationId xmlns:a16="http://schemas.microsoft.com/office/drawing/2014/main" id="{516A354D-824A-524B-883D-F704C2186C51}"/>
              </a:ext>
            </a:extLst>
          </p:cNvPr>
          <p:cNvPicPr>
            <a:picLocks noGrp="1" noChangeAspect="1"/>
          </p:cNvPicPr>
          <p:nvPr>
            <p:ph idx="1"/>
          </p:nvPr>
        </p:nvPicPr>
        <p:blipFill>
          <a:blip r:embed="rId3"/>
          <a:stretch>
            <a:fillRect/>
          </a:stretch>
        </p:blipFill>
        <p:spPr>
          <a:xfrm>
            <a:off x="673198" y="1635921"/>
            <a:ext cx="3898802" cy="3158883"/>
          </a:xfrm>
        </p:spPr>
      </p:pic>
      <p:sp>
        <p:nvSpPr>
          <p:cNvPr id="4" name="Espace réservé du numéro de diapositive 3">
            <a:extLst>
              <a:ext uri="{FF2B5EF4-FFF2-40B4-BE49-F238E27FC236}">
                <a16:creationId xmlns:a16="http://schemas.microsoft.com/office/drawing/2014/main" id="{1E128459-CDC2-6A40-8B43-186780DA7B00}"/>
              </a:ext>
            </a:extLst>
          </p:cNvPr>
          <p:cNvSpPr>
            <a:spLocks noGrp="1"/>
          </p:cNvSpPr>
          <p:nvPr>
            <p:ph type="sldNum" sz="quarter" idx="12"/>
          </p:nvPr>
        </p:nvSpPr>
        <p:spPr/>
        <p:txBody>
          <a:bodyPr/>
          <a:lstStyle/>
          <a:p>
            <a:fld id="{30CCB0C1-2DF4-8B4C-AC0E-201D3DFFEAFD}" type="slidenum">
              <a:rPr lang="en-US" smtClean="0"/>
              <a:pPr/>
              <a:t>25</a:t>
            </a:fld>
            <a:endParaRPr lang="en-US"/>
          </a:p>
        </p:txBody>
      </p:sp>
      <p:pic>
        <p:nvPicPr>
          <p:cNvPr id="8" name="Image 7" descr="Une image contenant texte&#10;&#10;Description générée automatiquement">
            <a:extLst>
              <a:ext uri="{FF2B5EF4-FFF2-40B4-BE49-F238E27FC236}">
                <a16:creationId xmlns:a16="http://schemas.microsoft.com/office/drawing/2014/main" id="{A5EF234B-1BD1-8648-940D-8A65327B9212}"/>
              </a:ext>
            </a:extLst>
          </p:cNvPr>
          <p:cNvPicPr>
            <a:picLocks noChangeAspect="1"/>
          </p:cNvPicPr>
          <p:nvPr/>
        </p:nvPicPr>
        <p:blipFill>
          <a:blip r:embed="rId4"/>
          <a:stretch>
            <a:fillRect/>
          </a:stretch>
        </p:blipFill>
        <p:spPr>
          <a:xfrm>
            <a:off x="4608564" y="1638402"/>
            <a:ext cx="3984350" cy="3218129"/>
          </a:xfrm>
          <a:prstGeom prst="rect">
            <a:avLst/>
          </a:prstGeom>
        </p:spPr>
      </p:pic>
      <p:sp>
        <p:nvSpPr>
          <p:cNvPr id="7" name="Rectangle 6">
            <a:extLst>
              <a:ext uri="{FF2B5EF4-FFF2-40B4-BE49-F238E27FC236}">
                <a16:creationId xmlns:a16="http://schemas.microsoft.com/office/drawing/2014/main" id="{375277C8-6A3A-D344-B133-C915C1EF8801}"/>
              </a:ext>
            </a:extLst>
          </p:cNvPr>
          <p:cNvSpPr/>
          <p:nvPr/>
        </p:nvSpPr>
        <p:spPr>
          <a:xfrm>
            <a:off x="846136" y="4687254"/>
            <a:ext cx="3479798" cy="338554"/>
          </a:xfrm>
          <a:prstGeom prst="rect">
            <a:avLst/>
          </a:prstGeom>
        </p:spPr>
        <p:txBody>
          <a:bodyPr wrap="square">
            <a:spAutoFit/>
          </a:bodyPr>
          <a:lstStyle/>
          <a:p>
            <a:pPr algn="ctr"/>
            <a:r>
              <a:rPr lang="en-US" sz="1600" i="1" dirty="0"/>
              <a:t>Generalist component of attention</a:t>
            </a:r>
            <a:endParaRPr lang="en-US" sz="1600" i="1" dirty="0">
              <a:solidFill>
                <a:srgbClr val="C00000"/>
              </a:solidFill>
            </a:endParaRPr>
          </a:p>
        </p:txBody>
      </p:sp>
      <p:sp>
        <p:nvSpPr>
          <p:cNvPr id="10" name="Rectangle 9">
            <a:extLst>
              <a:ext uri="{FF2B5EF4-FFF2-40B4-BE49-F238E27FC236}">
                <a16:creationId xmlns:a16="http://schemas.microsoft.com/office/drawing/2014/main" id="{12D83945-F9BB-BB41-B531-1BD4096E103C}"/>
              </a:ext>
            </a:extLst>
          </p:cNvPr>
          <p:cNvSpPr/>
          <p:nvPr/>
        </p:nvSpPr>
        <p:spPr>
          <a:xfrm>
            <a:off x="4818066" y="4687254"/>
            <a:ext cx="3479798" cy="338554"/>
          </a:xfrm>
          <a:prstGeom prst="rect">
            <a:avLst/>
          </a:prstGeom>
        </p:spPr>
        <p:txBody>
          <a:bodyPr wrap="square">
            <a:spAutoFit/>
          </a:bodyPr>
          <a:lstStyle/>
          <a:p>
            <a:pPr algn="ctr"/>
            <a:r>
              <a:rPr lang="en-US" sz="1600" i="1" dirty="0"/>
              <a:t>Personalized component of attention</a:t>
            </a:r>
            <a:endParaRPr lang="en-US" sz="1600" i="1" dirty="0">
              <a:solidFill>
                <a:srgbClr val="C00000"/>
              </a:solidFill>
            </a:endParaRPr>
          </a:p>
        </p:txBody>
      </p:sp>
      <p:sp>
        <p:nvSpPr>
          <p:cNvPr id="3" name="ZoneTexte 2">
            <a:extLst>
              <a:ext uri="{FF2B5EF4-FFF2-40B4-BE49-F238E27FC236}">
                <a16:creationId xmlns:a16="http://schemas.microsoft.com/office/drawing/2014/main" id="{EEDD3535-41D5-6E44-9A1D-5E574D4B097A}"/>
              </a:ext>
            </a:extLst>
          </p:cNvPr>
          <p:cNvSpPr txBox="1"/>
          <p:nvPr/>
        </p:nvSpPr>
        <p:spPr>
          <a:xfrm>
            <a:off x="2636566" y="5433677"/>
            <a:ext cx="3870868" cy="923330"/>
          </a:xfrm>
          <a:prstGeom prst="rect">
            <a:avLst/>
          </a:prstGeom>
          <a:noFill/>
        </p:spPr>
        <p:txBody>
          <a:bodyPr wrap="none" rtlCol="0">
            <a:spAutoFit/>
          </a:bodyPr>
          <a:lstStyle/>
          <a:p>
            <a:pPr algn="ctr"/>
            <a:r>
              <a:rPr lang="en-US" dirty="0">
                <a:solidFill>
                  <a:schemeClr val="tx2"/>
                </a:solidFill>
              </a:rPr>
              <a:t>Obtained by extracting (and counting)</a:t>
            </a:r>
          </a:p>
          <a:p>
            <a:pPr algn="ctr"/>
            <a:r>
              <a:rPr lang="en-US" dirty="0">
                <a:solidFill>
                  <a:schemeClr val="tx2"/>
                </a:solidFill>
              </a:rPr>
              <a:t>the argmax of each </a:t>
            </a:r>
            <a:r>
              <a:rPr lang="en-US" i="1" dirty="0">
                <a:solidFill>
                  <a:schemeClr val="tx2"/>
                </a:solidFill>
              </a:rPr>
              <a:t>(user, item, review) </a:t>
            </a:r>
          </a:p>
          <a:p>
            <a:pPr algn="ctr"/>
            <a:r>
              <a:rPr lang="en-US" dirty="0">
                <a:solidFill>
                  <a:schemeClr val="tx2"/>
                </a:solidFill>
              </a:rPr>
              <a:t>attention vector.</a:t>
            </a:r>
          </a:p>
        </p:txBody>
      </p:sp>
    </p:spTree>
    <p:extLst>
      <p:ext uri="{BB962C8B-B14F-4D97-AF65-F5344CB8AC3E}">
        <p14:creationId xmlns:p14="http://schemas.microsoft.com/office/powerpoint/2010/main" val="26354765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6379BDF-0A16-BF4F-AF32-26C1279D2CEA}"/>
              </a:ext>
            </a:extLst>
          </p:cNvPr>
          <p:cNvSpPr>
            <a:spLocks noGrp="1"/>
          </p:cNvSpPr>
          <p:nvPr>
            <p:ph type="title"/>
          </p:nvPr>
        </p:nvSpPr>
        <p:spPr/>
        <p:txBody>
          <a:bodyPr/>
          <a:lstStyle/>
          <a:p>
            <a:r>
              <a:rPr lang="en-US"/>
              <a:t>Attention Visualization</a:t>
            </a:r>
          </a:p>
        </p:txBody>
      </p:sp>
      <p:sp>
        <p:nvSpPr>
          <p:cNvPr id="4" name="Espace réservé du numéro de diapositive 3">
            <a:extLst>
              <a:ext uri="{FF2B5EF4-FFF2-40B4-BE49-F238E27FC236}">
                <a16:creationId xmlns:a16="http://schemas.microsoft.com/office/drawing/2014/main" id="{1E128459-CDC2-6A40-8B43-186780DA7B00}"/>
              </a:ext>
            </a:extLst>
          </p:cNvPr>
          <p:cNvSpPr>
            <a:spLocks noGrp="1"/>
          </p:cNvSpPr>
          <p:nvPr>
            <p:ph type="sldNum" sz="quarter" idx="12"/>
          </p:nvPr>
        </p:nvSpPr>
        <p:spPr/>
        <p:txBody>
          <a:bodyPr/>
          <a:lstStyle/>
          <a:p>
            <a:fld id="{30CCB0C1-2DF4-8B4C-AC0E-201D3DFFEAFD}" type="slidenum">
              <a:rPr lang="en-US" smtClean="0"/>
              <a:pPr/>
              <a:t>26</a:t>
            </a:fld>
            <a:endParaRPr lang="en-US"/>
          </a:p>
        </p:txBody>
      </p:sp>
      <p:pic>
        <p:nvPicPr>
          <p:cNvPr id="12" name="Espace réservé du contenu 11">
            <a:extLst>
              <a:ext uri="{FF2B5EF4-FFF2-40B4-BE49-F238E27FC236}">
                <a16:creationId xmlns:a16="http://schemas.microsoft.com/office/drawing/2014/main" id="{79500691-FB8A-8549-96DF-F25C1C859AE0}"/>
              </a:ext>
            </a:extLst>
          </p:cNvPr>
          <p:cNvPicPr>
            <a:picLocks noGrp="1" noChangeAspect="1"/>
          </p:cNvPicPr>
          <p:nvPr>
            <p:ph idx="1"/>
          </p:nvPr>
        </p:nvPicPr>
        <p:blipFill>
          <a:blip r:embed="rId3"/>
          <a:stretch>
            <a:fillRect/>
          </a:stretch>
        </p:blipFill>
        <p:spPr>
          <a:xfrm>
            <a:off x="114977" y="1286933"/>
            <a:ext cx="8914045" cy="3522134"/>
          </a:xfrm>
        </p:spPr>
      </p:pic>
      <p:sp>
        <p:nvSpPr>
          <p:cNvPr id="13" name="Rectangle 12">
            <a:extLst>
              <a:ext uri="{FF2B5EF4-FFF2-40B4-BE49-F238E27FC236}">
                <a16:creationId xmlns:a16="http://schemas.microsoft.com/office/drawing/2014/main" id="{D75D76C6-3E2B-C24F-BBE6-C3E76B0D066B}"/>
              </a:ext>
            </a:extLst>
          </p:cNvPr>
          <p:cNvSpPr/>
          <p:nvPr/>
        </p:nvSpPr>
        <p:spPr>
          <a:xfrm>
            <a:off x="1286933" y="4809067"/>
            <a:ext cx="6756400" cy="338554"/>
          </a:xfrm>
          <a:prstGeom prst="rect">
            <a:avLst/>
          </a:prstGeom>
        </p:spPr>
        <p:txBody>
          <a:bodyPr wrap="square">
            <a:spAutoFit/>
          </a:bodyPr>
          <a:lstStyle/>
          <a:p>
            <a:pPr algn="ctr"/>
            <a:r>
              <a:rPr lang="en-US" sz="1600" i="1" dirty="0"/>
              <a:t>Example of attention analysis for recommendation explanation</a:t>
            </a:r>
            <a:endParaRPr lang="en-US" sz="1600" i="1" dirty="0">
              <a:solidFill>
                <a:srgbClr val="C00000"/>
              </a:solidFill>
            </a:endParaRPr>
          </a:p>
        </p:txBody>
      </p:sp>
      <p:sp>
        <p:nvSpPr>
          <p:cNvPr id="14" name="ZoneTexte 13">
            <a:extLst>
              <a:ext uri="{FF2B5EF4-FFF2-40B4-BE49-F238E27FC236}">
                <a16:creationId xmlns:a16="http://schemas.microsoft.com/office/drawing/2014/main" id="{5EF8A7D2-37BF-384E-9CCD-97BE930742C2}"/>
              </a:ext>
            </a:extLst>
          </p:cNvPr>
          <p:cNvSpPr txBox="1"/>
          <p:nvPr/>
        </p:nvSpPr>
        <p:spPr>
          <a:xfrm>
            <a:off x="2140637" y="5617634"/>
            <a:ext cx="4862724" cy="400110"/>
          </a:xfrm>
          <a:prstGeom prst="rect">
            <a:avLst/>
          </a:prstGeom>
          <a:noFill/>
        </p:spPr>
        <p:txBody>
          <a:bodyPr wrap="square" rtlCol="0">
            <a:spAutoFit/>
          </a:bodyPr>
          <a:lstStyle/>
          <a:p>
            <a:pPr algn="ctr"/>
            <a:r>
              <a:rPr lang="en-US" sz="2000" dirty="0">
                <a:solidFill>
                  <a:schemeClr val="tx2"/>
                </a:solidFill>
                <a:sym typeface="Wingdings" pitchFamily="2" charset="2"/>
              </a:rPr>
              <a:t> Automated suggestion explanation</a:t>
            </a:r>
            <a:endParaRPr lang="en-US" sz="2000" dirty="0">
              <a:solidFill>
                <a:schemeClr val="tx2"/>
              </a:solidFill>
            </a:endParaRPr>
          </a:p>
        </p:txBody>
      </p:sp>
    </p:spTree>
    <p:extLst>
      <p:ext uri="{BB962C8B-B14F-4D97-AF65-F5344CB8AC3E}">
        <p14:creationId xmlns:p14="http://schemas.microsoft.com/office/powerpoint/2010/main" val="16001572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6379BDF-0A16-BF4F-AF32-26C1279D2CEA}"/>
              </a:ext>
            </a:extLst>
          </p:cNvPr>
          <p:cNvSpPr>
            <a:spLocks noGrp="1"/>
          </p:cNvSpPr>
          <p:nvPr>
            <p:ph type="title"/>
          </p:nvPr>
        </p:nvSpPr>
        <p:spPr/>
        <p:txBody>
          <a:bodyPr/>
          <a:lstStyle/>
          <a:p>
            <a:r>
              <a:rPr lang="en-US"/>
              <a:t>Conclusion</a:t>
            </a:r>
          </a:p>
        </p:txBody>
      </p:sp>
      <p:sp>
        <p:nvSpPr>
          <p:cNvPr id="4" name="Espace réservé du numéro de diapositive 3">
            <a:extLst>
              <a:ext uri="{FF2B5EF4-FFF2-40B4-BE49-F238E27FC236}">
                <a16:creationId xmlns:a16="http://schemas.microsoft.com/office/drawing/2014/main" id="{1E128459-CDC2-6A40-8B43-186780DA7B00}"/>
              </a:ext>
            </a:extLst>
          </p:cNvPr>
          <p:cNvSpPr>
            <a:spLocks noGrp="1"/>
          </p:cNvSpPr>
          <p:nvPr>
            <p:ph type="sldNum" sz="quarter" idx="12"/>
          </p:nvPr>
        </p:nvSpPr>
        <p:spPr/>
        <p:txBody>
          <a:bodyPr/>
          <a:lstStyle/>
          <a:p>
            <a:fld id="{30CCB0C1-2DF4-8B4C-AC0E-201D3DFFEAFD}" type="slidenum">
              <a:rPr lang="en-US" smtClean="0"/>
              <a:pPr/>
              <a:t>27</a:t>
            </a:fld>
            <a:endParaRPr lang="en-US"/>
          </a:p>
        </p:txBody>
      </p:sp>
      <p:sp>
        <p:nvSpPr>
          <p:cNvPr id="3" name="ZoneTexte 2">
            <a:extLst>
              <a:ext uri="{FF2B5EF4-FFF2-40B4-BE49-F238E27FC236}">
                <a16:creationId xmlns:a16="http://schemas.microsoft.com/office/drawing/2014/main" id="{49B6C2DC-C1BD-604A-A3C0-C9225C78E100}"/>
              </a:ext>
            </a:extLst>
          </p:cNvPr>
          <p:cNvSpPr txBox="1"/>
          <p:nvPr/>
        </p:nvSpPr>
        <p:spPr>
          <a:xfrm>
            <a:off x="891152" y="1957220"/>
            <a:ext cx="7361695" cy="2943563"/>
          </a:xfrm>
          <a:prstGeom prst="rect">
            <a:avLst/>
          </a:prstGeom>
          <a:noFill/>
        </p:spPr>
        <p:txBody>
          <a:bodyPr wrap="square" rtlCol="0" anchor="ctr">
            <a:spAutoFit/>
          </a:bodyPr>
          <a:lstStyle/>
          <a:p>
            <a:pPr marL="342900" indent="-342900">
              <a:lnSpc>
                <a:spcPct val="200000"/>
              </a:lnSpc>
              <a:buFont typeface="Police système Courant"/>
              <a:buChar char="→"/>
            </a:pPr>
            <a:r>
              <a:rPr lang="en-US" sz="2400" dirty="0">
                <a:solidFill>
                  <a:schemeClr val="tx2"/>
                </a:solidFill>
              </a:rPr>
              <a:t>Combining </a:t>
            </a:r>
            <a:r>
              <a:rPr lang="en-US" sz="2400" b="1" dirty="0">
                <a:solidFill>
                  <a:schemeClr val="tx2"/>
                </a:solidFill>
              </a:rPr>
              <a:t>text reviews </a:t>
            </a:r>
            <a:r>
              <a:rPr lang="en-US" sz="2400" dirty="0">
                <a:solidFill>
                  <a:schemeClr val="tx2"/>
                </a:solidFill>
              </a:rPr>
              <a:t>and</a:t>
            </a:r>
            <a:r>
              <a:rPr lang="en-US" sz="2400" b="1" dirty="0">
                <a:solidFill>
                  <a:schemeClr val="tx2"/>
                </a:solidFill>
              </a:rPr>
              <a:t> ratings </a:t>
            </a:r>
          </a:p>
          <a:p>
            <a:pPr marL="342900" indent="-342900">
              <a:lnSpc>
                <a:spcPct val="200000"/>
              </a:lnSpc>
              <a:buFont typeface="Police système Courant"/>
              <a:buChar char="→"/>
            </a:pPr>
            <a:r>
              <a:rPr lang="en-US" sz="2400" dirty="0">
                <a:solidFill>
                  <a:schemeClr val="tx2"/>
                </a:solidFill>
              </a:rPr>
              <a:t>Proposes </a:t>
            </a:r>
            <a:r>
              <a:rPr lang="en-US" sz="2400" b="1" dirty="0">
                <a:solidFill>
                  <a:schemeClr val="tx2"/>
                </a:solidFill>
              </a:rPr>
              <a:t>explanations</a:t>
            </a:r>
            <a:r>
              <a:rPr lang="en-US" sz="2400" dirty="0">
                <a:solidFill>
                  <a:schemeClr val="tx2"/>
                </a:solidFill>
              </a:rPr>
              <a:t> to the system’s suggestions </a:t>
            </a:r>
          </a:p>
          <a:p>
            <a:pPr marL="342900" indent="-342900">
              <a:lnSpc>
                <a:spcPct val="200000"/>
              </a:lnSpc>
              <a:buFont typeface="Police système Courant"/>
              <a:buChar char="→"/>
            </a:pPr>
            <a:r>
              <a:rPr lang="en-US" sz="2400" dirty="0">
                <a:solidFill>
                  <a:schemeClr val="tx2"/>
                </a:solidFill>
              </a:rPr>
              <a:t>Alleviate the </a:t>
            </a:r>
            <a:r>
              <a:rPr lang="en-US" sz="2400" b="1" dirty="0">
                <a:solidFill>
                  <a:schemeClr val="tx2"/>
                </a:solidFill>
              </a:rPr>
              <a:t>Cold Start Problem</a:t>
            </a:r>
          </a:p>
          <a:p>
            <a:pPr marL="342900" indent="-342900">
              <a:lnSpc>
                <a:spcPct val="200000"/>
              </a:lnSpc>
              <a:buFont typeface="Police système Courant"/>
              <a:buChar char="→"/>
            </a:pPr>
            <a:r>
              <a:rPr lang="en-US" sz="2400" dirty="0">
                <a:solidFill>
                  <a:schemeClr val="tx2"/>
                </a:solidFill>
              </a:rPr>
              <a:t>Personalized </a:t>
            </a:r>
            <a:r>
              <a:rPr lang="en-US" sz="2400" b="1" dirty="0">
                <a:solidFill>
                  <a:schemeClr val="tx2"/>
                </a:solidFill>
              </a:rPr>
              <a:t>review reading </a:t>
            </a:r>
            <a:r>
              <a:rPr lang="en-US" sz="2400" dirty="0">
                <a:solidFill>
                  <a:schemeClr val="tx2"/>
                </a:solidFill>
              </a:rPr>
              <a:t>model</a:t>
            </a:r>
          </a:p>
        </p:txBody>
      </p:sp>
    </p:spTree>
    <p:extLst>
      <p:ext uri="{BB962C8B-B14F-4D97-AF65-F5344CB8AC3E}">
        <p14:creationId xmlns:p14="http://schemas.microsoft.com/office/powerpoint/2010/main" val="5431695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243374C-AC17-ED43-BBA6-3DF126A003A7}"/>
              </a:ext>
            </a:extLst>
          </p:cNvPr>
          <p:cNvSpPr>
            <a:spLocks noGrp="1"/>
          </p:cNvSpPr>
          <p:nvPr>
            <p:ph type="title"/>
          </p:nvPr>
        </p:nvSpPr>
        <p:spPr>
          <a:xfrm>
            <a:off x="826358" y="522095"/>
            <a:ext cx="7393259" cy="1972587"/>
          </a:xfrm>
        </p:spPr>
        <p:txBody>
          <a:bodyPr/>
          <a:lstStyle/>
          <a:p>
            <a:r>
              <a:rPr lang="en-US" dirty="0"/>
              <a:t>AN NLP APPROACH TO PROFESSIONAL PROFILE LEARNING AND EVALUATION</a:t>
            </a:r>
            <a:endParaRPr lang="en-US" sz="3200" dirty="0">
              <a:latin typeface="+mn-lt"/>
            </a:endParaRPr>
          </a:p>
        </p:txBody>
      </p:sp>
      <p:sp>
        <p:nvSpPr>
          <p:cNvPr id="31" name="TextBox 30">
            <a:extLst>
              <a:ext uri="{FF2B5EF4-FFF2-40B4-BE49-F238E27FC236}">
                <a16:creationId xmlns:a16="http://schemas.microsoft.com/office/drawing/2014/main" id="{2C71AEE3-0066-6D46-8A45-DADE5A49B4EC}"/>
              </a:ext>
            </a:extLst>
          </p:cNvPr>
          <p:cNvSpPr txBox="1"/>
          <p:nvPr/>
        </p:nvSpPr>
        <p:spPr>
          <a:xfrm>
            <a:off x="261941" y="2589789"/>
            <a:ext cx="8596375" cy="830997"/>
          </a:xfrm>
          <a:prstGeom prst="rect">
            <a:avLst/>
          </a:prstGeom>
          <a:noFill/>
        </p:spPr>
        <p:txBody>
          <a:bodyPr wrap="square" rtlCol="0">
            <a:spAutoFit/>
          </a:bodyPr>
          <a:lstStyle/>
          <a:p>
            <a:pPr algn="ctr"/>
            <a:r>
              <a:rPr lang="en-US" sz="1600" i="1" dirty="0">
                <a:solidFill>
                  <a:schemeClr val="bg1">
                    <a:alpha val="80000"/>
                  </a:schemeClr>
                </a:solidFill>
              </a:rPr>
              <a:t>Resume: A Robust Framework for Professional Profile Learning &amp; Evaluation</a:t>
            </a:r>
          </a:p>
          <a:p>
            <a:pPr algn="ctr"/>
            <a:r>
              <a:rPr lang="en-US" sz="1600" dirty="0">
                <a:solidFill>
                  <a:schemeClr val="bg1">
                    <a:alpha val="80000"/>
                  </a:schemeClr>
                </a:solidFill>
              </a:rPr>
              <a:t>Clara Gainon de Forsan de Gabriac, Vincent </a:t>
            </a:r>
            <a:r>
              <a:rPr lang="en-US" sz="1600" dirty="0" err="1">
                <a:solidFill>
                  <a:schemeClr val="bg1">
                    <a:alpha val="80000"/>
                  </a:schemeClr>
                </a:solidFill>
              </a:rPr>
              <a:t>Guigue</a:t>
            </a:r>
            <a:r>
              <a:rPr lang="en-US" sz="1600" dirty="0">
                <a:solidFill>
                  <a:schemeClr val="bg1">
                    <a:alpha val="80000"/>
                  </a:schemeClr>
                </a:solidFill>
              </a:rPr>
              <a:t>, and Patrick Gallinari </a:t>
            </a:r>
            <a:br>
              <a:rPr lang="en-US" sz="1600" dirty="0">
                <a:solidFill>
                  <a:schemeClr val="bg1">
                    <a:alpha val="80000"/>
                  </a:schemeClr>
                </a:solidFill>
              </a:rPr>
            </a:br>
            <a:r>
              <a:rPr lang="en-US" sz="1600" dirty="0">
                <a:solidFill>
                  <a:schemeClr val="bg1">
                    <a:alpha val="80000"/>
                  </a:schemeClr>
                </a:solidFill>
              </a:rPr>
              <a:t>ESANN 2020</a:t>
            </a:r>
          </a:p>
        </p:txBody>
      </p:sp>
    </p:spTree>
    <p:extLst>
      <p:ext uri="{BB962C8B-B14F-4D97-AF65-F5344CB8AC3E}">
        <p14:creationId xmlns:p14="http://schemas.microsoft.com/office/powerpoint/2010/main" val="1733441727"/>
      </p:ext>
    </p:extLst>
  </p:cSld>
  <p:clrMapOvr>
    <a:masterClrMapping/>
  </p:clrMapOvr>
  <mc:AlternateContent xmlns:mc="http://schemas.openxmlformats.org/markup-compatibility/2006" xmlns:p14="http://schemas.microsoft.com/office/powerpoint/2010/main">
    <mc:Choice Requires="p14">
      <p:transition p14:dur="300" advTm="19187">
        <p:fade/>
      </p:transition>
    </mc:Choice>
    <mc:Fallback xmlns="">
      <p:transition advTm="19187">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5B4CBF-C07A-844B-9726-6D9239E1217F}"/>
              </a:ext>
            </a:extLst>
          </p:cNvPr>
          <p:cNvSpPr>
            <a:spLocks noGrp="1"/>
          </p:cNvSpPr>
          <p:nvPr>
            <p:ph type="title"/>
          </p:nvPr>
        </p:nvSpPr>
        <p:spPr/>
        <p:txBody>
          <a:bodyPr/>
          <a:lstStyle/>
          <a:p>
            <a:r>
              <a:rPr lang="en-US" dirty="0"/>
              <a:t>The Information Era</a:t>
            </a:r>
          </a:p>
        </p:txBody>
      </p:sp>
      <p:sp>
        <p:nvSpPr>
          <p:cNvPr id="3" name="Content Placeholder 2">
            <a:extLst>
              <a:ext uri="{FF2B5EF4-FFF2-40B4-BE49-F238E27FC236}">
                <a16:creationId xmlns:a16="http://schemas.microsoft.com/office/drawing/2014/main" id="{9A3C0A13-DD77-4540-B7E4-A308D3D7190B}"/>
              </a:ext>
            </a:extLst>
          </p:cNvPr>
          <p:cNvSpPr>
            <a:spLocks noGrp="1"/>
          </p:cNvSpPr>
          <p:nvPr>
            <p:ph idx="1"/>
          </p:nvPr>
        </p:nvSpPr>
        <p:spPr>
          <a:xfrm>
            <a:off x="591015" y="4012207"/>
            <a:ext cx="3868303" cy="2125545"/>
          </a:xfrm>
        </p:spPr>
        <p:txBody>
          <a:bodyPr>
            <a:normAutofit/>
          </a:bodyPr>
          <a:lstStyle/>
          <a:p>
            <a:pPr>
              <a:buFont typeface="Police système Courant"/>
              <a:buChar char="→"/>
            </a:pPr>
            <a:r>
              <a:rPr lang="en-US" dirty="0">
                <a:solidFill>
                  <a:schemeClr val="tx2"/>
                </a:solidFill>
              </a:rPr>
              <a:t>Ever-growing quantity of data to choose from</a:t>
            </a:r>
          </a:p>
          <a:p>
            <a:pPr>
              <a:buFont typeface="Police système Courant"/>
              <a:buChar char="→"/>
            </a:pPr>
            <a:r>
              <a:rPr lang="en-US" dirty="0">
                <a:solidFill>
                  <a:schemeClr val="tx2"/>
                </a:solidFill>
              </a:rPr>
              <a:t>Multiplication of user (textual) traces</a:t>
            </a:r>
          </a:p>
        </p:txBody>
      </p:sp>
      <p:sp>
        <p:nvSpPr>
          <p:cNvPr id="4" name="Slide Number Placeholder 3">
            <a:extLst>
              <a:ext uri="{FF2B5EF4-FFF2-40B4-BE49-F238E27FC236}">
                <a16:creationId xmlns:a16="http://schemas.microsoft.com/office/drawing/2014/main" id="{8157A862-797F-B741-9C73-C1B6BE0EC46E}"/>
              </a:ext>
            </a:extLst>
          </p:cNvPr>
          <p:cNvSpPr>
            <a:spLocks noGrp="1"/>
          </p:cNvSpPr>
          <p:nvPr>
            <p:ph type="sldNum" sz="quarter" idx="12"/>
          </p:nvPr>
        </p:nvSpPr>
        <p:spPr/>
        <p:txBody>
          <a:bodyPr/>
          <a:lstStyle/>
          <a:p>
            <a:fld id="{30CCB0C1-2DF4-8B4C-AC0E-201D3DFFEAFD}" type="slidenum">
              <a:rPr lang="fr-FR" smtClean="0"/>
              <a:pPr/>
              <a:t>2</a:t>
            </a:fld>
            <a:endParaRPr lang="fr-FR" dirty="0"/>
          </a:p>
        </p:txBody>
      </p:sp>
      <p:pic>
        <p:nvPicPr>
          <p:cNvPr id="9" name="Image 8">
            <a:extLst>
              <a:ext uri="{FF2B5EF4-FFF2-40B4-BE49-F238E27FC236}">
                <a16:creationId xmlns:a16="http://schemas.microsoft.com/office/drawing/2014/main" id="{E31946DF-629C-554F-8092-F552A2AD7820}"/>
              </a:ext>
            </a:extLst>
          </p:cNvPr>
          <p:cNvPicPr>
            <a:picLocks noChangeAspect="1"/>
          </p:cNvPicPr>
          <p:nvPr/>
        </p:nvPicPr>
        <p:blipFill>
          <a:blip r:embed="rId3"/>
          <a:stretch>
            <a:fillRect/>
          </a:stretch>
        </p:blipFill>
        <p:spPr>
          <a:xfrm>
            <a:off x="1098550" y="1303456"/>
            <a:ext cx="6946900" cy="2125544"/>
          </a:xfrm>
          <a:prstGeom prst="rect">
            <a:avLst/>
          </a:prstGeom>
        </p:spPr>
      </p:pic>
      <p:sp>
        <p:nvSpPr>
          <p:cNvPr id="5" name="ZoneTexte 4">
            <a:extLst>
              <a:ext uri="{FF2B5EF4-FFF2-40B4-BE49-F238E27FC236}">
                <a16:creationId xmlns:a16="http://schemas.microsoft.com/office/drawing/2014/main" id="{07E137A1-15CB-7647-8E00-1CF1E5CD9E22}"/>
              </a:ext>
            </a:extLst>
          </p:cNvPr>
          <p:cNvSpPr txBox="1"/>
          <p:nvPr/>
        </p:nvSpPr>
        <p:spPr>
          <a:xfrm>
            <a:off x="2637848" y="3429000"/>
            <a:ext cx="3868303" cy="369332"/>
          </a:xfrm>
          <a:prstGeom prst="rect">
            <a:avLst/>
          </a:prstGeom>
          <a:noFill/>
        </p:spPr>
        <p:txBody>
          <a:bodyPr wrap="none" rtlCol="0">
            <a:spAutoFit/>
          </a:bodyPr>
          <a:lstStyle/>
          <a:p>
            <a:r>
              <a:rPr lang="fr-FR" i="1" dirty="0"/>
              <a:t>Illustration of Netflix </a:t>
            </a:r>
            <a:r>
              <a:rPr lang="en-US" i="1" dirty="0"/>
              <a:t>recommendations</a:t>
            </a:r>
          </a:p>
        </p:txBody>
      </p:sp>
      <p:sp>
        <p:nvSpPr>
          <p:cNvPr id="7" name="Content Placeholder 2">
            <a:extLst>
              <a:ext uri="{FF2B5EF4-FFF2-40B4-BE49-F238E27FC236}">
                <a16:creationId xmlns:a16="http://schemas.microsoft.com/office/drawing/2014/main" id="{3EE593F9-A1BD-3443-A2FB-4740FB36A1F1}"/>
              </a:ext>
            </a:extLst>
          </p:cNvPr>
          <p:cNvSpPr txBox="1">
            <a:spLocks/>
          </p:cNvSpPr>
          <p:nvPr/>
        </p:nvSpPr>
        <p:spPr>
          <a:xfrm>
            <a:off x="5579390" y="4400143"/>
            <a:ext cx="2860912" cy="1353251"/>
          </a:xfrm>
          <a:prstGeom prst="rect">
            <a:avLst/>
          </a:prstGeom>
        </p:spPr>
        <p:txBody>
          <a:bodyPr vert="horz" lIns="91440" tIns="45720" rIns="91440" bIns="45720" rtlCol="0" anchor="ctr">
            <a:normAutofit/>
          </a:bodyPr>
          <a:lstStyle>
            <a:lvl1pPr marL="228600" marR="0" indent="-228600" algn="l" defTabSz="914400" rtl="0" eaLnBrk="1" fontAlgn="auto" latinLnBrk="0" hangingPunct="1">
              <a:lnSpc>
                <a:spcPct val="90000"/>
              </a:lnSpc>
              <a:spcBef>
                <a:spcPts val="1000"/>
              </a:spcBef>
              <a:spcAft>
                <a:spcPts val="0"/>
              </a:spcAft>
              <a:buClrTx/>
              <a:buSzPct val="90000"/>
              <a:buFont typeface="Menlo-Regular" charset="0"/>
              <a:buChar char="➜"/>
              <a:tabLst/>
              <a:defRPr sz="2200" kern="1200">
                <a:solidFill>
                  <a:schemeClr val="tx2">
                    <a:lumMod val="75000"/>
                  </a:schemeClr>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2050" kern="1200">
                <a:solidFill>
                  <a:schemeClr val="tx2">
                    <a:lumMod val="75000"/>
                  </a:schemeClr>
                </a:solidFill>
                <a:latin typeface="+mn-lt"/>
                <a:ea typeface="+mn-ea"/>
                <a:cs typeface="+mn-cs"/>
              </a:defRPr>
            </a:lvl2pPr>
            <a:lvl3pPr marL="11430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900" kern="1200">
                <a:solidFill>
                  <a:schemeClr val="tx2">
                    <a:lumMod val="75000"/>
                  </a:schemeClr>
                </a:solidFill>
                <a:latin typeface="+mn-lt"/>
                <a:ea typeface="+mn-ea"/>
                <a:cs typeface="+mn-cs"/>
              </a:defRPr>
            </a:lvl3pPr>
            <a:lvl4pPr marL="16002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700" kern="1200">
                <a:solidFill>
                  <a:schemeClr val="tx2">
                    <a:lumMod val="75000"/>
                  </a:schemeClr>
                </a:solidFill>
                <a:latin typeface="+mn-lt"/>
                <a:ea typeface="+mn-ea"/>
                <a:cs typeface="+mn-cs"/>
              </a:defRPr>
            </a:lvl4pPr>
            <a:lvl5pPr marL="20574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600" kern="1200">
                <a:solidFill>
                  <a:schemeClr val="tx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solidFill>
                  <a:schemeClr val="tx2"/>
                </a:solidFill>
              </a:rPr>
              <a:t>Challenge: present users with relevant items</a:t>
            </a:r>
          </a:p>
        </p:txBody>
      </p:sp>
      <p:sp>
        <p:nvSpPr>
          <p:cNvPr id="6" name="Flèche vers la droite 5">
            <a:extLst>
              <a:ext uri="{FF2B5EF4-FFF2-40B4-BE49-F238E27FC236}">
                <a16:creationId xmlns:a16="http://schemas.microsoft.com/office/drawing/2014/main" id="{189817DF-AF75-F746-B561-105C4509337F}"/>
              </a:ext>
            </a:extLst>
          </p:cNvPr>
          <p:cNvSpPr/>
          <p:nvPr/>
        </p:nvSpPr>
        <p:spPr>
          <a:xfrm>
            <a:off x="4684684" y="4834755"/>
            <a:ext cx="929898" cy="480447"/>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425832789"/>
      </p:ext>
    </p:extLst>
  </p:cSld>
  <p:clrMapOvr>
    <a:masterClrMapping/>
  </p:clrMapOvr>
  <mc:AlternateContent xmlns:mc="http://schemas.openxmlformats.org/markup-compatibility/2006" xmlns:p14="http://schemas.microsoft.com/office/powerpoint/2010/main">
    <mc:Choice Requires="p14">
      <p:transition p14:dur="300" advTm="33275">
        <p:fade/>
      </p:transition>
    </mc:Choice>
    <mc:Fallback xmlns="">
      <p:transition advTm="33275">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DF477045-A423-4666-B878-6B113EC885ED}"/>
              </a:ext>
            </a:extLst>
          </p:cNvPr>
          <p:cNvSpPr>
            <a:spLocks noGrp="1"/>
          </p:cNvSpPr>
          <p:nvPr>
            <p:ph type="title"/>
          </p:nvPr>
        </p:nvSpPr>
        <p:spPr>
          <a:xfrm>
            <a:off x="101299" y="297994"/>
            <a:ext cx="7611368" cy="680225"/>
          </a:xfrm>
        </p:spPr>
        <p:txBody>
          <a:bodyPr/>
          <a:lstStyle/>
          <a:p>
            <a:r>
              <a:rPr lang="en-US"/>
              <a:t>Motivation &amp; Problematic</a:t>
            </a:r>
          </a:p>
        </p:txBody>
      </p:sp>
      <p:sp>
        <p:nvSpPr>
          <p:cNvPr id="10" name="Content Placeholder 2">
            <a:extLst>
              <a:ext uri="{FF2B5EF4-FFF2-40B4-BE49-F238E27FC236}">
                <a16:creationId xmlns:a16="http://schemas.microsoft.com/office/drawing/2014/main" id="{D1C5C1C4-D149-442C-8E72-00BD10D8F463}"/>
              </a:ext>
            </a:extLst>
          </p:cNvPr>
          <p:cNvSpPr>
            <a:spLocks noGrp="1"/>
          </p:cNvSpPr>
          <p:nvPr>
            <p:ph idx="1"/>
          </p:nvPr>
        </p:nvSpPr>
        <p:spPr>
          <a:xfrm>
            <a:off x="496288" y="1407602"/>
            <a:ext cx="3980986" cy="1457739"/>
          </a:xfrm>
        </p:spPr>
        <p:txBody>
          <a:bodyPr/>
          <a:lstStyle/>
          <a:p>
            <a:r>
              <a:rPr lang="en-US" dirty="0"/>
              <a:t>People tend to </a:t>
            </a:r>
            <a:r>
              <a:rPr lang="en-US" b="1" dirty="0"/>
              <a:t>change jobs </a:t>
            </a:r>
            <a:r>
              <a:rPr lang="en-US" dirty="0"/>
              <a:t>more and more often</a:t>
            </a:r>
          </a:p>
          <a:p>
            <a:r>
              <a:rPr lang="en-US" dirty="0"/>
              <a:t>More and more </a:t>
            </a:r>
            <a:r>
              <a:rPr lang="en-US" b="1" dirty="0"/>
              <a:t>online job boards</a:t>
            </a:r>
          </a:p>
        </p:txBody>
      </p:sp>
      <p:sp>
        <p:nvSpPr>
          <p:cNvPr id="3" name="Espace réservé du numéro de diapositive 2">
            <a:extLst>
              <a:ext uri="{FF2B5EF4-FFF2-40B4-BE49-F238E27FC236}">
                <a16:creationId xmlns:a16="http://schemas.microsoft.com/office/drawing/2014/main" id="{0F9CEEBC-4C44-5D42-B72D-80F71F1F51BB}"/>
              </a:ext>
            </a:extLst>
          </p:cNvPr>
          <p:cNvSpPr>
            <a:spLocks noGrp="1"/>
          </p:cNvSpPr>
          <p:nvPr>
            <p:ph type="sldNum" sz="quarter" idx="12"/>
          </p:nvPr>
        </p:nvSpPr>
        <p:spPr>
          <a:xfrm>
            <a:off x="8604173" y="-56512"/>
            <a:ext cx="475811" cy="384884"/>
          </a:xfrm>
        </p:spPr>
        <p:txBody>
          <a:bodyPr anchor="ctr">
            <a:normAutofit/>
          </a:bodyPr>
          <a:lstStyle/>
          <a:p>
            <a:pPr>
              <a:spcAft>
                <a:spcPts val="600"/>
              </a:spcAft>
            </a:pPr>
            <a:fld id="{30CCB0C1-2DF4-8B4C-AC0E-201D3DFFEAFD}" type="slidenum">
              <a:rPr lang="en-US" smtClean="0"/>
              <a:pPr>
                <a:spcAft>
                  <a:spcPts val="600"/>
                </a:spcAft>
              </a:pPr>
              <a:t>29</a:t>
            </a:fld>
            <a:endParaRPr lang="en-US"/>
          </a:p>
        </p:txBody>
      </p:sp>
      <p:grpSp>
        <p:nvGrpSpPr>
          <p:cNvPr id="14" name="Groupe 13">
            <a:extLst>
              <a:ext uri="{FF2B5EF4-FFF2-40B4-BE49-F238E27FC236}">
                <a16:creationId xmlns:a16="http://schemas.microsoft.com/office/drawing/2014/main" id="{41DB10B0-32A4-8D4E-9055-B7BD6696F8D9}"/>
              </a:ext>
            </a:extLst>
          </p:cNvPr>
          <p:cNvGrpSpPr/>
          <p:nvPr/>
        </p:nvGrpSpPr>
        <p:grpSpPr>
          <a:xfrm>
            <a:off x="4731153" y="1406166"/>
            <a:ext cx="4110925" cy="1185093"/>
            <a:chOff x="301922" y="1373765"/>
            <a:chExt cx="4110925" cy="1185093"/>
          </a:xfrm>
        </p:grpSpPr>
        <p:pic>
          <p:nvPicPr>
            <p:cNvPr id="4" name="Image 3">
              <a:extLst>
                <a:ext uri="{FF2B5EF4-FFF2-40B4-BE49-F238E27FC236}">
                  <a16:creationId xmlns:a16="http://schemas.microsoft.com/office/drawing/2014/main" id="{912705FD-CCC5-A14E-846C-71EF9BD88C75}"/>
                </a:ext>
              </a:extLst>
            </p:cNvPr>
            <p:cNvPicPr>
              <a:picLocks noChangeAspect="1"/>
            </p:cNvPicPr>
            <p:nvPr/>
          </p:nvPicPr>
          <p:blipFill>
            <a:blip r:embed="rId3"/>
            <a:stretch>
              <a:fillRect/>
            </a:stretch>
          </p:blipFill>
          <p:spPr>
            <a:xfrm>
              <a:off x="1787083" y="1373765"/>
              <a:ext cx="1142565" cy="1142565"/>
            </a:xfrm>
            <a:prstGeom prst="rect">
              <a:avLst/>
            </a:prstGeom>
          </p:spPr>
        </p:pic>
        <p:pic>
          <p:nvPicPr>
            <p:cNvPr id="12" name="Image 11">
              <a:extLst>
                <a:ext uri="{FF2B5EF4-FFF2-40B4-BE49-F238E27FC236}">
                  <a16:creationId xmlns:a16="http://schemas.microsoft.com/office/drawing/2014/main" id="{03A4C11D-48B1-084D-A57C-D7B356797821}"/>
                </a:ext>
              </a:extLst>
            </p:cNvPr>
            <p:cNvPicPr>
              <a:picLocks noChangeAspect="1"/>
            </p:cNvPicPr>
            <p:nvPr/>
          </p:nvPicPr>
          <p:blipFill>
            <a:blip r:embed="rId4"/>
            <a:stretch>
              <a:fillRect/>
            </a:stretch>
          </p:blipFill>
          <p:spPr>
            <a:xfrm>
              <a:off x="301922" y="1389793"/>
              <a:ext cx="1142565" cy="1142565"/>
            </a:xfrm>
            <a:prstGeom prst="rect">
              <a:avLst/>
            </a:prstGeom>
          </p:spPr>
        </p:pic>
        <p:pic>
          <p:nvPicPr>
            <p:cNvPr id="13" name="Image 12">
              <a:extLst>
                <a:ext uri="{FF2B5EF4-FFF2-40B4-BE49-F238E27FC236}">
                  <a16:creationId xmlns:a16="http://schemas.microsoft.com/office/drawing/2014/main" id="{9F532B74-6642-0E40-A91A-6B230198D121}"/>
                </a:ext>
              </a:extLst>
            </p:cNvPr>
            <p:cNvPicPr>
              <a:picLocks noChangeAspect="1"/>
            </p:cNvPicPr>
            <p:nvPr/>
          </p:nvPicPr>
          <p:blipFill>
            <a:blip r:embed="rId5"/>
            <a:stretch>
              <a:fillRect/>
            </a:stretch>
          </p:blipFill>
          <p:spPr>
            <a:xfrm>
              <a:off x="3272244" y="1418255"/>
              <a:ext cx="1140603" cy="1140603"/>
            </a:xfrm>
            <a:prstGeom prst="rect">
              <a:avLst/>
            </a:prstGeom>
          </p:spPr>
        </p:pic>
      </p:grpSp>
    </p:spTree>
    <p:extLst>
      <p:ext uri="{BB962C8B-B14F-4D97-AF65-F5344CB8AC3E}">
        <p14:creationId xmlns:p14="http://schemas.microsoft.com/office/powerpoint/2010/main" val="40079513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DF477045-A423-4666-B878-6B113EC885ED}"/>
              </a:ext>
            </a:extLst>
          </p:cNvPr>
          <p:cNvSpPr>
            <a:spLocks noGrp="1"/>
          </p:cNvSpPr>
          <p:nvPr>
            <p:ph type="title"/>
          </p:nvPr>
        </p:nvSpPr>
        <p:spPr>
          <a:xfrm>
            <a:off x="101299" y="297994"/>
            <a:ext cx="7611368" cy="680225"/>
          </a:xfrm>
        </p:spPr>
        <p:txBody>
          <a:bodyPr/>
          <a:lstStyle/>
          <a:p>
            <a:r>
              <a:rPr lang="en-US"/>
              <a:t>Motivation &amp; Problematic</a:t>
            </a:r>
          </a:p>
        </p:txBody>
      </p:sp>
      <p:sp>
        <p:nvSpPr>
          <p:cNvPr id="10" name="Content Placeholder 2">
            <a:extLst>
              <a:ext uri="{FF2B5EF4-FFF2-40B4-BE49-F238E27FC236}">
                <a16:creationId xmlns:a16="http://schemas.microsoft.com/office/drawing/2014/main" id="{D1C5C1C4-D149-442C-8E72-00BD10D8F463}"/>
              </a:ext>
            </a:extLst>
          </p:cNvPr>
          <p:cNvSpPr>
            <a:spLocks noGrp="1"/>
          </p:cNvSpPr>
          <p:nvPr>
            <p:ph idx="1"/>
          </p:nvPr>
        </p:nvSpPr>
        <p:spPr>
          <a:xfrm>
            <a:off x="496288" y="1407602"/>
            <a:ext cx="3980986" cy="1457739"/>
          </a:xfrm>
        </p:spPr>
        <p:txBody>
          <a:bodyPr/>
          <a:lstStyle/>
          <a:p>
            <a:r>
              <a:rPr lang="en-US"/>
              <a:t>People tend to </a:t>
            </a:r>
            <a:r>
              <a:rPr lang="en-US" b="1"/>
              <a:t>change jobs </a:t>
            </a:r>
            <a:r>
              <a:rPr lang="en-US"/>
              <a:t>more and more often</a:t>
            </a:r>
          </a:p>
          <a:p>
            <a:r>
              <a:rPr lang="en-US"/>
              <a:t>More and more </a:t>
            </a:r>
            <a:r>
              <a:rPr lang="en-US" b="1"/>
              <a:t>online job boards</a:t>
            </a:r>
          </a:p>
        </p:txBody>
      </p:sp>
      <p:sp>
        <p:nvSpPr>
          <p:cNvPr id="3" name="Espace réservé du numéro de diapositive 2">
            <a:extLst>
              <a:ext uri="{FF2B5EF4-FFF2-40B4-BE49-F238E27FC236}">
                <a16:creationId xmlns:a16="http://schemas.microsoft.com/office/drawing/2014/main" id="{0F9CEEBC-4C44-5D42-B72D-80F71F1F51BB}"/>
              </a:ext>
            </a:extLst>
          </p:cNvPr>
          <p:cNvSpPr>
            <a:spLocks noGrp="1"/>
          </p:cNvSpPr>
          <p:nvPr>
            <p:ph type="sldNum" sz="quarter" idx="12"/>
          </p:nvPr>
        </p:nvSpPr>
        <p:spPr>
          <a:xfrm>
            <a:off x="8604173" y="-56512"/>
            <a:ext cx="475811" cy="384884"/>
          </a:xfrm>
        </p:spPr>
        <p:txBody>
          <a:bodyPr anchor="ctr">
            <a:normAutofit/>
          </a:bodyPr>
          <a:lstStyle/>
          <a:p>
            <a:pPr>
              <a:spcAft>
                <a:spcPts val="600"/>
              </a:spcAft>
            </a:pPr>
            <a:fld id="{30CCB0C1-2DF4-8B4C-AC0E-201D3DFFEAFD}" type="slidenum">
              <a:rPr lang="en-US" smtClean="0"/>
              <a:pPr>
                <a:spcAft>
                  <a:spcPts val="600"/>
                </a:spcAft>
              </a:pPr>
              <a:t>30</a:t>
            </a:fld>
            <a:endParaRPr lang="en-US"/>
          </a:p>
        </p:txBody>
      </p:sp>
      <p:grpSp>
        <p:nvGrpSpPr>
          <p:cNvPr id="14" name="Groupe 13">
            <a:extLst>
              <a:ext uri="{FF2B5EF4-FFF2-40B4-BE49-F238E27FC236}">
                <a16:creationId xmlns:a16="http://schemas.microsoft.com/office/drawing/2014/main" id="{41DB10B0-32A4-8D4E-9055-B7BD6696F8D9}"/>
              </a:ext>
            </a:extLst>
          </p:cNvPr>
          <p:cNvGrpSpPr/>
          <p:nvPr/>
        </p:nvGrpSpPr>
        <p:grpSpPr>
          <a:xfrm>
            <a:off x="4731153" y="1406166"/>
            <a:ext cx="4110925" cy="1185093"/>
            <a:chOff x="301922" y="1373765"/>
            <a:chExt cx="4110925" cy="1185093"/>
          </a:xfrm>
        </p:grpSpPr>
        <p:pic>
          <p:nvPicPr>
            <p:cNvPr id="4" name="Image 3">
              <a:extLst>
                <a:ext uri="{FF2B5EF4-FFF2-40B4-BE49-F238E27FC236}">
                  <a16:creationId xmlns:a16="http://schemas.microsoft.com/office/drawing/2014/main" id="{912705FD-CCC5-A14E-846C-71EF9BD88C75}"/>
                </a:ext>
              </a:extLst>
            </p:cNvPr>
            <p:cNvPicPr>
              <a:picLocks noChangeAspect="1"/>
            </p:cNvPicPr>
            <p:nvPr/>
          </p:nvPicPr>
          <p:blipFill>
            <a:blip r:embed="rId3"/>
            <a:stretch>
              <a:fillRect/>
            </a:stretch>
          </p:blipFill>
          <p:spPr>
            <a:xfrm>
              <a:off x="1787083" y="1373765"/>
              <a:ext cx="1142565" cy="1142565"/>
            </a:xfrm>
            <a:prstGeom prst="rect">
              <a:avLst/>
            </a:prstGeom>
          </p:spPr>
        </p:pic>
        <p:pic>
          <p:nvPicPr>
            <p:cNvPr id="12" name="Image 11">
              <a:extLst>
                <a:ext uri="{FF2B5EF4-FFF2-40B4-BE49-F238E27FC236}">
                  <a16:creationId xmlns:a16="http://schemas.microsoft.com/office/drawing/2014/main" id="{03A4C11D-48B1-084D-A57C-D7B356797821}"/>
                </a:ext>
              </a:extLst>
            </p:cNvPr>
            <p:cNvPicPr>
              <a:picLocks noChangeAspect="1"/>
            </p:cNvPicPr>
            <p:nvPr/>
          </p:nvPicPr>
          <p:blipFill>
            <a:blip r:embed="rId4"/>
            <a:stretch>
              <a:fillRect/>
            </a:stretch>
          </p:blipFill>
          <p:spPr>
            <a:xfrm>
              <a:off x="301922" y="1389793"/>
              <a:ext cx="1142565" cy="1142565"/>
            </a:xfrm>
            <a:prstGeom prst="rect">
              <a:avLst/>
            </a:prstGeom>
          </p:spPr>
        </p:pic>
        <p:pic>
          <p:nvPicPr>
            <p:cNvPr id="13" name="Image 12">
              <a:extLst>
                <a:ext uri="{FF2B5EF4-FFF2-40B4-BE49-F238E27FC236}">
                  <a16:creationId xmlns:a16="http://schemas.microsoft.com/office/drawing/2014/main" id="{9F532B74-6642-0E40-A91A-6B230198D121}"/>
                </a:ext>
              </a:extLst>
            </p:cNvPr>
            <p:cNvPicPr>
              <a:picLocks noChangeAspect="1"/>
            </p:cNvPicPr>
            <p:nvPr/>
          </p:nvPicPr>
          <p:blipFill>
            <a:blip r:embed="rId5"/>
            <a:stretch>
              <a:fillRect/>
            </a:stretch>
          </p:blipFill>
          <p:spPr>
            <a:xfrm>
              <a:off x="3272244" y="1418255"/>
              <a:ext cx="1140603" cy="1140603"/>
            </a:xfrm>
            <a:prstGeom prst="rect">
              <a:avLst/>
            </a:prstGeom>
          </p:spPr>
        </p:pic>
      </p:grpSp>
      <p:sp>
        <p:nvSpPr>
          <p:cNvPr id="15" name="ZoneTexte 14">
            <a:extLst>
              <a:ext uri="{FF2B5EF4-FFF2-40B4-BE49-F238E27FC236}">
                <a16:creationId xmlns:a16="http://schemas.microsoft.com/office/drawing/2014/main" id="{4AA0FBF0-E19E-7143-A905-6DF0959C3399}"/>
              </a:ext>
            </a:extLst>
          </p:cNvPr>
          <p:cNvSpPr txBox="1"/>
          <p:nvPr/>
        </p:nvSpPr>
        <p:spPr>
          <a:xfrm>
            <a:off x="7979" y="3429000"/>
            <a:ext cx="8938590" cy="2246769"/>
          </a:xfrm>
          <a:prstGeom prst="rect">
            <a:avLst/>
          </a:prstGeom>
          <a:noFill/>
        </p:spPr>
        <p:txBody>
          <a:bodyPr wrap="square" rtlCol="0">
            <a:spAutoFit/>
          </a:bodyPr>
          <a:lstStyle/>
          <a:p>
            <a:pPr algn="ctr"/>
            <a:endParaRPr lang="en-US" sz="2400" dirty="0">
              <a:solidFill>
                <a:schemeClr val="accent1">
                  <a:lumMod val="75000"/>
                </a:schemeClr>
              </a:solidFill>
            </a:endParaRPr>
          </a:p>
          <a:p>
            <a:pPr algn="ctr"/>
            <a:r>
              <a:rPr lang="en-US" sz="2200" dirty="0">
                <a:solidFill>
                  <a:schemeClr val="accent1">
                    <a:lumMod val="75000"/>
                  </a:schemeClr>
                </a:solidFill>
              </a:rPr>
              <a:t>Can we predict a person’s next career move?</a:t>
            </a:r>
          </a:p>
          <a:p>
            <a:pPr algn="ctr"/>
            <a:r>
              <a:rPr lang="en-US" sz="2200" dirty="0">
                <a:solidFill>
                  <a:schemeClr val="accent1">
                    <a:lumMod val="75000"/>
                  </a:schemeClr>
                </a:solidFill>
              </a:rPr>
              <a:t>Can we match candidates to job offers?</a:t>
            </a:r>
          </a:p>
          <a:p>
            <a:pPr algn="ctr"/>
            <a:endParaRPr lang="en-US" sz="2400" dirty="0">
              <a:solidFill>
                <a:schemeClr val="accent1">
                  <a:lumMod val="75000"/>
                </a:schemeClr>
              </a:solidFill>
            </a:endParaRPr>
          </a:p>
          <a:p>
            <a:pPr algn="ctr"/>
            <a:endParaRPr lang="en-US" sz="2400" dirty="0">
              <a:solidFill>
                <a:schemeClr val="accent1">
                  <a:lumMod val="75000"/>
                </a:schemeClr>
              </a:solidFill>
            </a:endParaRPr>
          </a:p>
          <a:p>
            <a:pPr algn="ctr"/>
            <a:endParaRPr lang="en-US" sz="2400" dirty="0">
              <a:solidFill>
                <a:schemeClr val="accent1">
                  <a:lumMod val="75000"/>
                </a:schemeClr>
              </a:solidFill>
            </a:endParaRPr>
          </a:p>
        </p:txBody>
      </p:sp>
    </p:spTree>
    <p:extLst>
      <p:ext uri="{BB962C8B-B14F-4D97-AF65-F5344CB8AC3E}">
        <p14:creationId xmlns:p14="http://schemas.microsoft.com/office/powerpoint/2010/main" val="153182374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DF477045-A423-4666-B878-6B113EC885ED}"/>
              </a:ext>
            </a:extLst>
          </p:cNvPr>
          <p:cNvSpPr>
            <a:spLocks noGrp="1"/>
          </p:cNvSpPr>
          <p:nvPr>
            <p:ph type="title"/>
          </p:nvPr>
        </p:nvSpPr>
        <p:spPr>
          <a:xfrm>
            <a:off x="101299" y="297994"/>
            <a:ext cx="7611368" cy="680225"/>
          </a:xfrm>
        </p:spPr>
        <p:txBody>
          <a:bodyPr/>
          <a:lstStyle/>
          <a:p>
            <a:r>
              <a:rPr lang="en-US"/>
              <a:t>Motivation &amp; Problematic</a:t>
            </a:r>
          </a:p>
        </p:txBody>
      </p:sp>
      <p:sp>
        <p:nvSpPr>
          <p:cNvPr id="10" name="Content Placeholder 2">
            <a:extLst>
              <a:ext uri="{FF2B5EF4-FFF2-40B4-BE49-F238E27FC236}">
                <a16:creationId xmlns:a16="http://schemas.microsoft.com/office/drawing/2014/main" id="{D1C5C1C4-D149-442C-8E72-00BD10D8F463}"/>
              </a:ext>
            </a:extLst>
          </p:cNvPr>
          <p:cNvSpPr>
            <a:spLocks noGrp="1"/>
          </p:cNvSpPr>
          <p:nvPr>
            <p:ph idx="1"/>
          </p:nvPr>
        </p:nvSpPr>
        <p:spPr>
          <a:xfrm>
            <a:off x="496288" y="1407602"/>
            <a:ext cx="3980986" cy="1457739"/>
          </a:xfrm>
        </p:spPr>
        <p:txBody>
          <a:bodyPr/>
          <a:lstStyle/>
          <a:p>
            <a:r>
              <a:rPr lang="en-US"/>
              <a:t>People tend to </a:t>
            </a:r>
            <a:r>
              <a:rPr lang="en-US" b="1"/>
              <a:t>change jobs </a:t>
            </a:r>
            <a:r>
              <a:rPr lang="en-US"/>
              <a:t>more and more often</a:t>
            </a:r>
          </a:p>
          <a:p>
            <a:r>
              <a:rPr lang="en-US"/>
              <a:t>More and more </a:t>
            </a:r>
            <a:r>
              <a:rPr lang="en-US" b="1"/>
              <a:t>online job boards</a:t>
            </a:r>
          </a:p>
        </p:txBody>
      </p:sp>
      <p:sp>
        <p:nvSpPr>
          <p:cNvPr id="3" name="Espace réservé du numéro de diapositive 2">
            <a:extLst>
              <a:ext uri="{FF2B5EF4-FFF2-40B4-BE49-F238E27FC236}">
                <a16:creationId xmlns:a16="http://schemas.microsoft.com/office/drawing/2014/main" id="{0F9CEEBC-4C44-5D42-B72D-80F71F1F51BB}"/>
              </a:ext>
            </a:extLst>
          </p:cNvPr>
          <p:cNvSpPr>
            <a:spLocks noGrp="1"/>
          </p:cNvSpPr>
          <p:nvPr>
            <p:ph type="sldNum" sz="quarter" idx="12"/>
          </p:nvPr>
        </p:nvSpPr>
        <p:spPr>
          <a:xfrm>
            <a:off x="8604173" y="-56512"/>
            <a:ext cx="475811" cy="384884"/>
          </a:xfrm>
        </p:spPr>
        <p:txBody>
          <a:bodyPr anchor="ctr">
            <a:normAutofit/>
          </a:bodyPr>
          <a:lstStyle/>
          <a:p>
            <a:pPr>
              <a:spcAft>
                <a:spcPts val="600"/>
              </a:spcAft>
            </a:pPr>
            <a:fld id="{30CCB0C1-2DF4-8B4C-AC0E-201D3DFFEAFD}" type="slidenum">
              <a:rPr lang="en-US" smtClean="0"/>
              <a:pPr>
                <a:spcAft>
                  <a:spcPts val="600"/>
                </a:spcAft>
              </a:pPr>
              <a:t>31</a:t>
            </a:fld>
            <a:endParaRPr lang="en-US"/>
          </a:p>
        </p:txBody>
      </p:sp>
      <p:sp>
        <p:nvSpPr>
          <p:cNvPr id="11" name="ZoneTexte 10">
            <a:extLst>
              <a:ext uri="{FF2B5EF4-FFF2-40B4-BE49-F238E27FC236}">
                <a16:creationId xmlns:a16="http://schemas.microsoft.com/office/drawing/2014/main" id="{ADB2B1EC-776E-A444-9122-822B30A7D823}"/>
              </a:ext>
            </a:extLst>
          </p:cNvPr>
          <p:cNvSpPr txBox="1"/>
          <p:nvPr/>
        </p:nvSpPr>
        <p:spPr>
          <a:xfrm>
            <a:off x="7979" y="3429000"/>
            <a:ext cx="8938590" cy="1692771"/>
          </a:xfrm>
          <a:prstGeom prst="rect">
            <a:avLst/>
          </a:prstGeom>
          <a:noFill/>
        </p:spPr>
        <p:txBody>
          <a:bodyPr wrap="square" rtlCol="0">
            <a:spAutoFit/>
          </a:bodyPr>
          <a:lstStyle/>
          <a:p>
            <a:pPr algn="ctr"/>
            <a:endParaRPr lang="en-US" sz="2800" dirty="0">
              <a:solidFill>
                <a:schemeClr val="accent1">
                  <a:lumMod val="75000"/>
                </a:schemeClr>
              </a:solidFill>
            </a:endParaRPr>
          </a:p>
          <a:p>
            <a:pPr algn="ctr"/>
            <a:r>
              <a:rPr lang="en-US" sz="2400" dirty="0">
                <a:solidFill>
                  <a:schemeClr val="accent1">
                    <a:lumMod val="75000"/>
                  </a:schemeClr>
                </a:solidFill>
              </a:rPr>
              <a:t>Can we predict a person’s next career move?</a:t>
            </a:r>
          </a:p>
          <a:p>
            <a:pPr algn="ctr"/>
            <a:r>
              <a:rPr lang="en-US" sz="2400" dirty="0">
                <a:solidFill>
                  <a:schemeClr val="accent1">
                    <a:lumMod val="75000"/>
                  </a:schemeClr>
                </a:solidFill>
              </a:rPr>
              <a:t>Can we match candidates to job offers?</a:t>
            </a:r>
            <a:endParaRPr lang="en-US" sz="2800" dirty="0">
              <a:solidFill>
                <a:schemeClr val="accent1">
                  <a:lumMod val="75000"/>
                </a:schemeClr>
              </a:solidFill>
            </a:endParaRPr>
          </a:p>
          <a:p>
            <a:pPr algn="ctr"/>
            <a:endParaRPr lang="en-US" sz="2800" dirty="0">
              <a:solidFill>
                <a:schemeClr val="accent1">
                  <a:lumMod val="75000"/>
                </a:schemeClr>
              </a:solidFill>
            </a:endParaRPr>
          </a:p>
        </p:txBody>
      </p:sp>
      <p:grpSp>
        <p:nvGrpSpPr>
          <p:cNvPr id="14" name="Groupe 13">
            <a:extLst>
              <a:ext uri="{FF2B5EF4-FFF2-40B4-BE49-F238E27FC236}">
                <a16:creationId xmlns:a16="http://schemas.microsoft.com/office/drawing/2014/main" id="{41DB10B0-32A4-8D4E-9055-B7BD6696F8D9}"/>
              </a:ext>
            </a:extLst>
          </p:cNvPr>
          <p:cNvGrpSpPr/>
          <p:nvPr/>
        </p:nvGrpSpPr>
        <p:grpSpPr>
          <a:xfrm>
            <a:off x="4731153" y="1406166"/>
            <a:ext cx="4110925" cy="1185093"/>
            <a:chOff x="301922" y="1373765"/>
            <a:chExt cx="4110925" cy="1185093"/>
          </a:xfrm>
        </p:grpSpPr>
        <p:pic>
          <p:nvPicPr>
            <p:cNvPr id="4" name="Image 3">
              <a:extLst>
                <a:ext uri="{FF2B5EF4-FFF2-40B4-BE49-F238E27FC236}">
                  <a16:creationId xmlns:a16="http://schemas.microsoft.com/office/drawing/2014/main" id="{912705FD-CCC5-A14E-846C-71EF9BD88C75}"/>
                </a:ext>
              </a:extLst>
            </p:cNvPr>
            <p:cNvPicPr>
              <a:picLocks noChangeAspect="1"/>
            </p:cNvPicPr>
            <p:nvPr/>
          </p:nvPicPr>
          <p:blipFill>
            <a:blip r:embed="rId3"/>
            <a:stretch>
              <a:fillRect/>
            </a:stretch>
          </p:blipFill>
          <p:spPr>
            <a:xfrm>
              <a:off x="1787083" y="1373765"/>
              <a:ext cx="1142565" cy="1142565"/>
            </a:xfrm>
            <a:prstGeom prst="rect">
              <a:avLst/>
            </a:prstGeom>
          </p:spPr>
        </p:pic>
        <p:pic>
          <p:nvPicPr>
            <p:cNvPr id="12" name="Image 11">
              <a:extLst>
                <a:ext uri="{FF2B5EF4-FFF2-40B4-BE49-F238E27FC236}">
                  <a16:creationId xmlns:a16="http://schemas.microsoft.com/office/drawing/2014/main" id="{03A4C11D-48B1-084D-A57C-D7B356797821}"/>
                </a:ext>
              </a:extLst>
            </p:cNvPr>
            <p:cNvPicPr>
              <a:picLocks noChangeAspect="1"/>
            </p:cNvPicPr>
            <p:nvPr/>
          </p:nvPicPr>
          <p:blipFill>
            <a:blip r:embed="rId4"/>
            <a:stretch>
              <a:fillRect/>
            </a:stretch>
          </p:blipFill>
          <p:spPr>
            <a:xfrm>
              <a:off x="301922" y="1389793"/>
              <a:ext cx="1142565" cy="1142565"/>
            </a:xfrm>
            <a:prstGeom prst="rect">
              <a:avLst/>
            </a:prstGeom>
          </p:spPr>
        </p:pic>
        <p:pic>
          <p:nvPicPr>
            <p:cNvPr id="13" name="Image 12">
              <a:extLst>
                <a:ext uri="{FF2B5EF4-FFF2-40B4-BE49-F238E27FC236}">
                  <a16:creationId xmlns:a16="http://schemas.microsoft.com/office/drawing/2014/main" id="{9F532B74-6642-0E40-A91A-6B230198D121}"/>
                </a:ext>
              </a:extLst>
            </p:cNvPr>
            <p:cNvPicPr>
              <a:picLocks noChangeAspect="1"/>
            </p:cNvPicPr>
            <p:nvPr/>
          </p:nvPicPr>
          <p:blipFill>
            <a:blip r:embed="rId5"/>
            <a:stretch>
              <a:fillRect/>
            </a:stretch>
          </p:blipFill>
          <p:spPr>
            <a:xfrm>
              <a:off x="3272244" y="1418255"/>
              <a:ext cx="1140603" cy="1140603"/>
            </a:xfrm>
            <a:prstGeom prst="rect">
              <a:avLst/>
            </a:prstGeom>
          </p:spPr>
        </p:pic>
      </p:grpSp>
      <p:sp>
        <p:nvSpPr>
          <p:cNvPr id="2" name="ZoneTexte 1">
            <a:extLst>
              <a:ext uri="{FF2B5EF4-FFF2-40B4-BE49-F238E27FC236}">
                <a16:creationId xmlns:a16="http://schemas.microsoft.com/office/drawing/2014/main" id="{B9DD43D0-2C35-B245-BE1C-09CE7FA7C263}"/>
              </a:ext>
            </a:extLst>
          </p:cNvPr>
          <p:cNvSpPr txBox="1"/>
          <p:nvPr/>
        </p:nvSpPr>
        <p:spPr>
          <a:xfrm>
            <a:off x="220489" y="4988733"/>
            <a:ext cx="8703024" cy="1200329"/>
          </a:xfrm>
          <a:prstGeom prst="rect">
            <a:avLst/>
          </a:prstGeom>
          <a:solidFill>
            <a:schemeClr val="tx2">
              <a:lumMod val="20000"/>
              <a:lumOff val="8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pPr algn="ctr"/>
            <a:r>
              <a:rPr lang="en-US" sz="2400" dirty="0">
                <a:solidFill>
                  <a:schemeClr val="accent1">
                    <a:lumMod val="75000"/>
                  </a:schemeClr>
                </a:solidFill>
              </a:rPr>
              <a:t>Problematic</a:t>
            </a:r>
          </a:p>
          <a:p>
            <a:pPr algn="ctr"/>
            <a:r>
              <a:rPr lang="en-US" sz="2400" dirty="0">
                <a:solidFill>
                  <a:schemeClr val="tx2"/>
                </a:solidFill>
              </a:rPr>
              <a:t>How can we accurately represent a person’s professional profile?</a:t>
            </a:r>
          </a:p>
          <a:p>
            <a:endParaRPr lang="en-US" sz="2400" dirty="0"/>
          </a:p>
        </p:txBody>
      </p:sp>
    </p:spTree>
    <p:extLst>
      <p:ext uri="{BB962C8B-B14F-4D97-AF65-F5344CB8AC3E}">
        <p14:creationId xmlns:p14="http://schemas.microsoft.com/office/powerpoint/2010/main" val="219270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86504-8579-7B41-BE82-EE67EE603136}"/>
              </a:ext>
            </a:extLst>
          </p:cNvPr>
          <p:cNvSpPr>
            <a:spLocks noGrp="1"/>
          </p:cNvSpPr>
          <p:nvPr>
            <p:ph type="title"/>
          </p:nvPr>
        </p:nvSpPr>
        <p:spPr/>
        <p:txBody>
          <a:bodyPr/>
          <a:lstStyle/>
          <a:p>
            <a:r>
              <a:rPr lang="en-US"/>
              <a:t>Motivation and intuition</a:t>
            </a:r>
            <a:endParaRPr lang="en-US" sz="2100"/>
          </a:p>
        </p:txBody>
      </p:sp>
      <p:sp>
        <p:nvSpPr>
          <p:cNvPr id="4" name="Slide Number Placeholder 3">
            <a:extLst>
              <a:ext uri="{FF2B5EF4-FFF2-40B4-BE49-F238E27FC236}">
                <a16:creationId xmlns:a16="http://schemas.microsoft.com/office/drawing/2014/main" id="{E0C96047-D3D7-9B47-A572-0F89788DF236}"/>
              </a:ext>
            </a:extLst>
          </p:cNvPr>
          <p:cNvSpPr>
            <a:spLocks noGrp="1"/>
          </p:cNvSpPr>
          <p:nvPr>
            <p:ph type="sldNum" sz="quarter" idx="12"/>
          </p:nvPr>
        </p:nvSpPr>
        <p:spPr/>
        <p:txBody>
          <a:bodyPr/>
          <a:lstStyle/>
          <a:p>
            <a:fld id="{30CCB0C1-2DF4-8B4C-AC0E-201D3DFFEAFD}" type="slidenum">
              <a:rPr lang="en-US" smtClean="0"/>
              <a:pPr/>
              <a:t>32</a:t>
            </a:fld>
            <a:endParaRPr lang="en-US"/>
          </a:p>
        </p:txBody>
      </p:sp>
      <p:pic>
        <p:nvPicPr>
          <p:cNvPr id="5" name="Espace réservé du contenu 7">
            <a:extLst>
              <a:ext uri="{FF2B5EF4-FFF2-40B4-BE49-F238E27FC236}">
                <a16:creationId xmlns:a16="http://schemas.microsoft.com/office/drawing/2014/main" id="{82DFB4B1-A216-FC47-AE34-529E7E7C2D2B}"/>
              </a:ext>
            </a:extLst>
          </p:cNvPr>
          <p:cNvPicPr>
            <a:picLocks noGrp="1" noChangeAspect="1"/>
          </p:cNvPicPr>
          <p:nvPr>
            <p:ph idx="1"/>
          </p:nvPr>
        </p:nvPicPr>
        <p:blipFill>
          <a:blip r:embed="rId4"/>
          <a:stretch>
            <a:fillRect/>
          </a:stretch>
        </p:blipFill>
        <p:spPr>
          <a:xfrm>
            <a:off x="590550" y="1093533"/>
            <a:ext cx="7962900" cy="3424318"/>
          </a:xfrm>
        </p:spPr>
      </p:pic>
      <p:sp>
        <p:nvSpPr>
          <p:cNvPr id="3" name="ZoneTexte 2">
            <a:extLst>
              <a:ext uri="{FF2B5EF4-FFF2-40B4-BE49-F238E27FC236}">
                <a16:creationId xmlns:a16="http://schemas.microsoft.com/office/drawing/2014/main" id="{C26B52A3-0E0B-044F-B163-CCAF1EB0B039}"/>
              </a:ext>
            </a:extLst>
          </p:cNvPr>
          <p:cNvSpPr txBox="1"/>
          <p:nvPr/>
        </p:nvSpPr>
        <p:spPr>
          <a:xfrm>
            <a:off x="2323980" y="4633165"/>
            <a:ext cx="4496039" cy="369332"/>
          </a:xfrm>
          <a:prstGeom prst="rect">
            <a:avLst/>
          </a:prstGeom>
          <a:noFill/>
        </p:spPr>
        <p:txBody>
          <a:bodyPr wrap="none" rtlCol="0">
            <a:spAutoFit/>
          </a:bodyPr>
          <a:lstStyle/>
          <a:p>
            <a:r>
              <a:rPr lang="en-US" i="1"/>
              <a:t>Schematic representation of a LinkedIn Profile</a:t>
            </a:r>
          </a:p>
        </p:txBody>
      </p:sp>
    </p:spTree>
    <p:custDataLst>
      <p:tags r:id="rId1"/>
    </p:custDataLst>
    <p:extLst>
      <p:ext uri="{BB962C8B-B14F-4D97-AF65-F5344CB8AC3E}">
        <p14:creationId xmlns:p14="http://schemas.microsoft.com/office/powerpoint/2010/main" val="1071820411"/>
      </p:ext>
    </p:extLst>
  </p:cSld>
  <p:clrMapOvr>
    <a:masterClrMapping/>
  </p:clrMapOvr>
  <mc:AlternateContent xmlns:mc="http://schemas.openxmlformats.org/markup-compatibility/2006" xmlns:p14="http://schemas.microsoft.com/office/powerpoint/2010/main">
    <mc:Choice Requires="p14">
      <p:transition p14:dur="300" advTm="156321">
        <p:fade/>
      </p:transition>
    </mc:Choice>
    <mc:Fallback xmlns="">
      <p:transition advTm="156321">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86504-8579-7B41-BE82-EE67EE603136}"/>
              </a:ext>
            </a:extLst>
          </p:cNvPr>
          <p:cNvSpPr>
            <a:spLocks noGrp="1"/>
          </p:cNvSpPr>
          <p:nvPr>
            <p:ph type="title"/>
          </p:nvPr>
        </p:nvSpPr>
        <p:spPr/>
        <p:txBody>
          <a:bodyPr/>
          <a:lstStyle/>
          <a:p>
            <a:r>
              <a:rPr lang="en-US"/>
              <a:t>Motivation and intuition</a:t>
            </a:r>
            <a:endParaRPr lang="en-US" sz="2100"/>
          </a:p>
        </p:txBody>
      </p:sp>
      <p:sp>
        <p:nvSpPr>
          <p:cNvPr id="4" name="Slide Number Placeholder 3">
            <a:extLst>
              <a:ext uri="{FF2B5EF4-FFF2-40B4-BE49-F238E27FC236}">
                <a16:creationId xmlns:a16="http://schemas.microsoft.com/office/drawing/2014/main" id="{E0C96047-D3D7-9B47-A572-0F89788DF236}"/>
              </a:ext>
            </a:extLst>
          </p:cNvPr>
          <p:cNvSpPr>
            <a:spLocks noGrp="1"/>
          </p:cNvSpPr>
          <p:nvPr>
            <p:ph type="sldNum" sz="quarter" idx="12"/>
          </p:nvPr>
        </p:nvSpPr>
        <p:spPr/>
        <p:txBody>
          <a:bodyPr/>
          <a:lstStyle/>
          <a:p>
            <a:fld id="{30CCB0C1-2DF4-8B4C-AC0E-201D3DFFEAFD}" type="slidenum">
              <a:rPr lang="en-US" smtClean="0"/>
              <a:pPr/>
              <a:t>33</a:t>
            </a:fld>
            <a:endParaRPr lang="en-US"/>
          </a:p>
        </p:txBody>
      </p:sp>
      <p:sp>
        <p:nvSpPr>
          <p:cNvPr id="10" name="ZoneTexte 9">
            <a:extLst>
              <a:ext uri="{FF2B5EF4-FFF2-40B4-BE49-F238E27FC236}">
                <a16:creationId xmlns:a16="http://schemas.microsoft.com/office/drawing/2014/main" id="{AD8E8E69-F06B-3C4F-9842-72865CC75379}"/>
              </a:ext>
            </a:extLst>
          </p:cNvPr>
          <p:cNvSpPr txBox="1"/>
          <p:nvPr/>
        </p:nvSpPr>
        <p:spPr>
          <a:xfrm>
            <a:off x="211193" y="5123233"/>
            <a:ext cx="8721614" cy="1436773"/>
          </a:xfrm>
          <a:prstGeom prst="rect">
            <a:avLst/>
          </a:prstGeom>
          <a:solidFill>
            <a:schemeClr val="tx2">
              <a:lumMod val="20000"/>
              <a:lumOff val="80000"/>
            </a:schemeClr>
          </a:solidFill>
        </p:spPr>
        <p:txBody>
          <a:bodyPr wrap="square" rtlCol="0" anchor="ctr">
            <a:noAutofit/>
          </a:bodyPr>
          <a:lstStyle/>
          <a:p>
            <a:pPr algn="ctr"/>
            <a:r>
              <a:rPr lang="en-US" sz="2400" dirty="0">
                <a:solidFill>
                  <a:schemeClr val="accent1">
                    <a:lumMod val="75000"/>
                  </a:schemeClr>
                </a:solidFill>
              </a:rPr>
              <a:t>Intuition</a:t>
            </a:r>
            <a:endParaRPr lang="en-US" dirty="0">
              <a:solidFill>
                <a:schemeClr val="accent1">
                  <a:lumMod val="75000"/>
                </a:schemeClr>
              </a:solidFill>
            </a:endParaRPr>
          </a:p>
          <a:p>
            <a:pPr marL="285750" indent="-285750">
              <a:buFont typeface="Arial" panose="020B0604020202020204" pitchFamily="34" charset="0"/>
              <a:buChar char="•"/>
            </a:pPr>
            <a:r>
              <a:rPr lang="en-US" sz="2200" dirty="0"/>
              <a:t>We can use their LinkedIn page to build their </a:t>
            </a:r>
            <a:r>
              <a:rPr lang="en-US" sz="2200" b="1" dirty="0"/>
              <a:t>professional profiles</a:t>
            </a:r>
          </a:p>
          <a:p>
            <a:pPr marL="285750" indent="-285750">
              <a:buFont typeface="Arial" panose="020B0604020202020204" pitchFamily="34" charset="0"/>
              <a:buChar char="•"/>
            </a:pPr>
            <a:r>
              <a:rPr lang="en-US" sz="2200" dirty="0"/>
              <a:t>Their </a:t>
            </a:r>
            <a:r>
              <a:rPr lang="en-US" sz="2200" b="1" dirty="0"/>
              <a:t>past jobs</a:t>
            </a:r>
            <a:r>
              <a:rPr lang="en-US" sz="2200" dirty="0"/>
              <a:t> (natural language) should be enough to represent them</a:t>
            </a:r>
          </a:p>
        </p:txBody>
      </p:sp>
      <p:pic>
        <p:nvPicPr>
          <p:cNvPr id="5" name="Espace réservé du contenu 7">
            <a:extLst>
              <a:ext uri="{FF2B5EF4-FFF2-40B4-BE49-F238E27FC236}">
                <a16:creationId xmlns:a16="http://schemas.microsoft.com/office/drawing/2014/main" id="{82DFB4B1-A216-FC47-AE34-529E7E7C2D2B}"/>
              </a:ext>
            </a:extLst>
          </p:cNvPr>
          <p:cNvPicPr>
            <a:picLocks noGrp="1" noChangeAspect="1"/>
          </p:cNvPicPr>
          <p:nvPr>
            <p:ph idx="1"/>
          </p:nvPr>
        </p:nvPicPr>
        <p:blipFill>
          <a:blip r:embed="rId4"/>
          <a:stretch>
            <a:fillRect/>
          </a:stretch>
        </p:blipFill>
        <p:spPr>
          <a:xfrm>
            <a:off x="590550" y="1093533"/>
            <a:ext cx="7962900" cy="3424318"/>
          </a:xfrm>
        </p:spPr>
      </p:pic>
      <p:sp>
        <p:nvSpPr>
          <p:cNvPr id="6" name="ZoneTexte 5">
            <a:extLst>
              <a:ext uri="{FF2B5EF4-FFF2-40B4-BE49-F238E27FC236}">
                <a16:creationId xmlns:a16="http://schemas.microsoft.com/office/drawing/2014/main" id="{C232ED49-ECE5-3046-9C07-A1D947FBEDE4}"/>
              </a:ext>
            </a:extLst>
          </p:cNvPr>
          <p:cNvSpPr txBox="1"/>
          <p:nvPr/>
        </p:nvSpPr>
        <p:spPr>
          <a:xfrm>
            <a:off x="2323980" y="4633165"/>
            <a:ext cx="4496039" cy="369332"/>
          </a:xfrm>
          <a:prstGeom prst="rect">
            <a:avLst/>
          </a:prstGeom>
          <a:noFill/>
        </p:spPr>
        <p:txBody>
          <a:bodyPr wrap="none" rtlCol="0">
            <a:spAutoFit/>
          </a:bodyPr>
          <a:lstStyle/>
          <a:p>
            <a:r>
              <a:rPr lang="en-US" i="1"/>
              <a:t>Schematic representation of a LinkedIn Profile</a:t>
            </a:r>
          </a:p>
        </p:txBody>
      </p:sp>
    </p:spTree>
    <p:custDataLst>
      <p:tags r:id="rId1"/>
    </p:custDataLst>
    <p:extLst>
      <p:ext uri="{BB962C8B-B14F-4D97-AF65-F5344CB8AC3E}">
        <p14:creationId xmlns:p14="http://schemas.microsoft.com/office/powerpoint/2010/main" val="1833088093"/>
      </p:ext>
    </p:extLst>
  </p:cSld>
  <p:clrMapOvr>
    <a:masterClrMapping/>
  </p:clrMapOvr>
  <mc:AlternateContent xmlns:mc="http://schemas.openxmlformats.org/markup-compatibility/2006" xmlns:p14="http://schemas.microsoft.com/office/powerpoint/2010/main">
    <mc:Choice Requires="p14">
      <p:transition p14:dur="300" advTm="156321">
        <p:fade/>
      </p:transition>
    </mc:Choice>
    <mc:Fallback xmlns="">
      <p:transition advTm="156321">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86504-8579-7B41-BE82-EE67EE603136}"/>
              </a:ext>
            </a:extLst>
          </p:cNvPr>
          <p:cNvSpPr>
            <a:spLocks noGrp="1"/>
          </p:cNvSpPr>
          <p:nvPr>
            <p:ph type="title"/>
          </p:nvPr>
        </p:nvSpPr>
        <p:spPr/>
        <p:txBody>
          <a:bodyPr/>
          <a:lstStyle/>
          <a:p>
            <a:r>
              <a:rPr lang="en-US"/>
              <a:t>Motivation and intuition</a:t>
            </a:r>
            <a:endParaRPr lang="en-US" sz="2100"/>
          </a:p>
        </p:txBody>
      </p:sp>
      <p:sp>
        <p:nvSpPr>
          <p:cNvPr id="4" name="Slide Number Placeholder 3">
            <a:extLst>
              <a:ext uri="{FF2B5EF4-FFF2-40B4-BE49-F238E27FC236}">
                <a16:creationId xmlns:a16="http://schemas.microsoft.com/office/drawing/2014/main" id="{E0C96047-D3D7-9B47-A572-0F89788DF236}"/>
              </a:ext>
            </a:extLst>
          </p:cNvPr>
          <p:cNvSpPr>
            <a:spLocks noGrp="1"/>
          </p:cNvSpPr>
          <p:nvPr>
            <p:ph type="sldNum" sz="quarter" idx="12"/>
          </p:nvPr>
        </p:nvSpPr>
        <p:spPr/>
        <p:txBody>
          <a:bodyPr/>
          <a:lstStyle/>
          <a:p>
            <a:fld id="{30CCB0C1-2DF4-8B4C-AC0E-201D3DFFEAFD}" type="slidenum">
              <a:rPr lang="en-US" smtClean="0"/>
              <a:pPr/>
              <a:t>34</a:t>
            </a:fld>
            <a:endParaRPr lang="en-US"/>
          </a:p>
        </p:txBody>
      </p:sp>
      <p:sp>
        <p:nvSpPr>
          <p:cNvPr id="6" name="ZoneTexte 5">
            <a:extLst>
              <a:ext uri="{FF2B5EF4-FFF2-40B4-BE49-F238E27FC236}">
                <a16:creationId xmlns:a16="http://schemas.microsoft.com/office/drawing/2014/main" id="{98D2F0A0-7DE2-404D-8936-8F25BE04C5C7}"/>
              </a:ext>
            </a:extLst>
          </p:cNvPr>
          <p:cNvSpPr txBox="1"/>
          <p:nvPr/>
        </p:nvSpPr>
        <p:spPr>
          <a:xfrm>
            <a:off x="301922" y="3219923"/>
            <a:ext cx="2066260" cy="2769989"/>
          </a:xfrm>
          <a:prstGeom prst="rect">
            <a:avLst/>
          </a:prstGeom>
          <a:noFill/>
        </p:spPr>
        <p:txBody>
          <a:bodyPr wrap="square" rtlCol="0">
            <a:spAutoFit/>
          </a:bodyPr>
          <a:lstStyle/>
          <a:p>
            <a:pPr algn="ctr"/>
            <a:r>
              <a:rPr lang="en-US" sz="2400" dirty="0">
                <a:solidFill>
                  <a:schemeClr val="accent1">
                    <a:lumMod val="75000"/>
                  </a:schemeClr>
                </a:solidFill>
              </a:rPr>
              <a:t>Approach</a:t>
            </a:r>
          </a:p>
          <a:p>
            <a:pPr algn="ctr"/>
            <a:endParaRPr lang="en-US" sz="2400" dirty="0">
              <a:solidFill>
                <a:schemeClr val="accent1">
                  <a:lumMod val="75000"/>
                </a:schemeClr>
              </a:solidFill>
            </a:endParaRPr>
          </a:p>
          <a:p>
            <a:r>
              <a:rPr lang="en-US" dirty="0">
                <a:solidFill>
                  <a:schemeClr val="tx2"/>
                </a:solidFill>
              </a:rPr>
              <a:t>User-generated text </a:t>
            </a:r>
            <a:r>
              <a:rPr lang="en-US" dirty="0">
                <a:solidFill>
                  <a:schemeClr val="tx2"/>
                </a:solidFill>
                <a:sym typeface="Wingdings" pitchFamily="2" charset="2"/>
              </a:rPr>
              <a:t> </a:t>
            </a:r>
            <a:r>
              <a:rPr lang="en-US" dirty="0">
                <a:solidFill>
                  <a:schemeClr val="tx2"/>
                </a:solidFill>
              </a:rPr>
              <a:t>build their representation</a:t>
            </a:r>
          </a:p>
          <a:p>
            <a:endParaRPr lang="en-US" dirty="0">
              <a:solidFill>
                <a:schemeClr val="tx2"/>
              </a:solidFill>
            </a:endParaRPr>
          </a:p>
          <a:p>
            <a:r>
              <a:rPr lang="en-US" dirty="0">
                <a:solidFill>
                  <a:schemeClr val="tx2"/>
                </a:solidFill>
              </a:rPr>
              <a:t>Remainder of the profile </a:t>
            </a:r>
            <a:r>
              <a:rPr lang="en-US" dirty="0">
                <a:solidFill>
                  <a:schemeClr val="tx2"/>
                </a:solidFill>
                <a:sym typeface="Wingdings" pitchFamily="2" charset="2"/>
              </a:rPr>
              <a:t></a:t>
            </a:r>
            <a:r>
              <a:rPr lang="en-US" dirty="0">
                <a:solidFill>
                  <a:schemeClr val="tx2"/>
                </a:solidFill>
              </a:rPr>
              <a:t> evaluation</a:t>
            </a:r>
          </a:p>
        </p:txBody>
      </p:sp>
      <p:sp>
        <p:nvSpPr>
          <p:cNvPr id="7" name="ZoneTexte 6">
            <a:extLst>
              <a:ext uri="{FF2B5EF4-FFF2-40B4-BE49-F238E27FC236}">
                <a16:creationId xmlns:a16="http://schemas.microsoft.com/office/drawing/2014/main" id="{FB6D825D-6BCA-8A48-A98F-4D9B6E618C85}"/>
              </a:ext>
            </a:extLst>
          </p:cNvPr>
          <p:cNvSpPr txBox="1"/>
          <p:nvPr/>
        </p:nvSpPr>
        <p:spPr>
          <a:xfrm>
            <a:off x="211193" y="1205565"/>
            <a:ext cx="8721614" cy="1477328"/>
          </a:xfrm>
          <a:prstGeom prst="rect">
            <a:avLst/>
          </a:prstGeom>
          <a:solidFill>
            <a:schemeClr val="tx2">
              <a:lumMod val="20000"/>
              <a:lumOff val="80000"/>
            </a:schemeClr>
          </a:solidFill>
        </p:spPr>
        <p:txBody>
          <a:bodyPr wrap="square" rtlCol="0" anchor="ctr">
            <a:spAutoFit/>
          </a:bodyPr>
          <a:lstStyle/>
          <a:p>
            <a:pPr algn="ctr"/>
            <a:r>
              <a:rPr lang="en-US" sz="2400" dirty="0">
                <a:solidFill>
                  <a:schemeClr val="accent1">
                    <a:lumMod val="75000"/>
                  </a:schemeClr>
                </a:solidFill>
              </a:rPr>
              <a:t>Intuition</a:t>
            </a:r>
            <a:endParaRPr lang="en-US" dirty="0">
              <a:solidFill>
                <a:schemeClr val="accent1">
                  <a:lumMod val="75000"/>
                </a:schemeClr>
              </a:solidFill>
            </a:endParaRPr>
          </a:p>
          <a:p>
            <a:pPr marL="285750" indent="-285750">
              <a:buFont typeface="Arial" panose="020B0604020202020204" pitchFamily="34" charset="0"/>
              <a:buChar char="•"/>
            </a:pPr>
            <a:r>
              <a:rPr lang="en-US" sz="2200" dirty="0"/>
              <a:t>We can use their LinkedIn page to build their </a:t>
            </a:r>
            <a:r>
              <a:rPr lang="en-US" sz="2200" b="1" dirty="0"/>
              <a:t>professional profiles</a:t>
            </a:r>
          </a:p>
          <a:p>
            <a:pPr marL="285750" indent="-285750">
              <a:buFont typeface="Arial" panose="020B0604020202020204" pitchFamily="34" charset="0"/>
              <a:buChar char="•"/>
            </a:pPr>
            <a:r>
              <a:rPr lang="en-US" sz="2200" dirty="0"/>
              <a:t>Their </a:t>
            </a:r>
            <a:r>
              <a:rPr lang="en-US" sz="2200" b="1" dirty="0"/>
              <a:t>past jobs </a:t>
            </a:r>
            <a:r>
              <a:rPr lang="en-US" sz="2200" dirty="0"/>
              <a:t>(natural language) should be enough to represent them</a:t>
            </a:r>
          </a:p>
        </p:txBody>
      </p:sp>
      <p:pic>
        <p:nvPicPr>
          <p:cNvPr id="5" name="Image 4">
            <a:extLst>
              <a:ext uri="{FF2B5EF4-FFF2-40B4-BE49-F238E27FC236}">
                <a16:creationId xmlns:a16="http://schemas.microsoft.com/office/drawing/2014/main" id="{6F1F8807-1E62-AA43-978C-78AD39FB2CC4}"/>
              </a:ext>
            </a:extLst>
          </p:cNvPr>
          <p:cNvPicPr>
            <a:picLocks noChangeAspect="1"/>
          </p:cNvPicPr>
          <p:nvPr/>
        </p:nvPicPr>
        <p:blipFill>
          <a:blip r:embed="rId4"/>
          <a:stretch>
            <a:fillRect/>
          </a:stretch>
        </p:blipFill>
        <p:spPr>
          <a:xfrm>
            <a:off x="2040088" y="2993944"/>
            <a:ext cx="6892719" cy="3221945"/>
          </a:xfrm>
          <a:prstGeom prst="rect">
            <a:avLst/>
          </a:prstGeom>
        </p:spPr>
      </p:pic>
    </p:spTree>
    <p:custDataLst>
      <p:tags r:id="rId1"/>
    </p:custDataLst>
    <p:extLst>
      <p:ext uri="{BB962C8B-B14F-4D97-AF65-F5344CB8AC3E}">
        <p14:creationId xmlns:p14="http://schemas.microsoft.com/office/powerpoint/2010/main" val="3152224617"/>
      </p:ext>
    </p:extLst>
  </p:cSld>
  <p:clrMapOvr>
    <a:masterClrMapping/>
  </p:clrMapOvr>
  <mc:AlternateContent xmlns:mc="http://schemas.openxmlformats.org/markup-compatibility/2006" xmlns:p14="http://schemas.microsoft.com/office/powerpoint/2010/main">
    <mc:Choice Requires="p14">
      <p:transition p14:dur="300" advTm="156321">
        <p:fade/>
      </p:transition>
    </mc:Choice>
    <mc:Fallback xmlns="">
      <p:transition advTm="156321">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15436F-AD9D-7A45-A15D-EE00E6879EEE}"/>
              </a:ext>
            </a:extLst>
          </p:cNvPr>
          <p:cNvSpPr>
            <a:spLocks noGrp="1"/>
          </p:cNvSpPr>
          <p:nvPr>
            <p:ph type="title"/>
          </p:nvPr>
        </p:nvSpPr>
        <p:spPr/>
        <p:txBody>
          <a:bodyPr anchor="ctr">
            <a:normAutofit/>
          </a:bodyPr>
          <a:lstStyle/>
          <a:p>
            <a:r>
              <a:rPr lang="en-US" dirty="0"/>
              <a:t>Resume overview</a:t>
            </a:r>
          </a:p>
        </p:txBody>
      </p:sp>
      <p:sp>
        <p:nvSpPr>
          <p:cNvPr id="4" name="Espace réservé du numéro de diapositive 3">
            <a:extLst>
              <a:ext uri="{FF2B5EF4-FFF2-40B4-BE49-F238E27FC236}">
                <a16:creationId xmlns:a16="http://schemas.microsoft.com/office/drawing/2014/main" id="{C568EE19-E9A4-FB45-953C-774887FCF8A1}"/>
              </a:ext>
            </a:extLst>
          </p:cNvPr>
          <p:cNvSpPr>
            <a:spLocks noGrp="1"/>
          </p:cNvSpPr>
          <p:nvPr>
            <p:ph type="sldNum" sz="quarter" idx="12"/>
          </p:nvPr>
        </p:nvSpPr>
        <p:spPr/>
        <p:txBody>
          <a:bodyPr anchor="ctr">
            <a:normAutofit/>
          </a:bodyPr>
          <a:lstStyle/>
          <a:p>
            <a:pPr>
              <a:spcAft>
                <a:spcPts val="600"/>
              </a:spcAft>
            </a:pPr>
            <a:fld id="{30CCB0C1-2DF4-8B4C-AC0E-201D3DFFEAFD}" type="slidenum">
              <a:rPr lang="fr-FR" smtClean="0"/>
              <a:pPr>
                <a:spcAft>
                  <a:spcPts val="600"/>
                </a:spcAft>
              </a:pPr>
              <a:t>35</a:t>
            </a:fld>
            <a:endParaRPr lang="fr-FR"/>
          </a:p>
        </p:txBody>
      </p:sp>
      <p:sp>
        <p:nvSpPr>
          <p:cNvPr id="13" name="ZoneTexte 12">
            <a:extLst>
              <a:ext uri="{FF2B5EF4-FFF2-40B4-BE49-F238E27FC236}">
                <a16:creationId xmlns:a16="http://schemas.microsoft.com/office/drawing/2014/main" id="{A4210D3B-6447-324D-AEF6-4F165A87FF40}"/>
              </a:ext>
            </a:extLst>
          </p:cNvPr>
          <p:cNvSpPr txBox="1"/>
          <p:nvPr/>
        </p:nvSpPr>
        <p:spPr>
          <a:xfrm>
            <a:off x="386981" y="2321004"/>
            <a:ext cx="2994171" cy="2215991"/>
          </a:xfrm>
          <a:prstGeom prst="rect">
            <a:avLst/>
          </a:prstGeom>
          <a:noFill/>
        </p:spPr>
        <p:txBody>
          <a:bodyPr wrap="square" rtlCol="0">
            <a:spAutoFit/>
          </a:bodyPr>
          <a:lstStyle/>
          <a:p>
            <a:pPr algn="ctr"/>
            <a:r>
              <a:rPr lang="en-US" sz="2400" dirty="0">
                <a:solidFill>
                  <a:schemeClr val="accent1">
                    <a:lumMod val="75000"/>
                  </a:schemeClr>
                </a:solidFill>
              </a:rPr>
              <a:t>Approach</a:t>
            </a:r>
          </a:p>
          <a:p>
            <a:pPr algn="ctr"/>
            <a:endParaRPr lang="en-US" sz="2400" dirty="0">
              <a:solidFill>
                <a:schemeClr val="accent1">
                  <a:lumMod val="75000"/>
                </a:schemeClr>
              </a:solidFill>
            </a:endParaRPr>
          </a:p>
          <a:p>
            <a:r>
              <a:rPr lang="en-US" dirty="0">
                <a:solidFill>
                  <a:schemeClr val="tx2"/>
                </a:solidFill>
              </a:rPr>
              <a:t>User-generated text </a:t>
            </a:r>
            <a:r>
              <a:rPr lang="en-US" dirty="0">
                <a:solidFill>
                  <a:schemeClr val="tx2"/>
                </a:solidFill>
                <a:sym typeface="Wingdings" pitchFamily="2" charset="2"/>
              </a:rPr>
              <a:t> </a:t>
            </a:r>
            <a:r>
              <a:rPr lang="en-US" dirty="0">
                <a:solidFill>
                  <a:schemeClr val="tx2"/>
                </a:solidFill>
              </a:rPr>
              <a:t>build their representation</a:t>
            </a:r>
          </a:p>
          <a:p>
            <a:endParaRPr lang="en-US" dirty="0">
              <a:solidFill>
                <a:schemeClr val="tx2"/>
              </a:solidFill>
            </a:endParaRPr>
          </a:p>
          <a:p>
            <a:r>
              <a:rPr lang="en-US" dirty="0">
                <a:solidFill>
                  <a:schemeClr val="tx2"/>
                </a:solidFill>
              </a:rPr>
              <a:t>Remainder of the profile </a:t>
            </a:r>
            <a:r>
              <a:rPr lang="en-US" dirty="0">
                <a:solidFill>
                  <a:schemeClr val="tx2"/>
                </a:solidFill>
                <a:sym typeface="Wingdings" pitchFamily="2" charset="2"/>
              </a:rPr>
              <a:t></a:t>
            </a:r>
            <a:r>
              <a:rPr lang="en-US" dirty="0">
                <a:solidFill>
                  <a:schemeClr val="tx2"/>
                </a:solidFill>
              </a:rPr>
              <a:t> evaluation</a:t>
            </a:r>
          </a:p>
        </p:txBody>
      </p:sp>
      <p:pic>
        <p:nvPicPr>
          <p:cNvPr id="17" name="Espace réservé du contenu 16">
            <a:extLst>
              <a:ext uri="{FF2B5EF4-FFF2-40B4-BE49-F238E27FC236}">
                <a16:creationId xmlns:a16="http://schemas.microsoft.com/office/drawing/2014/main" id="{6D51D982-8ECF-D345-B07E-3D93F6ECDC04}"/>
              </a:ext>
            </a:extLst>
          </p:cNvPr>
          <p:cNvPicPr>
            <a:picLocks noGrp="1" noChangeAspect="1"/>
          </p:cNvPicPr>
          <p:nvPr>
            <p:ph idx="1"/>
          </p:nvPr>
        </p:nvPicPr>
        <p:blipFill>
          <a:blip r:embed="rId3"/>
          <a:stretch>
            <a:fillRect/>
          </a:stretch>
        </p:blipFill>
        <p:spPr>
          <a:xfrm>
            <a:off x="3611840" y="1136314"/>
            <a:ext cx="5261945" cy="5341370"/>
          </a:xfrm>
        </p:spPr>
      </p:pic>
    </p:spTree>
    <p:extLst>
      <p:ext uri="{BB962C8B-B14F-4D97-AF65-F5344CB8AC3E}">
        <p14:creationId xmlns:p14="http://schemas.microsoft.com/office/powerpoint/2010/main" val="182043896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15436F-AD9D-7A45-A15D-EE00E6879EEE}"/>
              </a:ext>
            </a:extLst>
          </p:cNvPr>
          <p:cNvSpPr>
            <a:spLocks noGrp="1"/>
          </p:cNvSpPr>
          <p:nvPr>
            <p:ph type="title"/>
          </p:nvPr>
        </p:nvSpPr>
        <p:spPr/>
        <p:txBody>
          <a:bodyPr anchor="ctr">
            <a:normAutofit/>
          </a:bodyPr>
          <a:lstStyle/>
          <a:p>
            <a:r>
              <a:rPr lang="fr-FR" dirty="0"/>
              <a:t>Data &amp; </a:t>
            </a:r>
            <a:r>
              <a:rPr lang="fr-FR" dirty="0" err="1"/>
              <a:t>Task</a:t>
            </a:r>
            <a:endParaRPr lang="fr-FR" dirty="0"/>
          </a:p>
        </p:txBody>
      </p:sp>
      <p:pic>
        <p:nvPicPr>
          <p:cNvPr id="6" name="Espace réservé du contenu 5" descr="Une image contenant texte&#10;&#10;Description générée automatiquement">
            <a:extLst>
              <a:ext uri="{FF2B5EF4-FFF2-40B4-BE49-F238E27FC236}">
                <a16:creationId xmlns:a16="http://schemas.microsoft.com/office/drawing/2014/main" id="{A7C6AF39-1C7A-6C4F-A820-98FF27C408D7}"/>
              </a:ext>
            </a:extLst>
          </p:cNvPr>
          <p:cNvPicPr>
            <a:picLocks noGrp="1" noChangeAspect="1"/>
          </p:cNvPicPr>
          <p:nvPr>
            <p:ph idx="1"/>
          </p:nvPr>
        </p:nvPicPr>
        <p:blipFill>
          <a:blip r:embed="rId3"/>
          <a:stretch>
            <a:fillRect/>
          </a:stretch>
        </p:blipFill>
        <p:spPr>
          <a:xfrm>
            <a:off x="248430" y="2961892"/>
            <a:ext cx="4174616" cy="2615947"/>
          </a:xfrm>
        </p:spPr>
      </p:pic>
      <p:sp>
        <p:nvSpPr>
          <p:cNvPr id="4" name="Espace réservé du numéro de diapositive 3">
            <a:extLst>
              <a:ext uri="{FF2B5EF4-FFF2-40B4-BE49-F238E27FC236}">
                <a16:creationId xmlns:a16="http://schemas.microsoft.com/office/drawing/2014/main" id="{C568EE19-E9A4-FB45-953C-774887FCF8A1}"/>
              </a:ext>
            </a:extLst>
          </p:cNvPr>
          <p:cNvSpPr>
            <a:spLocks noGrp="1"/>
          </p:cNvSpPr>
          <p:nvPr>
            <p:ph type="sldNum" sz="quarter" idx="12"/>
          </p:nvPr>
        </p:nvSpPr>
        <p:spPr/>
        <p:txBody>
          <a:bodyPr anchor="ctr">
            <a:normAutofit/>
          </a:bodyPr>
          <a:lstStyle/>
          <a:p>
            <a:pPr>
              <a:spcAft>
                <a:spcPts val="600"/>
              </a:spcAft>
            </a:pPr>
            <a:fld id="{30CCB0C1-2DF4-8B4C-AC0E-201D3DFFEAFD}" type="slidenum">
              <a:rPr lang="fr-FR" smtClean="0"/>
              <a:pPr>
                <a:spcAft>
                  <a:spcPts val="600"/>
                </a:spcAft>
              </a:pPr>
              <a:t>36</a:t>
            </a:fld>
            <a:endParaRPr lang="fr-FR"/>
          </a:p>
        </p:txBody>
      </p:sp>
      <p:sp>
        <p:nvSpPr>
          <p:cNvPr id="3" name="ZoneTexte 2">
            <a:extLst>
              <a:ext uri="{FF2B5EF4-FFF2-40B4-BE49-F238E27FC236}">
                <a16:creationId xmlns:a16="http://schemas.microsoft.com/office/drawing/2014/main" id="{15341E6A-9482-E141-94FB-F9EB440A4D7B}"/>
              </a:ext>
            </a:extLst>
          </p:cNvPr>
          <p:cNvSpPr txBox="1"/>
          <p:nvPr/>
        </p:nvSpPr>
        <p:spPr>
          <a:xfrm>
            <a:off x="397384" y="1989366"/>
            <a:ext cx="8349231" cy="461665"/>
          </a:xfrm>
          <a:prstGeom prst="rect">
            <a:avLst/>
          </a:prstGeom>
          <a:noFill/>
        </p:spPr>
        <p:txBody>
          <a:bodyPr wrap="square" rtlCol="0">
            <a:spAutoFit/>
          </a:bodyPr>
          <a:lstStyle/>
          <a:p>
            <a:pPr algn="ctr"/>
            <a:r>
              <a:rPr lang="en-US" sz="2400" dirty="0">
                <a:solidFill>
                  <a:schemeClr val="tx2"/>
                </a:solidFill>
              </a:rPr>
              <a:t>The data is noisy, unstructured, redundant.</a:t>
            </a:r>
          </a:p>
        </p:txBody>
      </p:sp>
    </p:spTree>
    <p:extLst>
      <p:ext uri="{BB962C8B-B14F-4D97-AF65-F5344CB8AC3E}">
        <p14:creationId xmlns:p14="http://schemas.microsoft.com/office/powerpoint/2010/main" val="283658673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15436F-AD9D-7A45-A15D-EE00E6879EEE}"/>
              </a:ext>
            </a:extLst>
          </p:cNvPr>
          <p:cNvSpPr>
            <a:spLocks noGrp="1"/>
          </p:cNvSpPr>
          <p:nvPr>
            <p:ph type="title"/>
          </p:nvPr>
        </p:nvSpPr>
        <p:spPr/>
        <p:txBody>
          <a:bodyPr anchor="ctr">
            <a:normAutofit/>
          </a:bodyPr>
          <a:lstStyle/>
          <a:p>
            <a:r>
              <a:rPr lang="fr-FR" dirty="0"/>
              <a:t>Data &amp; </a:t>
            </a:r>
            <a:r>
              <a:rPr lang="fr-FR" dirty="0" err="1"/>
              <a:t>Task</a:t>
            </a:r>
            <a:endParaRPr lang="fr-FR" dirty="0"/>
          </a:p>
        </p:txBody>
      </p:sp>
      <p:pic>
        <p:nvPicPr>
          <p:cNvPr id="6" name="Espace réservé du contenu 5" descr="Une image contenant texte&#10;&#10;Description générée automatiquement">
            <a:extLst>
              <a:ext uri="{FF2B5EF4-FFF2-40B4-BE49-F238E27FC236}">
                <a16:creationId xmlns:a16="http://schemas.microsoft.com/office/drawing/2014/main" id="{A7C6AF39-1C7A-6C4F-A820-98FF27C408D7}"/>
              </a:ext>
            </a:extLst>
          </p:cNvPr>
          <p:cNvPicPr>
            <a:picLocks noGrp="1" noChangeAspect="1"/>
          </p:cNvPicPr>
          <p:nvPr>
            <p:ph idx="1"/>
          </p:nvPr>
        </p:nvPicPr>
        <p:blipFill>
          <a:blip r:embed="rId3"/>
          <a:stretch>
            <a:fillRect/>
          </a:stretch>
        </p:blipFill>
        <p:spPr>
          <a:xfrm>
            <a:off x="248430" y="2961892"/>
            <a:ext cx="4174616" cy="2615947"/>
          </a:xfrm>
        </p:spPr>
      </p:pic>
      <p:sp>
        <p:nvSpPr>
          <p:cNvPr id="4" name="Espace réservé du numéro de diapositive 3">
            <a:extLst>
              <a:ext uri="{FF2B5EF4-FFF2-40B4-BE49-F238E27FC236}">
                <a16:creationId xmlns:a16="http://schemas.microsoft.com/office/drawing/2014/main" id="{C568EE19-E9A4-FB45-953C-774887FCF8A1}"/>
              </a:ext>
            </a:extLst>
          </p:cNvPr>
          <p:cNvSpPr>
            <a:spLocks noGrp="1"/>
          </p:cNvSpPr>
          <p:nvPr>
            <p:ph type="sldNum" sz="quarter" idx="12"/>
          </p:nvPr>
        </p:nvSpPr>
        <p:spPr/>
        <p:txBody>
          <a:bodyPr anchor="ctr">
            <a:normAutofit/>
          </a:bodyPr>
          <a:lstStyle/>
          <a:p>
            <a:pPr>
              <a:spcAft>
                <a:spcPts val="600"/>
              </a:spcAft>
            </a:pPr>
            <a:fld id="{30CCB0C1-2DF4-8B4C-AC0E-201D3DFFEAFD}" type="slidenum">
              <a:rPr lang="fr-FR" smtClean="0"/>
              <a:pPr>
                <a:spcAft>
                  <a:spcPts val="600"/>
                </a:spcAft>
              </a:pPr>
              <a:t>37</a:t>
            </a:fld>
            <a:endParaRPr lang="fr-FR"/>
          </a:p>
        </p:txBody>
      </p:sp>
      <p:sp>
        <p:nvSpPr>
          <p:cNvPr id="3" name="ZoneTexte 2">
            <a:extLst>
              <a:ext uri="{FF2B5EF4-FFF2-40B4-BE49-F238E27FC236}">
                <a16:creationId xmlns:a16="http://schemas.microsoft.com/office/drawing/2014/main" id="{15341E6A-9482-E141-94FB-F9EB440A4D7B}"/>
              </a:ext>
            </a:extLst>
          </p:cNvPr>
          <p:cNvSpPr txBox="1"/>
          <p:nvPr/>
        </p:nvSpPr>
        <p:spPr>
          <a:xfrm>
            <a:off x="397384" y="1989366"/>
            <a:ext cx="8349231" cy="461665"/>
          </a:xfrm>
          <a:prstGeom prst="rect">
            <a:avLst/>
          </a:prstGeom>
          <a:noFill/>
        </p:spPr>
        <p:txBody>
          <a:bodyPr wrap="square" rtlCol="0">
            <a:spAutoFit/>
          </a:bodyPr>
          <a:lstStyle/>
          <a:p>
            <a:pPr algn="ctr"/>
            <a:r>
              <a:rPr lang="en-US" sz="2400" dirty="0">
                <a:solidFill>
                  <a:schemeClr val="tx2"/>
                </a:solidFill>
              </a:rPr>
              <a:t>The data is noisy, unstructured, redundant.</a:t>
            </a:r>
          </a:p>
        </p:txBody>
      </p:sp>
      <p:graphicFrame>
        <p:nvGraphicFramePr>
          <p:cNvPr id="8" name="Tableau 9">
            <a:extLst>
              <a:ext uri="{FF2B5EF4-FFF2-40B4-BE49-F238E27FC236}">
                <a16:creationId xmlns:a16="http://schemas.microsoft.com/office/drawing/2014/main" id="{6E08FA7A-95AD-E54B-8FC5-20FF5787EA9F}"/>
              </a:ext>
            </a:extLst>
          </p:cNvPr>
          <p:cNvGraphicFramePr>
            <a:graphicFrameLocks noGrp="1"/>
          </p:cNvGraphicFramePr>
          <p:nvPr>
            <p:extLst>
              <p:ext uri="{D42A27DB-BD31-4B8C-83A1-F6EECF244321}">
                <p14:modId xmlns:p14="http://schemas.microsoft.com/office/powerpoint/2010/main" val="1169204760"/>
              </p:ext>
            </p:extLst>
          </p:nvPr>
        </p:nvGraphicFramePr>
        <p:xfrm>
          <a:off x="4573824" y="3050797"/>
          <a:ext cx="4321746" cy="2585307"/>
        </p:xfrm>
        <a:graphic>
          <a:graphicData uri="http://schemas.openxmlformats.org/drawingml/2006/table">
            <a:tbl>
              <a:tblPr firstRow="1" bandRow="1">
                <a:tableStyleId>{21E4AEA4-8DFA-4A89-87EB-49C32662AFE0}</a:tableStyleId>
              </a:tblPr>
              <a:tblGrid>
                <a:gridCol w="2160873">
                  <a:extLst>
                    <a:ext uri="{9D8B030D-6E8A-4147-A177-3AD203B41FA5}">
                      <a16:colId xmlns:a16="http://schemas.microsoft.com/office/drawing/2014/main" val="2138052583"/>
                    </a:ext>
                  </a:extLst>
                </a:gridCol>
                <a:gridCol w="2160873">
                  <a:extLst>
                    <a:ext uri="{9D8B030D-6E8A-4147-A177-3AD203B41FA5}">
                      <a16:colId xmlns:a16="http://schemas.microsoft.com/office/drawing/2014/main" val="3520421029"/>
                    </a:ext>
                  </a:extLst>
                </a:gridCol>
              </a:tblGrid>
              <a:tr h="639663">
                <a:tc gridSpan="2">
                  <a:txBody>
                    <a:bodyPr/>
                    <a:lstStyle/>
                    <a:p>
                      <a:pPr algn="ctr"/>
                      <a:r>
                        <a:rPr lang="en-US" sz="2400" b="1" dirty="0"/>
                        <a:t>Training Split Information</a:t>
                      </a:r>
                    </a:p>
                  </a:txBody>
                  <a:tcPr/>
                </a:tc>
                <a:tc hMerge="1">
                  <a:txBody>
                    <a:bodyPr/>
                    <a:lstStyle/>
                    <a:p>
                      <a:endParaRPr lang="en-US" dirty="0"/>
                    </a:p>
                  </a:txBody>
                  <a:tcPr/>
                </a:tc>
                <a:extLst>
                  <a:ext uri="{0D108BD9-81ED-4DB2-BD59-A6C34878D82A}">
                    <a16:rowId xmlns:a16="http://schemas.microsoft.com/office/drawing/2014/main" val="693973948"/>
                  </a:ext>
                </a:extLst>
              </a:tr>
              <a:tr h="648548">
                <a:tc>
                  <a:txBody>
                    <a:bodyPr/>
                    <a:lstStyle/>
                    <a:p>
                      <a:pPr algn="ctr"/>
                      <a:r>
                        <a:rPr lang="en-US" b="1" dirty="0"/>
                        <a:t># Profiles</a:t>
                      </a:r>
                    </a:p>
                  </a:txBody>
                  <a:tcPr/>
                </a:tc>
                <a:tc>
                  <a:txBody>
                    <a:bodyPr/>
                    <a:lstStyle/>
                    <a:p>
                      <a:pPr algn="ctr"/>
                      <a:r>
                        <a:rPr lang="en-US" b="1" dirty="0"/>
                        <a:t>445,097</a:t>
                      </a:r>
                    </a:p>
                  </a:txBody>
                  <a:tcPr/>
                </a:tc>
                <a:extLst>
                  <a:ext uri="{0D108BD9-81ED-4DB2-BD59-A6C34878D82A}">
                    <a16:rowId xmlns:a16="http://schemas.microsoft.com/office/drawing/2014/main" val="3745117887"/>
                  </a:ext>
                </a:extLst>
              </a:tr>
              <a:tr h="648548">
                <a:tc>
                  <a:txBody>
                    <a:bodyPr/>
                    <a:lstStyle/>
                    <a:p>
                      <a:pPr algn="ctr"/>
                      <a:r>
                        <a:rPr lang="en-US" b="1" dirty="0"/>
                        <a:t># Jobs</a:t>
                      </a:r>
                    </a:p>
                  </a:txBody>
                  <a:tcPr/>
                </a:tc>
                <a:tc>
                  <a:txBody>
                    <a:bodyPr/>
                    <a:lstStyle/>
                    <a:p>
                      <a:pPr algn="ctr"/>
                      <a:r>
                        <a:rPr lang="en-US" b="1" dirty="0"/>
                        <a:t>2,595,484</a:t>
                      </a:r>
                    </a:p>
                  </a:txBody>
                  <a:tcPr/>
                </a:tc>
                <a:extLst>
                  <a:ext uri="{0D108BD9-81ED-4DB2-BD59-A6C34878D82A}">
                    <a16:rowId xmlns:a16="http://schemas.microsoft.com/office/drawing/2014/main" val="3169631476"/>
                  </a:ext>
                </a:extLst>
              </a:tr>
              <a:tr h="648548">
                <a:tc>
                  <a:txBody>
                    <a:bodyPr/>
                    <a:lstStyle/>
                    <a:p>
                      <a:pPr algn="ctr"/>
                      <a:r>
                        <a:rPr lang="en-US" b="1" dirty="0"/>
                        <a:t>% Unique Jobs</a:t>
                      </a:r>
                    </a:p>
                  </a:txBody>
                  <a:tcPr/>
                </a:tc>
                <a:tc>
                  <a:txBody>
                    <a:bodyPr/>
                    <a:lstStyle/>
                    <a:p>
                      <a:pPr algn="ctr"/>
                      <a:r>
                        <a:rPr lang="en-US" b="1" dirty="0"/>
                        <a:t>98.9%</a:t>
                      </a:r>
                    </a:p>
                  </a:txBody>
                  <a:tcPr/>
                </a:tc>
                <a:extLst>
                  <a:ext uri="{0D108BD9-81ED-4DB2-BD59-A6C34878D82A}">
                    <a16:rowId xmlns:a16="http://schemas.microsoft.com/office/drawing/2014/main" val="962398630"/>
                  </a:ext>
                </a:extLst>
              </a:tr>
            </a:tbl>
          </a:graphicData>
        </a:graphic>
      </p:graphicFrame>
    </p:spTree>
    <p:extLst>
      <p:ext uri="{BB962C8B-B14F-4D97-AF65-F5344CB8AC3E}">
        <p14:creationId xmlns:p14="http://schemas.microsoft.com/office/powerpoint/2010/main" val="269035721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15436F-AD9D-7A45-A15D-EE00E6879EEE}"/>
              </a:ext>
            </a:extLst>
          </p:cNvPr>
          <p:cNvSpPr>
            <a:spLocks noGrp="1"/>
          </p:cNvSpPr>
          <p:nvPr>
            <p:ph type="title"/>
          </p:nvPr>
        </p:nvSpPr>
        <p:spPr/>
        <p:txBody>
          <a:bodyPr anchor="ctr">
            <a:normAutofit/>
          </a:bodyPr>
          <a:lstStyle/>
          <a:p>
            <a:r>
              <a:rPr lang="en-US" dirty="0"/>
              <a:t>Data - Example</a:t>
            </a:r>
          </a:p>
        </p:txBody>
      </p:sp>
      <p:sp>
        <p:nvSpPr>
          <p:cNvPr id="4" name="Espace réservé du numéro de diapositive 3">
            <a:extLst>
              <a:ext uri="{FF2B5EF4-FFF2-40B4-BE49-F238E27FC236}">
                <a16:creationId xmlns:a16="http://schemas.microsoft.com/office/drawing/2014/main" id="{C568EE19-E9A4-FB45-953C-774887FCF8A1}"/>
              </a:ext>
            </a:extLst>
          </p:cNvPr>
          <p:cNvSpPr>
            <a:spLocks noGrp="1"/>
          </p:cNvSpPr>
          <p:nvPr>
            <p:ph type="sldNum" sz="quarter" idx="12"/>
          </p:nvPr>
        </p:nvSpPr>
        <p:spPr/>
        <p:txBody>
          <a:bodyPr anchor="ctr">
            <a:normAutofit/>
          </a:bodyPr>
          <a:lstStyle/>
          <a:p>
            <a:pPr>
              <a:spcAft>
                <a:spcPts val="600"/>
              </a:spcAft>
            </a:pPr>
            <a:fld id="{30CCB0C1-2DF4-8B4C-AC0E-201D3DFFEAFD}" type="slidenum">
              <a:rPr lang="fr-FR" smtClean="0"/>
              <a:pPr>
                <a:spcAft>
                  <a:spcPts val="600"/>
                </a:spcAft>
              </a:pPr>
              <a:t>38</a:t>
            </a:fld>
            <a:endParaRPr lang="fr-FR"/>
          </a:p>
        </p:txBody>
      </p:sp>
      <p:pic>
        <p:nvPicPr>
          <p:cNvPr id="21" name="Espace réservé du contenu 20" descr="Une image contenant texte&#10;&#10;Description générée automatiquement">
            <a:extLst>
              <a:ext uri="{FF2B5EF4-FFF2-40B4-BE49-F238E27FC236}">
                <a16:creationId xmlns:a16="http://schemas.microsoft.com/office/drawing/2014/main" id="{A1837330-6980-1D49-8004-AF025E8D7B51}"/>
              </a:ext>
            </a:extLst>
          </p:cNvPr>
          <p:cNvPicPr>
            <a:picLocks noGrp="1" noChangeAspect="1"/>
          </p:cNvPicPr>
          <p:nvPr>
            <p:ph idx="1"/>
          </p:nvPr>
        </p:nvPicPr>
        <p:blipFill>
          <a:blip r:embed="rId3"/>
          <a:stretch>
            <a:fillRect/>
          </a:stretch>
        </p:blipFill>
        <p:spPr>
          <a:xfrm>
            <a:off x="192299" y="978219"/>
            <a:ext cx="8759402" cy="4396910"/>
          </a:xfrm>
        </p:spPr>
      </p:pic>
      <p:sp>
        <p:nvSpPr>
          <p:cNvPr id="22" name="ZoneTexte 21">
            <a:extLst>
              <a:ext uri="{FF2B5EF4-FFF2-40B4-BE49-F238E27FC236}">
                <a16:creationId xmlns:a16="http://schemas.microsoft.com/office/drawing/2014/main" id="{2F02DFE3-691D-A04C-AF7E-4D787C643EBC}"/>
              </a:ext>
            </a:extLst>
          </p:cNvPr>
          <p:cNvSpPr txBox="1"/>
          <p:nvPr/>
        </p:nvSpPr>
        <p:spPr>
          <a:xfrm>
            <a:off x="192300" y="4370523"/>
            <a:ext cx="5387090" cy="2308324"/>
          </a:xfrm>
          <a:prstGeom prst="rect">
            <a:avLst/>
          </a:prstGeom>
          <a:noFill/>
        </p:spPr>
        <p:txBody>
          <a:bodyPr wrap="square" rtlCol="0">
            <a:spAutoFit/>
          </a:bodyPr>
          <a:lstStyle/>
          <a:p>
            <a:pPr marL="342900" indent="-342900">
              <a:buFont typeface="Arial" panose="020B0604020202020204" pitchFamily="34" charset="0"/>
              <a:buChar char="•"/>
            </a:pPr>
            <a:r>
              <a:rPr lang="en-US" sz="2400" dirty="0">
                <a:solidFill>
                  <a:schemeClr val="tx2"/>
                </a:solidFill>
              </a:rPr>
              <a:t>Non-verbal sentences</a:t>
            </a:r>
          </a:p>
          <a:p>
            <a:pPr marL="342900" indent="-342900">
              <a:buFont typeface="Arial" panose="020B0604020202020204" pitchFamily="34" charset="0"/>
              <a:buChar char="•"/>
            </a:pPr>
            <a:r>
              <a:rPr lang="en-US" sz="2400" dirty="0">
                <a:solidFill>
                  <a:schemeClr val="tx2"/>
                </a:solidFill>
              </a:rPr>
              <a:t>Acronym</a:t>
            </a:r>
          </a:p>
          <a:p>
            <a:pPr marL="342900" indent="-342900">
              <a:buFont typeface="Arial" panose="020B0604020202020204" pitchFamily="34" charset="0"/>
              <a:buChar char="•"/>
            </a:pPr>
            <a:r>
              <a:rPr lang="en-US" sz="2400" dirty="0">
                <a:solidFill>
                  <a:schemeClr val="tx2"/>
                </a:solidFill>
              </a:rPr>
              <a:t>Abbreviations</a:t>
            </a:r>
          </a:p>
          <a:p>
            <a:pPr marL="342900" indent="-342900">
              <a:buFont typeface="Arial" panose="020B0604020202020204" pitchFamily="34" charset="0"/>
              <a:buChar char="•"/>
            </a:pPr>
            <a:r>
              <a:rPr lang="en-US" sz="2400" dirty="0">
                <a:solidFill>
                  <a:schemeClr val="tx2"/>
                </a:solidFill>
              </a:rPr>
              <a:t>Named entity</a:t>
            </a:r>
          </a:p>
          <a:p>
            <a:pPr marL="342900" indent="-342900">
              <a:buFont typeface="Arial" panose="020B0604020202020204" pitchFamily="34" charset="0"/>
              <a:buChar char="•"/>
            </a:pPr>
            <a:r>
              <a:rPr lang="en-US" sz="2400" dirty="0">
                <a:solidFill>
                  <a:schemeClr val="tx2"/>
                </a:solidFill>
              </a:rPr>
              <a:t>Possible typos…</a:t>
            </a:r>
          </a:p>
          <a:p>
            <a:pPr marL="342900" indent="-342900">
              <a:buFont typeface="Arial" panose="020B0604020202020204" pitchFamily="34" charset="0"/>
              <a:buChar char="•"/>
            </a:pPr>
            <a:endParaRPr lang="en-US" sz="2400" dirty="0">
              <a:solidFill>
                <a:schemeClr val="tx2"/>
              </a:solidFill>
            </a:endParaRPr>
          </a:p>
        </p:txBody>
      </p:sp>
      <p:sp>
        <p:nvSpPr>
          <p:cNvPr id="23" name="ZoneTexte 22">
            <a:extLst>
              <a:ext uri="{FF2B5EF4-FFF2-40B4-BE49-F238E27FC236}">
                <a16:creationId xmlns:a16="http://schemas.microsoft.com/office/drawing/2014/main" id="{8F39D5EC-7EC6-9743-900D-C6A17961A755}"/>
              </a:ext>
            </a:extLst>
          </p:cNvPr>
          <p:cNvSpPr txBox="1"/>
          <p:nvPr/>
        </p:nvSpPr>
        <p:spPr>
          <a:xfrm>
            <a:off x="5703376" y="5609477"/>
            <a:ext cx="3258334" cy="830997"/>
          </a:xfrm>
          <a:prstGeom prst="rect">
            <a:avLst/>
          </a:prstGeom>
          <a:noFill/>
        </p:spPr>
        <p:txBody>
          <a:bodyPr wrap="square" rtlCol="0">
            <a:spAutoFit/>
          </a:bodyPr>
          <a:lstStyle/>
          <a:p>
            <a:pPr marL="342900" indent="-342900">
              <a:buFont typeface="Arial" panose="020B0604020202020204" pitchFamily="34" charset="0"/>
              <a:buChar char="•"/>
            </a:pPr>
            <a:r>
              <a:rPr lang="en-US" sz="2400" dirty="0">
                <a:solidFill>
                  <a:schemeClr val="tx2"/>
                </a:solidFill>
                <a:sym typeface="Wingdings" pitchFamily="2" charset="2"/>
              </a:rPr>
              <a:t>Redundancy</a:t>
            </a:r>
          </a:p>
          <a:p>
            <a:endParaRPr lang="en-US" sz="2400" dirty="0">
              <a:solidFill>
                <a:schemeClr val="tx2"/>
              </a:solidFill>
            </a:endParaRPr>
          </a:p>
        </p:txBody>
      </p:sp>
    </p:spTree>
    <p:extLst>
      <p:ext uri="{BB962C8B-B14F-4D97-AF65-F5344CB8AC3E}">
        <p14:creationId xmlns:p14="http://schemas.microsoft.com/office/powerpoint/2010/main" val="36343149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5B4CBF-C07A-844B-9726-6D9239E1217F}"/>
              </a:ext>
            </a:extLst>
          </p:cNvPr>
          <p:cNvSpPr>
            <a:spLocks noGrp="1"/>
          </p:cNvSpPr>
          <p:nvPr>
            <p:ph type="title"/>
          </p:nvPr>
        </p:nvSpPr>
        <p:spPr/>
        <p:txBody>
          <a:bodyPr/>
          <a:lstStyle/>
          <a:p>
            <a:r>
              <a:rPr lang="en-US" dirty="0"/>
              <a:t>Artificial Intelligence and Deep Learning</a:t>
            </a:r>
          </a:p>
        </p:txBody>
      </p:sp>
      <p:sp>
        <p:nvSpPr>
          <p:cNvPr id="4" name="Slide Number Placeholder 3">
            <a:extLst>
              <a:ext uri="{FF2B5EF4-FFF2-40B4-BE49-F238E27FC236}">
                <a16:creationId xmlns:a16="http://schemas.microsoft.com/office/drawing/2014/main" id="{8157A862-797F-B741-9C73-C1B6BE0EC46E}"/>
              </a:ext>
            </a:extLst>
          </p:cNvPr>
          <p:cNvSpPr>
            <a:spLocks noGrp="1"/>
          </p:cNvSpPr>
          <p:nvPr>
            <p:ph type="sldNum" sz="quarter" idx="12"/>
          </p:nvPr>
        </p:nvSpPr>
        <p:spPr/>
        <p:txBody>
          <a:bodyPr/>
          <a:lstStyle/>
          <a:p>
            <a:fld id="{30CCB0C1-2DF4-8B4C-AC0E-201D3DFFEAFD}" type="slidenum">
              <a:rPr lang="fr-FR" smtClean="0"/>
              <a:pPr/>
              <a:t>3</a:t>
            </a:fld>
            <a:endParaRPr lang="fr-FR" dirty="0"/>
          </a:p>
        </p:txBody>
      </p:sp>
      <p:pic>
        <p:nvPicPr>
          <p:cNvPr id="5" name="Image 4">
            <a:extLst>
              <a:ext uri="{FF2B5EF4-FFF2-40B4-BE49-F238E27FC236}">
                <a16:creationId xmlns:a16="http://schemas.microsoft.com/office/drawing/2014/main" id="{1EF9C0B7-26DE-7D4D-B6ED-83A86527BD37}"/>
              </a:ext>
            </a:extLst>
          </p:cNvPr>
          <p:cNvPicPr>
            <a:picLocks noChangeAspect="1"/>
          </p:cNvPicPr>
          <p:nvPr/>
        </p:nvPicPr>
        <p:blipFill>
          <a:blip r:embed="rId3"/>
          <a:stretch>
            <a:fillRect/>
          </a:stretch>
        </p:blipFill>
        <p:spPr>
          <a:xfrm>
            <a:off x="625690" y="1459042"/>
            <a:ext cx="3140713" cy="2848825"/>
          </a:xfrm>
          <a:prstGeom prst="rect">
            <a:avLst/>
          </a:prstGeom>
        </p:spPr>
      </p:pic>
      <p:pic>
        <p:nvPicPr>
          <p:cNvPr id="11" name="Image 10">
            <a:extLst>
              <a:ext uri="{FF2B5EF4-FFF2-40B4-BE49-F238E27FC236}">
                <a16:creationId xmlns:a16="http://schemas.microsoft.com/office/drawing/2014/main" id="{D9890368-7107-1047-96A3-04061C9BAE34}"/>
              </a:ext>
            </a:extLst>
          </p:cNvPr>
          <p:cNvPicPr>
            <a:picLocks noChangeAspect="1"/>
          </p:cNvPicPr>
          <p:nvPr/>
        </p:nvPicPr>
        <p:blipFill>
          <a:blip r:embed="rId4"/>
          <a:stretch>
            <a:fillRect/>
          </a:stretch>
        </p:blipFill>
        <p:spPr>
          <a:xfrm>
            <a:off x="3992646" y="1994912"/>
            <a:ext cx="4849432" cy="1636191"/>
          </a:xfrm>
          <a:prstGeom prst="rect">
            <a:avLst/>
          </a:prstGeom>
        </p:spPr>
      </p:pic>
      <p:sp>
        <p:nvSpPr>
          <p:cNvPr id="12" name="ZoneTexte 11">
            <a:extLst>
              <a:ext uri="{FF2B5EF4-FFF2-40B4-BE49-F238E27FC236}">
                <a16:creationId xmlns:a16="http://schemas.microsoft.com/office/drawing/2014/main" id="{715F7341-0A7C-3042-8638-213303FE8CD5}"/>
              </a:ext>
            </a:extLst>
          </p:cNvPr>
          <p:cNvSpPr txBox="1"/>
          <p:nvPr/>
        </p:nvSpPr>
        <p:spPr>
          <a:xfrm>
            <a:off x="103966" y="4337155"/>
            <a:ext cx="4184159" cy="369332"/>
          </a:xfrm>
          <a:prstGeom prst="rect">
            <a:avLst/>
          </a:prstGeom>
          <a:noFill/>
        </p:spPr>
        <p:txBody>
          <a:bodyPr wrap="none" rtlCol="0">
            <a:spAutoFit/>
          </a:bodyPr>
          <a:lstStyle/>
          <a:p>
            <a:pPr algn="ctr"/>
            <a:r>
              <a:rPr lang="en-US" i="1" dirty="0"/>
              <a:t>A user-item Matrix (Collaborative Filtering)</a:t>
            </a:r>
          </a:p>
        </p:txBody>
      </p:sp>
      <p:sp>
        <p:nvSpPr>
          <p:cNvPr id="14" name="ZoneTexte 13">
            <a:extLst>
              <a:ext uri="{FF2B5EF4-FFF2-40B4-BE49-F238E27FC236}">
                <a16:creationId xmlns:a16="http://schemas.microsoft.com/office/drawing/2014/main" id="{4F8EEF78-F42D-FA4F-A209-0A5D2CFBB051}"/>
              </a:ext>
            </a:extLst>
          </p:cNvPr>
          <p:cNvSpPr txBox="1"/>
          <p:nvPr/>
        </p:nvSpPr>
        <p:spPr>
          <a:xfrm>
            <a:off x="4855876" y="3740830"/>
            <a:ext cx="3122971" cy="369332"/>
          </a:xfrm>
          <a:prstGeom prst="rect">
            <a:avLst/>
          </a:prstGeom>
          <a:noFill/>
        </p:spPr>
        <p:txBody>
          <a:bodyPr wrap="none" rtlCol="0">
            <a:spAutoFit/>
          </a:bodyPr>
          <a:lstStyle/>
          <a:p>
            <a:pPr algn="ctr"/>
            <a:r>
              <a:rPr lang="en-US" i="1" dirty="0"/>
              <a:t>Schema of a language classifier</a:t>
            </a:r>
          </a:p>
        </p:txBody>
      </p:sp>
      <p:sp>
        <p:nvSpPr>
          <p:cNvPr id="3" name="ZoneTexte 2">
            <a:extLst>
              <a:ext uri="{FF2B5EF4-FFF2-40B4-BE49-F238E27FC236}">
                <a16:creationId xmlns:a16="http://schemas.microsoft.com/office/drawing/2014/main" id="{962C9460-4D7F-564C-915E-7CE0ADF5AAE7}"/>
              </a:ext>
            </a:extLst>
          </p:cNvPr>
          <p:cNvSpPr txBox="1"/>
          <p:nvPr/>
        </p:nvSpPr>
        <p:spPr>
          <a:xfrm>
            <a:off x="209862" y="5649856"/>
            <a:ext cx="4553952" cy="430887"/>
          </a:xfrm>
          <a:prstGeom prst="rect">
            <a:avLst/>
          </a:prstGeom>
          <a:noFill/>
        </p:spPr>
        <p:txBody>
          <a:bodyPr wrap="square" rtlCol="0" anchor="t">
            <a:spAutoFit/>
          </a:bodyPr>
          <a:lstStyle/>
          <a:p>
            <a:pPr algn="ctr"/>
            <a:r>
              <a:rPr lang="en-US" sz="2200" dirty="0">
                <a:solidFill>
                  <a:schemeClr val="tx2"/>
                </a:solidFill>
              </a:rPr>
              <a:t>Rise of AI for numerous applications:</a:t>
            </a:r>
          </a:p>
        </p:txBody>
      </p:sp>
      <p:sp>
        <p:nvSpPr>
          <p:cNvPr id="6" name="ZoneTexte 5">
            <a:extLst>
              <a:ext uri="{FF2B5EF4-FFF2-40B4-BE49-F238E27FC236}">
                <a16:creationId xmlns:a16="http://schemas.microsoft.com/office/drawing/2014/main" id="{89FD11BE-7958-8740-AB51-E5A46A22F0AC}"/>
              </a:ext>
            </a:extLst>
          </p:cNvPr>
          <p:cNvSpPr txBox="1"/>
          <p:nvPr/>
        </p:nvSpPr>
        <p:spPr>
          <a:xfrm>
            <a:off x="4763814" y="5126636"/>
            <a:ext cx="4078263" cy="1446550"/>
          </a:xfrm>
          <a:prstGeom prst="rect">
            <a:avLst/>
          </a:prstGeom>
          <a:noFill/>
        </p:spPr>
        <p:txBody>
          <a:bodyPr wrap="square" rtlCol="0">
            <a:spAutoFit/>
          </a:bodyPr>
          <a:lstStyle/>
          <a:p>
            <a:pPr marL="285750" indent="-285750">
              <a:buFont typeface="Arial" panose="020B0604020202020204" pitchFamily="34" charset="0"/>
              <a:buChar char="•"/>
            </a:pPr>
            <a:r>
              <a:rPr lang="en-US" sz="2200" dirty="0">
                <a:solidFill>
                  <a:schemeClr val="tx2"/>
                </a:solidFill>
              </a:rPr>
              <a:t>Computer Vision</a:t>
            </a:r>
          </a:p>
          <a:p>
            <a:pPr marL="285750" indent="-285750">
              <a:buFont typeface="Arial" panose="020B0604020202020204" pitchFamily="34" charset="0"/>
              <a:buChar char="•"/>
            </a:pPr>
            <a:r>
              <a:rPr lang="en-US" sz="2200" dirty="0">
                <a:solidFill>
                  <a:schemeClr val="tx2"/>
                </a:solidFill>
              </a:rPr>
              <a:t>Recommendation</a:t>
            </a:r>
          </a:p>
          <a:p>
            <a:pPr marL="285750" indent="-285750">
              <a:buFont typeface="Arial" panose="020B0604020202020204" pitchFamily="34" charset="0"/>
              <a:buChar char="•"/>
            </a:pPr>
            <a:r>
              <a:rPr lang="en-US" sz="2200" dirty="0">
                <a:solidFill>
                  <a:schemeClr val="tx2"/>
                </a:solidFill>
              </a:rPr>
              <a:t>Natural Language Processing</a:t>
            </a:r>
          </a:p>
          <a:p>
            <a:pPr marL="285750" indent="-285750">
              <a:buFont typeface="Arial" panose="020B0604020202020204" pitchFamily="34" charset="0"/>
              <a:buChar char="•"/>
            </a:pPr>
            <a:r>
              <a:rPr lang="en-US" sz="2200" dirty="0">
                <a:solidFill>
                  <a:schemeClr val="tx2"/>
                </a:solidFill>
              </a:rPr>
              <a:t>…</a:t>
            </a:r>
          </a:p>
        </p:txBody>
      </p:sp>
    </p:spTree>
    <p:extLst>
      <p:ext uri="{BB962C8B-B14F-4D97-AF65-F5344CB8AC3E}">
        <p14:creationId xmlns:p14="http://schemas.microsoft.com/office/powerpoint/2010/main" val="3173446846"/>
      </p:ext>
    </p:extLst>
  </p:cSld>
  <p:clrMapOvr>
    <a:masterClrMapping/>
  </p:clrMapOvr>
  <mc:AlternateContent xmlns:mc="http://schemas.openxmlformats.org/markup-compatibility/2006" xmlns:p14="http://schemas.microsoft.com/office/powerpoint/2010/main">
    <mc:Choice Requires="p14">
      <p:transition p14:dur="300" advTm="33275">
        <p:fade/>
      </p:transition>
    </mc:Choice>
    <mc:Fallback xmlns="">
      <p:transition advTm="33275">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15436F-AD9D-7A45-A15D-EE00E6879EEE}"/>
              </a:ext>
            </a:extLst>
          </p:cNvPr>
          <p:cNvSpPr>
            <a:spLocks noGrp="1"/>
          </p:cNvSpPr>
          <p:nvPr>
            <p:ph type="title"/>
          </p:nvPr>
        </p:nvSpPr>
        <p:spPr/>
        <p:txBody>
          <a:bodyPr anchor="ctr">
            <a:normAutofit/>
          </a:bodyPr>
          <a:lstStyle/>
          <a:p>
            <a:r>
              <a:rPr lang="en-US" dirty="0"/>
              <a:t>The model : Resume</a:t>
            </a:r>
          </a:p>
        </p:txBody>
      </p:sp>
      <p:sp>
        <p:nvSpPr>
          <p:cNvPr id="4" name="Espace réservé du numéro de diapositive 3">
            <a:extLst>
              <a:ext uri="{FF2B5EF4-FFF2-40B4-BE49-F238E27FC236}">
                <a16:creationId xmlns:a16="http://schemas.microsoft.com/office/drawing/2014/main" id="{C568EE19-E9A4-FB45-953C-774887FCF8A1}"/>
              </a:ext>
            </a:extLst>
          </p:cNvPr>
          <p:cNvSpPr>
            <a:spLocks noGrp="1"/>
          </p:cNvSpPr>
          <p:nvPr>
            <p:ph type="sldNum" sz="quarter" idx="12"/>
          </p:nvPr>
        </p:nvSpPr>
        <p:spPr/>
        <p:txBody>
          <a:bodyPr anchor="ctr">
            <a:normAutofit/>
          </a:bodyPr>
          <a:lstStyle/>
          <a:p>
            <a:pPr>
              <a:spcAft>
                <a:spcPts val="600"/>
              </a:spcAft>
            </a:pPr>
            <a:fld id="{30CCB0C1-2DF4-8B4C-AC0E-201D3DFFEAFD}" type="slidenum">
              <a:rPr lang="fr-FR" smtClean="0"/>
              <a:pPr>
                <a:spcAft>
                  <a:spcPts val="600"/>
                </a:spcAft>
              </a:pPr>
              <a:t>39</a:t>
            </a:fld>
            <a:endParaRPr lang="fr-FR"/>
          </a:p>
        </p:txBody>
      </p:sp>
      <p:pic>
        <p:nvPicPr>
          <p:cNvPr id="12" name="Espace réservé du contenu 11">
            <a:extLst>
              <a:ext uri="{FF2B5EF4-FFF2-40B4-BE49-F238E27FC236}">
                <a16:creationId xmlns:a16="http://schemas.microsoft.com/office/drawing/2014/main" id="{BC87658E-8F97-1746-A85B-AE7A6D60E947}"/>
              </a:ext>
            </a:extLst>
          </p:cNvPr>
          <p:cNvPicPr>
            <a:picLocks noGrp="1" noChangeAspect="1"/>
          </p:cNvPicPr>
          <p:nvPr>
            <p:ph idx="1"/>
          </p:nvPr>
        </p:nvPicPr>
        <p:blipFill>
          <a:blip r:embed="rId3"/>
          <a:stretch>
            <a:fillRect/>
          </a:stretch>
        </p:blipFill>
        <p:spPr>
          <a:xfrm>
            <a:off x="183750" y="1320305"/>
            <a:ext cx="8776499" cy="5239701"/>
          </a:xfrm>
        </p:spPr>
      </p:pic>
    </p:spTree>
    <p:extLst>
      <p:ext uri="{BB962C8B-B14F-4D97-AF65-F5344CB8AC3E}">
        <p14:creationId xmlns:p14="http://schemas.microsoft.com/office/powerpoint/2010/main" val="412480132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14D52B5-521D-6E42-9830-5360E9A4FF61}"/>
              </a:ext>
            </a:extLst>
          </p:cNvPr>
          <p:cNvSpPr>
            <a:spLocks noGrp="1"/>
          </p:cNvSpPr>
          <p:nvPr>
            <p:ph type="title"/>
          </p:nvPr>
        </p:nvSpPr>
        <p:spPr/>
        <p:txBody>
          <a:bodyPr/>
          <a:lstStyle/>
          <a:p>
            <a:r>
              <a:rPr lang="en-US" dirty="0"/>
              <a:t>Related work - FastText</a:t>
            </a:r>
          </a:p>
        </p:txBody>
      </p:sp>
      <p:sp>
        <p:nvSpPr>
          <p:cNvPr id="4" name="Espace réservé du numéro de diapositive 3">
            <a:extLst>
              <a:ext uri="{FF2B5EF4-FFF2-40B4-BE49-F238E27FC236}">
                <a16:creationId xmlns:a16="http://schemas.microsoft.com/office/drawing/2014/main" id="{92368015-76A4-9743-9812-5FD1AA428375}"/>
              </a:ext>
            </a:extLst>
          </p:cNvPr>
          <p:cNvSpPr>
            <a:spLocks noGrp="1"/>
          </p:cNvSpPr>
          <p:nvPr>
            <p:ph type="sldNum" sz="quarter" idx="12"/>
          </p:nvPr>
        </p:nvSpPr>
        <p:spPr/>
        <p:txBody>
          <a:bodyPr/>
          <a:lstStyle/>
          <a:p>
            <a:fld id="{30CCB0C1-2DF4-8B4C-AC0E-201D3DFFEAFD}" type="slidenum">
              <a:rPr lang="en-US" smtClean="0"/>
              <a:pPr/>
              <a:t>40</a:t>
            </a:fld>
            <a:endParaRPr lang="en-US"/>
          </a:p>
        </p:txBody>
      </p:sp>
      <p:pic>
        <p:nvPicPr>
          <p:cNvPr id="7" name="Image 6">
            <a:extLst>
              <a:ext uri="{FF2B5EF4-FFF2-40B4-BE49-F238E27FC236}">
                <a16:creationId xmlns:a16="http://schemas.microsoft.com/office/drawing/2014/main" id="{1D1EB6FA-705A-9B44-AFAB-DA586E4E9D5E}"/>
              </a:ext>
            </a:extLst>
          </p:cNvPr>
          <p:cNvPicPr>
            <a:picLocks noChangeAspect="1"/>
          </p:cNvPicPr>
          <p:nvPr/>
        </p:nvPicPr>
        <p:blipFill>
          <a:blip r:embed="rId3"/>
          <a:stretch>
            <a:fillRect/>
          </a:stretch>
        </p:blipFill>
        <p:spPr>
          <a:xfrm>
            <a:off x="5144933" y="1239864"/>
            <a:ext cx="3552492" cy="4132811"/>
          </a:xfrm>
          <a:prstGeom prst="rect">
            <a:avLst/>
          </a:prstGeom>
        </p:spPr>
      </p:pic>
      <p:sp>
        <p:nvSpPr>
          <p:cNvPr id="10" name="ZoneTexte 9">
            <a:extLst>
              <a:ext uri="{FF2B5EF4-FFF2-40B4-BE49-F238E27FC236}">
                <a16:creationId xmlns:a16="http://schemas.microsoft.com/office/drawing/2014/main" id="{BB3A597F-C3E2-E447-9875-646E0CBA1846}"/>
              </a:ext>
            </a:extLst>
          </p:cNvPr>
          <p:cNvSpPr txBox="1"/>
          <p:nvPr/>
        </p:nvSpPr>
        <p:spPr>
          <a:xfrm>
            <a:off x="5500579" y="5372675"/>
            <a:ext cx="3341499" cy="923330"/>
          </a:xfrm>
          <a:prstGeom prst="rect">
            <a:avLst/>
          </a:prstGeom>
          <a:noFill/>
        </p:spPr>
        <p:txBody>
          <a:bodyPr wrap="square" rtlCol="0">
            <a:spAutoFit/>
          </a:bodyPr>
          <a:lstStyle/>
          <a:p>
            <a:pPr algn="ctr"/>
            <a:r>
              <a:rPr lang="en-US" i="1"/>
              <a:t>Similarity between character n-grams in out-of- vocabulary words.</a:t>
            </a:r>
          </a:p>
        </p:txBody>
      </p:sp>
      <p:sp>
        <p:nvSpPr>
          <p:cNvPr id="12" name="ZoneTexte 11">
            <a:extLst>
              <a:ext uri="{FF2B5EF4-FFF2-40B4-BE49-F238E27FC236}">
                <a16:creationId xmlns:a16="http://schemas.microsoft.com/office/drawing/2014/main" id="{D8907698-B9CF-5C46-B21F-81C4296038E2}"/>
              </a:ext>
            </a:extLst>
          </p:cNvPr>
          <p:cNvSpPr txBox="1"/>
          <p:nvPr/>
        </p:nvSpPr>
        <p:spPr>
          <a:xfrm>
            <a:off x="1019506" y="3001308"/>
            <a:ext cx="3552493" cy="2308324"/>
          </a:xfrm>
          <a:prstGeom prst="rect">
            <a:avLst/>
          </a:prstGeom>
          <a:noFill/>
        </p:spPr>
        <p:txBody>
          <a:bodyPr wrap="square" rtlCol="0" anchor="ctr">
            <a:spAutoFit/>
          </a:bodyPr>
          <a:lstStyle/>
          <a:p>
            <a:pPr marL="285750" indent="-285750">
              <a:buFont typeface="Police système Courant"/>
              <a:buChar char="→"/>
            </a:pPr>
            <a:r>
              <a:rPr lang="en-US" sz="2400" dirty="0">
                <a:solidFill>
                  <a:schemeClr val="tx2"/>
                </a:solidFill>
              </a:rPr>
              <a:t>Sub-word embeddings</a:t>
            </a:r>
          </a:p>
          <a:p>
            <a:endParaRPr lang="en-US" sz="2400" dirty="0">
              <a:solidFill>
                <a:schemeClr val="tx2"/>
              </a:solidFill>
            </a:endParaRPr>
          </a:p>
          <a:p>
            <a:pPr marL="285750" indent="-285750">
              <a:buFont typeface="Police système Courant"/>
              <a:buChar char="→"/>
            </a:pPr>
            <a:r>
              <a:rPr lang="en-US" sz="2400" dirty="0">
                <a:solidFill>
                  <a:schemeClr val="tx2"/>
                </a:solidFill>
              </a:rPr>
              <a:t>Great for out-of-vocabulary words</a:t>
            </a:r>
          </a:p>
          <a:p>
            <a:endParaRPr lang="en-US" sz="2400" dirty="0">
              <a:solidFill>
                <a:schemeClr val="tx2"/>
              </a:solidFill>
            </a:endParaRPr>
          </a:p>
          <a:p>
            <a:pPr marL="285750" indent="-285750">
              <a:buFont typeface="Police système Courant"/>
              <a:buChar char="→"/>
            </a:pPr>
            <a:r>
              <a:rPr lang="en-US" sz="2400" dirty="0">
                <a:solidFill>
                  <a:schemeClr val="tx2"/>
                </a:solidFill>
              </a:rPr>
              <a:t>Very fast to train</a:t>
            </a:r>
          </a:p>
        </p:txBody>
      </p:sp>
      <p:sp>
        <p:nvSpPr>
          <p:cNvPr id="13" name="ZoneTexte 12">
            <a:extLst>
              <a:ext uri="{FF2B5EF4-FFF2-40B4-BE49-F238E27FC236}">
                <a16:creationId xmlns:a16="http://schemas.microsoft.com/office/drawing/2014/main" id="{71C9F54C-E626-7D40-A56E-0A92CB839826}"/>
              </a:ext>
            </a:extLst>
          </p:cNvPr>
          <p:cNvSpPr txBox="1"/>
          <p:nvPr/>
        </p:nvSpPr>
        <p:spPr>
          <a:xfrm>
            <a:off x="101300" y="1237352"/>
            <a:ext cx="5043634" cy="1249816"/>
          </a:xfrm>
          <a:prstGeom prst="rect">
            <a:avLst/>
          </a:prstGeom>
          <a:solidFill>
            <a:schemeClr val="accent6">
              <a:lumMod val="40000"/>
              <a:lumOff val="60000"/>
            </a:schemeClr>
          </a:solidFill>
        </p:spPr>
        <p:txBody>
          <a:bodyPr wrap="square" rtlCol="0">
            <a:noAutofit/>
          </a:bodyPr>
          <a:lstStyle/>
          <a:p>
            <a:r>
              <a:rPr lang="en-US" i="1" dirty="0"/>
              <a:t>Enriching Word Vectors with </a:t>
            </a:r>
            <a:r>
              <a:rPr lang="en-US" i="1" dirty="0" err="1"/>
              <a:t>Subword</a:t>
            </a:r>
            <a:r>
              <a:rPr lang="en-US" i="1" dirty="0"/>
              <a:t> Information</a:t>
            </a:r>
          </a:p>
          <a:p>
            <a:r>
              <a:rPr lang="en-US" dirty="0"/>
              <a:t>Bojanowski, Piotr and Grave, Edouard and </a:t>
            </a:r>
            <a:r>
              <a:rPr lang="en-US" dirty="0" err="1"/>
              <a:t>Joulin</a:t>
            </a:r>
            <a:r>
              <a:rPr lang="en-US" dirty="0"/>
              <a:t>, Armand and </a:t>
            </a:r>
            <a:r>
              <a:rPr lang="en-US" dirty="0" err="1"/>
              <a:t>Mikolov</a:t>
            </a:r>
            <a:r>
              <a:rPr lang="en-US" dirty="0"/>
              <a:t>, Tomas</a:t>
            </a:r>
          </a:p>
          <a:p>
            <a:r>
              <a:rPr lang="en-US" dirty="0"/>
              <a:t>ACL 2016</a:t>
            </a:r>
          </a:p>
        </p:txBody>
      </p:sp>
    </p:spTree>
    <p:extLst>
      <p:ext uri="{BB962C8B-B14F-4D97-AF65-F5344CB8AC3E}">
        <p14:creationId xmlns:p14="http://schemas.microsoft.com/office/powerpoint/2010/main" val="275818583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14D52B5-521D-6E42-9830-5360E9A4FF61}"/>
              </a:ext>
            </a:extLst>
          </p:cNvPr>
          <p:cNvSpPr>
            <a:spLocks noGrp="1"/>
          </p:cNvSpPr>
          <p:nvPr>
            <p:ph type="title"/>
          </p:nvPr>
        </p:nvSpPr>
        <p:spPr/>
        <p:txBody>
          <a:bodyPr/>
          <a:lstStyle/>
          <a:p>
            <a:r>
              <a:rPr lang="en-US" dirty="0"/>
              <a:t>Related work - ELMo</a:t>
            </a:r>
          </a:p>
        </p:txBody>
      </p:sp>
      <p:sp>
        <p:nvSpPr>
          <p:cNvPr id="4" name="Espace réservé du numéro de diapositive 3">
            <a:extLst>
              <a:ext uri="{FF2B5EF4-FFF2-40B4-BE49-F238E27FC236}">
                <a16:creationId xmlns:a16="http://schemas.microsoft.com/office/drawing/2014/main" id="{92368015-76A4-9743-9812-5FD1AA428375}"/>
              </a:ext>
            </a:extLst>
          </p:cNvPr>
          <p:cNvSpPr>
            <a:spLocks noGrp="1"/>
          </p:cNvSpPr>
          <p:nvPr>
            <p:ph type="sldNum" sz="quarter" idx="12"/>
          </p:nvPr>
        </p:nvSpPr>
        <p:spPr/>
        <p:txBody>
          <a:bodyPr/>
          <a:lstStyle/>
          <a:p>
            <a:fld id="{30CCB0C1-2DF4-8B4C-AC0E-201D3DFFEAFD}" type="slidenum">
              <a:rPr lang="en-US" smtClean="0"/>
              <a:pPr/>
              <a:t>41</a:t>
            </a:fld>
            <a:endParaRPr lang="en-US"/>
          </a:p>
        </p:txBody>
      </p:sp>
      <p:sp>
        <p:nvSpPr>
          <p:cNvPr id="7" name="ZoneTexte 6">
            <a:extLst>
              <a:ext uri="{FF2B5EF4-FFF2-40B4-BE49-F238E27FC236}">
                <a16:creationId xmlns:a16="http://schemas.microsoft.com/office/drawing/2014/main" id="{9B0B667D-5AF9-9349-877E-0002A6CF5267}"/>
              </a:ext>
            </a:extLst>
          </p:cNvPr>
          <p:cNvSpPr txBox="1"/>
          <p:nvPr/>
        </p:nvSpPr>
        <p:spPr>
          <a:xfrm>
            <a:off x="101250" y="1100379"/>
            <a:ext cx="5232701" cy="1492716"/>
          </a:xfrm>
          <a:prstGeom prst="rect">
            <a:avLst/>
          </a:prstGeom>
          <a:solidFill>
            <a:schemeClr val="accent6">
              <a:lumMod val="40000"/>
              <a:lumOff val="60000"/>
            </a:schemeClr>
          </a:solidFill>
        </p:spPr>
        <p:txBody>
          <a:bodyPr wrap="square" rtlCol="0">
            <a:spAutoFit/>
          </a:bodyPr>
          <a:lstStyle/>
          <a:p>
            <a:r>
              <a:rPr lang="en-US" sz="1900" i="1" dirty="0"/>
              <a:t>Deep contextualized word representations</a:t>
            </a:r>
          </a:p>
          <a:p>
            <a:r>
              <a:rPr lang="en-US" dirty="0"/>
              <a:t>Peters, Matthew E. and Neumann, Mark and </a:t>
            </a:r>
            <a:r>
              <a:rPr lang="en-US" dirty="0" err="1"/>
              <a:t>Iyyer</a:t>
            </a:r>
            <a:r>
              <a:rPr lang="en-US" dirty="0"/>
              <a:t>, Mohit and Gardner, Matt and Clark, Christopher and Lee, Kenton and </a:t>
            </a:r>
            <a:r>
              <a:rPr lang="en-US" dirty="0" err="1"/>
              <a:t>Zettlemoyer</a:t>
            </a:r>
            <a:r>
              <a:rPr lang="en-US" dirty="0"/>
              <a:t>, Luke. </a:t>
            </a:r>
          </a:p>
          <a:p>
            <a:r>
              <a:rPr lang="en-US" dirty="0"/>
              <a:t>In: Proc. of NAACL 2018.</a:t>
            </a:r>
          </a:p>
        </p:txBody>
      </p:sp>
      <mc:AlternateContent xmlns:mc="http://schemas.openxmlformats.org/markup-compatibility/2006" xmlns:a14="http://schemas.microsoft.com/office/drawing/2010/main">
        <mc:Choice Requires="a14">
          <p:sp>
            <p:nvSpPr>
              <p:cNvPr id="3" name="ZoneTexte 2">
                <a:extLst>
                  <a:ext uri="{FF2B5EF4-FFF2-40B4-BE49-F238E27FC236}">
                    <a16:creationId xmlns:a16="http://schemas.microsoft.com/office/drawing/2014/main" id="{107BE400-2633-0B48-AEA7-E8C4582BAF5A}"/>
                  </a:ext>
                </a:extLst>
              </p:cNvPr>
              <p:cNvSpPr txBox="1"/>
              <p:nvPr/>
            </p:nvSpPr>
            <p:spPr>
              <a:xfrm>
                <a:off x="5786204" y="3087656"/>
                <a:ext cx="2817969" cy="779124"/>
              </a:xfrm>
              <a:prstGeom prst="rect">
                <a:avLst/>
              </a:prstGeom>
              <a:ln/>
            </p:spPr>
            <p:style>
              <a:lnRef idx="1">
                <a:schemeClr val="accent4"/>
              </a:lnRef>
              <a:fillRef idx="2">
                <a:schemeClr val="accent4"/>
              </a:fillRef>
              <a:effectRef idx="1">
                <a:schemeClr val="accent4"/>
              </a:effectRef>
              <a:fontRef idx="minor">
                <a:schemeClr val="dk1"/>
              </a:fontRef>
            </p:style>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i="1" smtClean="0">
                              <a:latin typeface="Cambria Math" panose="02040503050406030204" pitchFamily="18" charset="0"/>
                            </a:rPr>
                          </m:ctrlPr>
                        </m:sSubSupPr>
                        <m:e>
                          <m:r>
                            <a:rPr lang="fr-FR" b="0" i="1" smtClean="0">
                              <a:latin typeface="Cambria Math" panose="02040503050406030204" pitchFamily="18" charset="0"/>
                            </a:rPr>
                            <m:t>𝑧</m:t>
                          </m:r>
                        </m:e>
                        <m:sub>
                          <m:r>
                            <a:rPr lang="fr-FR" b="0" i="1" smtClean="0">
                              <a:latin typeface="Cambria Math" panose="02040503050406030204" pitchFamily="18" charset="0"/>
                            </a:rPr>
                            <m:t>𝑤</m:t>
                          </m:r>
                        </m:sub>
                        <m:sup>
                          <m:r>
                            <a:rPr lang="fr-FR" b="0" i="1" smtClean="0">
                              <a:latin typeface="Cambria Math" panose="02040503050406030204" pitchFamily="18" charset="0"/>
                            </a:rPr>
                            <m:t>𝐸𝐿𝑀𝑜</m:t>
                          </m:r>
                        </m:sup>
                      </m:sSubSup>
                      <m:r>
                        <a:rPr lang="fr-FR" b="0" i="1" smtClean="0">
                          <a:latin typeface="Cambria Math" panose="02040503050406030204" pitchFamily="18" charset="0"/>
                        </a:rPr>
                        <m:t>= </m:t>
                      </m:r>
                      <m:r>
                        <a:rPr lang="fr-FR" b="0" i="1" smtClean="0">
                          <a:latin typeface="Cambria Math" panose="02040503050406030204" pitchFamily="18" charset="0"/>
                          <a:ea typeface="Cambria Math" panose="02040503050406030204" pitchFamily="18" charset="0"/>
                        </a:rPr>
                        <m:t>𝛾</m:t>
                      </m:r>
                      <m:nary>
                        <m:naryPr>
                          <m:chr m:val="∑"/>
                          <m:ctrlPr>
                            <a:rPr lang="fr-FR" b="0" i="1" smtClean="0">
                              <a:latin typeface="Cambria Math" panose="02040503050406030204" pitchFamily="18" charset="0"/>
                              <a:ea typeface="Cambria Math" panose="02040503050406030204" pitchFamily="18" charset="0"/>
                            </a:rPr>
                          </m:ctrlPr>
                        </m:naryPr>
                        <m:sub>
                          <m:r>
                            <m:rPr>
                              <m:brk m:alnAt="23"/>
                            </m:rPr>
                            <a:rPr lang="fr-FR" b="0" i="1" smtClean="0">
                              <a:latin typeface="Cambria Math" panose="02040503050406030204" pitchFamily="18" charset="0"/>
                              <a:ea typeface="Cambria Math" panose="02040503050406030204" pitchFamily="18" charset="0"/>
                            </a:rPr>
                            <m:t>𝑖</m:t>
                          </m:r>
                          <m:r>
                            <a:rPr lang="fr-FR" b="0" i="1" smtClean="0">
                              <a:latin typeface="Cambria Math" panose="02040503050406030204" pitchFamily="18" charset="0"/>
                              <a:ea typeface="Cambria Math" panose="02040503050406030204" pitchFamily="18" charset="0"/>
                            </a:rPr>
                            <m:t>=0</m:t>
                          </m:r>
                        </m:sub>
                        <m:sup>
                          <m:r>
                            <a:rPr lang="fr-FR" b="0" i="1" smtClean="0">
                              <a:latin typeface="Cambria Math" panose="02040503050406030204" pitchFamily="18" charset="0"/>
                              <a:ea typeface="Cambria Math" panose="02040503050406030204" pitchFamily="18" charset="0"/>
                            </a:rPr>
                            <m:t>𝐿</m:t>
                          </m:r>
                        </m:sup>
                        <m:e>
                          <m:sSubSup>
                            <m:sSubSupPr>
                              <m:ctrlPr>
                                <a:rPr lang="fr-FR" b="0" i="1" smtClean="0">
                                  <a:latin typeface="Cambria Math" panose="02040503050406030204" pitchFamily="18" charset="0"/>
                                  <a:ea typeface="Cambria Math" panose="02040503050406030204" pitchFamily="18" charset="0"/>
                                </a:rPr>
                              </m:ctrlPr>
                            </m:sSubSupPr>
                            <m:e>
                              <m:r>
                                <a:rPr lang="fr-FR" b="0" i="1" smtClean="0">
                                  <a:latin typeface="Cambria Math" panose="02040503050406030204" pitchFamily="18" charset="0"/>
                                  <a:ea typeface="Cambria Math" panose="02040503050406030204" pitchFamily="18" charset="0"/>
                                </a:rPr>
                                <m:t>𝑠</m:t>
                              </m:r>
                            </m:e>
                            <m:sub>
                              <m:r>
                                <a:rPr lang="fr-FR" b="0" i="1" smtClean="0">
                                  <a:latin typeface="Cambria Math" panose="02040503050406030204" pitchFamily="18" charset="0"/>
                                  <a:ea typeface="Cambria Math" panose="02040503050406030204" pitchFamily="18" charset="0"/>
                                </a:rPr>
                                <m:t>𝑖</m:t>
                              </m:r>
                            </m:sub>
                            <m:sup>
                              <m:r>
                                <a:rPr lang="fr-FR" b="0" i="1" smtClean="0">
                                  <a:latin typeface="Cambria Math" panose="02040503050406030204" pitchFamily="18" charset="0"/>
                                  <a:ea typeface="Cambria Math" panose="02040503050406030204" pitchFamily="18" charset="0"/>
                                </a:rPr>
                                <m:t>𝑡𝑎𝑠𝑘</m:t>
                              </m:r>
                            </m:sup>
                          </m:sSubSup>
                          <m:sSub>
                            <m:sSubPr>
                              <m:ctrlPr>
                                <a:rPr lang="fr-FR" b="0" i="1" smtClean="0">
                                  <a:latin typeface="Cambria Math" panose="02040503050406030204" pitchFamily="18" charset="0"/>
                                  <a:ea typeface="Cambria Math" panose="02040503050406030204" pitchFamily="18" charset="0"/>
                                </a:rPr>
                              </m:ctrlPr>
                            </m:sSubPr>
                            <m:e>
                              <m:r>
                                <a:rPr lang="fr-FR" b="0" i="1" smtClean="0">
                                  <a:latin typeface="Cambria Math" panose="02040503050406030204" pitchFamily="18" charset="0"/>
                                  <a:ea typeface="Cambria Math" panose="02040503050406030204" pitchFamily="18" charset="0"/>
                                </a:rPr>
                                <m:t>h</m:t>
                              </m:r>
                            </m:e>
                            <m:sub>
                              <m:r>
                                <a:rPr lang="fr-FR" b="0" i="1" smtClean="0">
                                  <a:latin typeface="Cambria Math" panose="02040503050406030204" pitchFamily="18" charset="0"/>
                                  <a:ea typeface="Cambria Math" panose="02040503050406030204" pitchFamily="18" charset="0"/>
                                </a:rPr>
                                <m:t>𝑖</m:t>
                              </m:r>
                            </m:sub>
                          </m:sSub>
                        </m:e>
                      </m:nary>
                    </m:oMath>
                  </m:oMathPara>
                </a14:m>
                <a:endParaRPr lang="en-US" dirty="0"/>
              </a:p>
            </p:txBody>
          </p:sp>
        </mc:Choice>
        <mc:Fallback xmlns="">
          <p:sp>
            <p:nvSpPr>
              <p:cNvPr id="3" name="ZoneTexte 2">
                <a:extLst>
                  <a:ext uri="{FF2B5EF4-FFF2-40B4-BE49-F238E27FC236}">
                    <a16:creationId xmlns:a16="http://schemas.microsoft.com/office/drawing/2014/main" id="{107BE400-2633-0B48-AEA7-E8C4582BAF5A}"/>
                  </a:ext>
                </a:extLst>
              </p:cNvPr>
              <p:cNvSpPr txBox="1">
                <a:spLocks noRot="1" noChangeAspect="1" noMove="1" noResize="1" noEditPoints="1" noAdjustHandles="1" noChangeArrowheads="1" noChangeShapeType="1" noTextEdit="1"/>
              </p:cNvSpPr>
              <p:nvPr/>
            </p:nvSpPr>
            <p:spPr>
              <a:xfrm>
                <a:off x="5786204" y="3087656"/>
                <a:ext cx="2817969" cy="779124"/>
              </a:xfrm>
              <a:prstGeom prst="rect">
                <a:avLst/>
              </a:prstGeom>
              <a:blipFill>
                <a:blip r:embed="rId4"/>
                <a:stretch>
                  <a:fillRect t="-112903" b="-174194"/>
                </a:stretch>
              </a:blipFill>
              <a:ln/>
            </p:spPr>
            <p:txBody>
              <a:bodyPr/>
              <a:lstStyle/>
              <a:p>
                <a:r>
                  <a:rPr lang="en-US">
                    <a:noFill/>
                  </a:rPr>
                  <a:t> </a:t>
                </a:r>
              </a:p>
            </p:txBody>
          </p:sp>
        </mc:Fallback>
      </mc:AlternateContent>
      <p:pic>
        <p:nvPicPr>
          <p:cNvPr id="8" name="Image 7" descr="Une image contenant texte&#10;&#10;Description générée automatiquement">
            <a:extLst>
              <a:ext uri="{FF2B5EF4-FFF2-40B4-BE49-F238E27FC236}">
                <a16:creationId xmlns:a16="http://schemas.microsoft.com/office/drawing/2014/main" id="{43A52168-3CBD-754E-B65F-6747FFD11E62}"/>
              </a:ext>
            </a:extLst>
          </p:cNvPr>
          <p:cNvPicPr>
            <a:picLocks noChangeAspect="1"/>
          </p:cNvPicPr>
          <p:nvPr/>
        </p:nvPicPr>
        <p:blipFill>
          <a:blip r:embed="rId5"/>
          <a:stretch>
            <a:fillRect/>
          </a:stretch>
        </p:blipFill>
        <p:spPr>
          <a:xfrm>
            <a:off x="5333951" y="1188386"/>
            <a:ext cx="4369525" cy="1428818"/>
          </a:xfrm>
          <a:prstGeom prst="rect">
            <a:avLst/>
          </a:prstGeom>
        </p:spPr>
      </p:pic>
      <p:pic>
        <p:nvPicPr>
          <p:cNvPr id="6" name="Image 5">
            <a:extLst>
              <a:ext uri="{FF2B5EF4-FFF2-40B4-BE49-F238E27FC236}">
                <a16:creationId xmlns:a16="http://schemas.microsoft.com/office/drawing/2014/main" id="{F60CAD12-B4D6-9F46-B2F6-2454402F7757}"/>
              </a:ext>
            </a:extLst>
          </p:cNvPr>
          <p:cNvPicPr>
            <a:picLocks noChangeAspect="1"/>
          </p:cNvPicPr>
          <p:nvPr/>
        </p:nvPicPr>
        <p:blipFill>
          <a:blip r:embed="rId6"/>
          <a:stretch>
            <a:fillRect/>
          </a:stretch>
        </p:blipFill>
        <p:spPr>
          <a:xfrm>
            <a:off x="-317616" y="2705211"/>
            <a:ext cx="9779232" cy="4030629"/>
          </a:xfrm>
          <a:prstGeom prst="rect">
            <a:avLst/>
          </a:prstGeom>
        </p:spPr>
      </p:pic>
    </p:spTree>
    <p:extLst>
      <p:ext uri="{BB962C8B-B14F-4D97-AF65-F5344CB8AC3E}">
        <p14:creationId xmlns:p14="http://schemas.microsoft.com/office/powerpoint/2010/main" val="367298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15436F-AD9D-7A45-A15D-EE00E6879EEE}"/>
              </a:ext>
            </a:extLst>
          </p:cNvPr>
          <p:cNvSpPr>
            <a:spLocks noGrp="1"/>
          </p:cNvSpPr>
          <p:nvPr>
            <p:ph type="title"/>
          </p:nvPr>
        </p:nvSpPr>
        <p:spPr/>
        <p:txBody>
          <a:bodyPr anchor="ctr">
            <a:normAutofit/>
          </a:bodyPr>
          <a:lstStyle/>
          <a:p>
            <a:r>
              <a:rPr lang="en-US" dirty="0"/>
              <a:t>The model : Resume</a:t>
            </a:r>
          </a:p>
        </p:txBody>
      </p:sp>
      <p:sp>
        <p:nvSpPr>
          <p:cNvPr id="4" name="Espace réservé du numéro de diapositive 3">
            <a:extLst>
              <a:ext uri="{FF2B5EF4-FFF2-40B4-BE49-F238E27FC236}">
                <a16:creationId xmlns:a16="http://schemas.microsoft.com/office/drawing/2014/main" id="{C568EE19-E9A4-FB45-953C-774887FCF8A1}"/>
              </a:ext>
            </a:extLst>
          </p:cNvPr>
          <p:cNvSpPr>
            <a:spLocks noGrp="1"/>
          </p:cNvSpPr>
          <p:nvPr>
            <p:ph type="sldNum" sz="quarter" idx="12"/>
          </p:nvPr>
        </p:nvSpPr>
        <p:spPr/>
        <p:txBody>
          <a:bodyPr anchor="ctr">
            <a:normAutofit/>
          </a:bodyPr>
          <a:lstStyle/>
          <a:p>
            <a:pPr>
              <a:spcAft>
                <a:spcPts val="600"/>
              </a:spcAft>
            </a:pPr>
            <a:fld id="{30CCB0C1-2DF4-8B4C-AC0E-201D3DFFEAFD}" type="slidenum">
              <a:rPr lang="fr-FR" smtClean="0"/>
              <a:pPr>
                <a:spcAft>
                  <a:spcPts val="600"/>
                </a:spcAft>
              </a:pPr>
              <a:t>42</a:t>
            </a:fld>
            <a:endParaRPr lang="fr-FR"/>
          </a:p>
        </p:txBody>
      </p:sp>
      <p:pic>
        <p:nvPicPr>
          <p:cNvPr id="12" name="Espace réservé du contenu 11">
            <a:extLst>
              <a:ext uri="{FF2B5EF4-FFF2-40B4-BE49-F238E27FC236}">
                <a16:creationId xmlns:a16="http://schemas.microsoft.com/office/drawing/2014/main" id="{BC87658E-8F97-1746-A85B-AE7A6D60E947}"/>
              </a:ext>
            </a:extLst>
          </p:cNvPr>
          <p:cNvPicPr>
            <a:picLocks noGrp="1" noChangeAspect="1"/>
          </p:cNvPicPr>
          <p:nvPr>
            <p:ph idx="1"/>
          </p:nvPr>
        </p:nvPicPr>
        <p:blipFill>
          <a:blip r:embed="rId3"/>
          <a:stretch>
            <a:fillRect/>
          </a:stretch>
        </p:blipFill>
        <p:spPr>
          <a:xfrm>
            <a:off x="332249" y="1134336"/>
            <a:ext cx="8509829" cy="5080495"/>
          </a:xfrm>
        </p:spPr>
      </p:pic>
      <p:sp>
        <p:nvSpPr>
          <p:cNvPr id="5" name="ZoneTexte 4">
            <a:extLst>
              <a:ext uri="{FF2B5EF4-FFF2-40B4-BE49-F238E27FC236}">
                <a16:creationId xmlns:a16="http://schemas.microsoft.com/office/drawing/2014/main" id="{B5DC0798-D116-3642-B441-915AF5B92E01}"/>
              </a:ext>
            </a:extLst>
          </p:cNvPr>
          <p:cNvSpPr txBox="1"/>
          <p:nvPr/>
        </p:nvSpPr>
        <p:spPr>
          <a:xfrm>
            <a:off x="0" y="6430380"/>
            <a:ext cx="9079984" cy="369332"/>
          </a:xfrm>
          <a:prstGeom prst="rect">
            <a:avLst/>
          </a:prstGeom>
          <a:noFill/>
        </p:spPr>
        <p:txBody>
          <a:bodyPr wrap="square" rtlCol="0">
            <a:spAutoFit/>
          </a:bodyPr>
          <a:lstStyle/>
          <a:p>
            <a:r>
              <a:rPr lang="en-US" i="1" dirty="0">
                <a:solidFill>
                  <a:schemeClr val="tx1">
                    <a:lumMod val="75000"/>
                    <a:lumOff val="25000"/>
                  </a:schemeClr>
                </a:solidFill>
              </a:rPr>
              <a:t>[1] Rush et al., 2015</a:t>
            </a:r>
          </a:p>
        </p:txBody>
      </p:sp>
    </p:spTree>
    <p:extLst>
      <p:ext uri="{BB962C8B-B14F-4D97-AF65-F5344CB8AC3E}">
        <p14:creationId xmlns:p14="http://schemas.microsoft.com/office/powerpoint/2010/main" val="167347695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15436F-AD9D-7A45-A15D-EE00E6879EEE}"/>
              </a:ext>
            </a:extLst>
          </p:cNvPr>
          <p:cNvSpPr>
            <a:spLocks noGrp="1"/>
          </p:cNvSpPr>
          <p:nvPr>
            <p:ph type="title"/>
          </p:nvPr>
        </p:nvSpPr>
        <p:spPr/>
        <p:txBody>
          <a:bodyPr anchor="ctr">
            <a:normAutofit/>
          </a:bodyPr>
          <a:lstStyle/>
          <a:p>
            <a:r>
              <a:rPr lang="fr-FR" dirty="0"/>
              <a:t>The model : Resume</a:t>
            </a:r>
          </a:p>
        </p:txBody>
      </p:sp>
      <p:sp>
        <p:nvSpPr>
          <p:cNvPr id="4" name="Espace réservé du numéro de diapositive 3">
            <a:extLst>
              <a:ext uri="{FF2B5EF4-FFF2-40B4-BE49-F238E27FC236}">
                <a16:creationId xmlns:a16="http://schemas.microsoft.com/office/drawing/2014/main" id="{C568EE19-E9A4-FB45-953C-774887FCF8A1}"/>
              </a:ext>
            </a:extLst>
          </p:cNvPr>
          <p:cNvSpPr>
            <a:spLocks noGrp="1"/>
          </p:cNvSpPr>
          <p:nvPr>
            <p:ph type="sldNum" sz="quarter" idx="12"/>
          </p:nvPr>
        </p:nvSpPr>
        <p:spPr/>
        <p:txBody>
          <a:bodyPr anchor="ctr">
            <a:normAutofit/>
          </a:bodyPr>
          <a:lstStyle/>
          <a:p>
            <a:pPr>
              <a:spcAft>
                <a:spcPts val="600"/>
              </a:spcAft>
            </a:pPr>
            <a:fld id="{30CCB0C1-2DF4-8B4C-AC0E-201D3DFFEAFD}" type="slidenum">
              <a:rPr lang="fr-FR" smtClean="0"/>
              <a:pPr>
                <a:spcAft>
                  <a:spcPts val="600"/>
                </a:spcAft>
              </a:pPr>
              <a:t>43</a:t>
            </a:fld>
            <a:endParaRPr lang="fr-FR"/>
          </a:p>
        </p:txBody>
      </p:sp>
      <p:sp>
        <p:nvSpPr>
          <p:cNvPr id="3" name="ZoneTexte 2">
            <a:extLst>
              <a:ext uri="{FF2B5EF4-FFF2-40B4-BE49-F238E27FC236}">
                <a16:creationId xmlns:a16="http://schemas.microsoft.com/office/drawing/2014/main" id="{D5C57071-DA8D-9B40-8259-73A319EB09AB}"/>
              </a:ext>
            </a:extLst>
          </p:cNvPr>
          <p:cNvSpPr txBox="1"/>
          <p:nvPr/>
        </p:nvSpPr>
        <p:spPr>
          <a:xfrm>
            <a:off x="2943969" y="2946928"/>
            <a:ext cx="3204660" cy="369332"/>
          </a:xfrm>
          <a:prstGeom prst="rect">
            <a:avLst/>
          </a:prstGeom>
          <a:noFill/>
        </p:spPr>
        <p:txBody>
          <a:bodyPr wrap="none" rtlCol="0">
            <a:spAutoFit/>
          </a:bodyPr>
          <a:lstStyle/>
          <a:p>
            <a:r>
              <a:rPr lang="en-US" i="1" dirty="0"/>
              <a:t>Illustration of the Text generator</a:t>
            </a:r>
          </a:p>
        </p:txBody>
      </p:sp>
      <p:pic>
        <p:nvPicPr>
          <p:cNvPr id="10" name="Image 9">
            <a:extLst>
              <a:ext uri="{FF2B5EF4-FFF2-40B4-BE49-F238E27FC236}">
                <a16:creationId xmlns:a16="http://schemas.microsoft.com/office/drawing/2014/main" id="{D098DB2E-D8BA-564C-81B2-4AC558350935}"/>
              </a:ext>
            </a:extLst>
          </p:cNvPr>
          <p:cNvPicPr>
            <a:picLocks noChangeAspect="1"/>
          </p:cNvPicPr>
          <p:nvPr/>
        </p:nvPicPr>
        <p:blipFill>
          <a:blip r:embed="rId3"/>
          <a:stretch>
            <a:fillRect/>
          </a:stretch>
        </p:blipFill>
        <p:spPr>
          <a:xfrm>
            <a:off x="101299" y="1087627"/>
            <a:ext cx="8890000" cy="1803400"/>
          </a:xfrm>
          <a:prstGeom prst="rect">
            <a:avLst/>
          </a:prstGeom>
        </p:spPr>
      </p:pic>
      <p:pic>
        <p:nvPicPr>
          <p:cNvPr id="12" name="Image 11">
            <a:extLst>
              <a:ext uri="{FF2B5EF4-FFF2-40B4-BE49-F238E27FC236}">
                <a16:creationId xmlns:a16="http://schemas.microsoft.com/office/drawing/2014/main" id="{10C9860F-C683-B84A-B0ED-DAD591970472}"/>
              </a:ext>
            </a:extLst>
          </p:cNvPr>
          <p:cNvPicPr>
            <a:picLocks noChangeAspect="1"/>
          </p:cNvPicPr>
          <p:nvPr/>
        </p:nvPicPr>
        <p:blipFill>
          <a:blip r:embed="rId4"/>
          <a:stretch>
            <a:fillRect/>
          </a:stretch>
        </p:blipFill>
        <p:spPr>
          <a:xfrm>
            <a:off x="330200" y="3541740"/>
            <a:ext cx="8483600" cy="2032000"/>
          </a:xfrm>
          <a:prstGeom prst="rect">
            <a:avLst/>
          </a:prstGeom>
        </p:spPr>
      </p:pic>
      <p:sp>
        <p:nvSpPr>
          <p:cNvPr id="13" name="ZoneTexte 12">
            <a:extLst>
              <a:ext uri="{FF2B5EF4-FFF2-40B4-BE49-F238E27FC236}">
                <a16:creationId xmlns:a16="http://schemas.microsoft.com/office/drawing/2014/main" id="{B85CD6F8-E73E-D943-A149-114A41BCDD0D}"/>
              </a:ext>
            </a:extLst>
          </p:cNvPr>
          <p:cNvSpPr txBox="1"/>
          <p:nvPr/>
        </p:nvSpPr>
        <p:spPr>
          <a:xfrm>
            <a:off x="3260423" y="5568090"/>
            <a:ext cx="3070071" cy="369332"/>
          </a:xfrm>
          <a:prstGeom prst="rect">
            <a:avLst/>
          </a:prstGeom>
          <a:noFill/>
        </p:spPr>
        <p:txBody>
          <a:bodyPr wrap="none" rtlCol="0">
            <a:spAutoFit/>
          </a:bodyPr>
          <a:lstStyle/>
          <a:p>
            <a:r>
              <a:rPr lang="en-US" i="1" dirty="0"/>
              <a:t>Illustration of the Decoder </a:t>
            </a:r>
            <a:r>
              <a:rPr lang="en-US" i="1" dirty="0">
                <a:solidFill>
                  <a:schemeClr val="tx1">
                    <a:lumMod val="75000"/>
                    <a:lumOff val="25000"/>
                  </a:schemeClr>
                </a:solidFill>
              </a:rPr>
              <a:t>[1]</a:t>
            </a:r>
          </a:p>
        </p:txBody>
      </p:sp>
      <p:sp>
        <p:nvSpPr>
          <p:cNvPr id="8" name="ZoneTexte 7">
            <a:extLst>
              <a:ext uri="{FF2B5EF4-FFF2-40B4-BE49-F238E27FC236}">
                <a16:creationId xmlns:a16="http://schemas.microsoft.com/office/drawing/2014/main" id="{E66EBEEF-BC3A-FF49-A2F5-1E339DA2E626}"/>
              </a:ext>
            </a:extLst>
          </p:cNvPr>
          <p:cNvSpPr txBox="1"/>
          <p:nvPr/>
        </p:nvSpPr>
        <p:spPr>
          <a:xfrm>
            <a:off x="0" y="6430380"/>
            <a:ext cx="9079984" cy="369332"/>
          </a:xfrm>
          <a:prstGeom prst="rect">
            <a:avLst/>
          </a:prstGeom>
          <a:noFill/>
        </p:spPr>
        <p:txBody>
          <a:bodyPr wrap="square" rtlCol="0">
            <a:spAutoFit/>
          </a:bodyPr>
          <a:lstStyle/>
          <a:p>
            <a:r>
              <a:rPr lang="en-US" i="1" dirty="0">
                <a:solidFill>
                  <a:schemeClr val="tx1">
                    <a:lumMod val="75000"/>
                    <a:lumOff val="25000"/>
                  </a:schemeClr>
                </a:solidFill>
              </a:rPr>
              <a:t>[1] I. Goodfellow, Y. </a:t>
            </a:r>
            <a:r>
              <a:rPr lang="en-US" i="1" dirty="0" err="1">
                <a:solidFill>
                  <a:schemeClr val="tx1">
                    <a:lumMod val="75000"/>
                    <a:lumOff val="25000"/>
                  </a:schemeClr>
                </a:solidFill>
              </a:rPr>
              <a:t>Bengio</a:t>
            </a:r>
            <a:r>
              <a:rPr lang="en-US" i="1" dirty="0">
                <a:solidFill>
                  <a:schemeClr val="tx1">
                    <a:lumMod val="75000"/>
                    <a:lumOff val="25000"/>
                  </a:schemeClr>
                </a:solidFill>
              </a:rPr>
              <a:t>, A. Courville (2016)</a:t>
            </a:r>
          </a:p>
        </p:txBody>
      </p:sp>
    </p:spTree>
    <p:extLst>
      <p:ext uri="{BB962C8B-B14F-4D97-AF65-F5344CB8AC3E}">
        <p14:creationId xmlns:p14="http://schemas.microsoft.com/office/powerpoint/2010/main" val="249012736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15436F-AD9D-7A45-A15D-EE00E6879EEE}"/>
              </a:ext>
            </a:extLst>
          </p:cNvPr>
          <p:cNvSpPr>
            <a:spLocks noGrp="1"/>
          </p:cNvSpPr>
          <p:nvPr>
            <p:ph type="title"/>
          </p:nvPr>
        </p:nvSpPr>
        <p:spPr/>
        <p:txBody>
          <a:bodyPr anchor="ctr">
            <a:normAutofit/>
          </a:bodyPr>
          <a:lstStyle/>
          <a:p>
            <a:r>
              <a:rPr lang="en-US"/>
              <a:t>Results - Classification</a:t>
            </a:r>
          </a:p>
        </p:txBody>
      </p:sp>
      <p:sp>
        <p:nvSpPr>
          <p:cNvPr id="4" name="Espace réservé du numéro de diapositive 3">
            <a:extLst>
              <a:ext uri="{FF2B5EF4-FFF2-40B4-BE49-F238E27FC236}">
                <a16:creationId xmlns:a16="http://schemas.microsoft.com/office/drawing/2014/main" id="{C568EE19-E9A4-FB45-953C-774887FCF8A1}"/>
              </a:ext>
            </a:extLst>
          </p:cNvPr>
          <p:cNvSpPr>
            <a:spLocks noGrp="1"/>
          </p:cNvSpPr>
          <p:nvPr>
            <p:ph type="sldNum" sz="quarter" idx="12"/>
          </p:nvPr>
        </p:nvSpPr>
        <p:spPr/>
        <p:txBody>
          <a:bodyPr anchor="ctr">
            <a:normAutofit/>
          </a:bodyPr>
          <a:lstStyle/>
          <a:p>
            <a:pPr>
              <a:spcAft>
                <a:spcPts val="600"/>
              </a:spcAft>
            </a:pPr>
            <a:fld id="{30CCB0C1-2DF4-8B4C-AC0E-201D3DFFEAFD}" type="slidenum">
              <a:rPr lang="en-US" smtClean="0"/>
              <a:pPr>
                <a:spcAft>
                  <a:spcPts val="600"/>
                </a:spcAft>
              </a:pPr>
              <a:t>44</a:t>
            </a:fld>
            <a:endParaRPr lang="en-US"/>
          </a:p>
        </p:txBody>
      </p:sp>
      <p:sp>
        <p:nvSpPr>
          <p:cNvPr id="10" name="Rectangle 9">
            <a:extLst>
              <a:ext uri="{FF2B5EF4-FFF2-40B4-BE49-F238E27FC236}">
                <a16:creationId xmlns:a16="http://schemas.microsoft.com/office/drawing/2014/main" id="{39BD7327-352A-DB4F-AF0E-76134A9EC965}"/>
              </a:ext>
            </a:extLst>
          </p:cNvPr>
          <p:cNvSpPr/>
          <p:nvPr/>
        </p:nvSpPr>
        <p:spPr>
          <a:xfrm>
            <a:off x="645481" y="3509766"/>
            <a:ext cx="7853035" cy="369332"/>
          </a:xfrm>
          <a:prstGeom prst="rect">
            <a:avLst/>
          </a:prstGeom>
        </p:spPr>
        <p:txBody>
          <a:bodyPr wrap="square">
            <a:spAutoFit/>
          </a:bodyPr>
          <a:lstStyle/>
          <a:p>
            <a:pPr algn="ctr"/>
            <a:r>
              <a:rPr lang="en-US" i="1" dirty="0"/>
              <a:t> Industry classification results on 150 classes.</a:t>
            </a:r>
          </a:p>
        </p:txBody>
      </p:sp>
      <p:sp>
        <p:nvSpPr>
          <p:cNvPr id="13" name="Rectangle 12">
            <a:extLst>
              <a:ext uri="{FF2B5EF4-FFF2-40B4-BE49-F238E27FC236}">
                <a16:creationId xmlns:a16="http://schemas.microsoft.com/office/drawing/2014/main" id="{BE394AE9-2AA3-6E42-AFA8-F64B9503D95C}"/>
              </a:ext>
            </a:extLst>
          </p:cNvPr>
          <p:cNvSpPr/>
          <p:nvPr/>
        </p:nvSpPr>
        <p:spPr>
          <a:xfrm>
            <a:off x="645480" y="6111216"/>
            <a:ext cx="4627345" cy="369332"/>
          </a:xfrm>
          <a:prstGeom prst="rect">
            <a:avLst/>
          </a:prstGeom>
        </p:spPr>
        <p:txBody>
          <a:bodyPr wrap="square">
            <a:spAutoFit/>
          </a:bodyPr>
          <a:lstStyle/>
          <a:p>
            <a:pPr algn="ctr"/>
            <a:r>
              <a:rPr lang="en-US" i="1" dirty="0"/>
              <a:t>Skills Prediction Results on 523 classes</a:t>
            </a:r>
          </a:p>
        </p:txBody>
      </p:sp>
      <p:sp>
        <p:nvSpPr>
          <p:cNvPr id="3" name="ZoneTexte 2">
            <a:extLst>
              <a:ext uri="{FF2B5EF4-FFF2-40B4-BE49-F238E27FC236}">
                <a16:creationId xmlns:a16="http://schemas.microsoft.com/office/drawing/2014/main" id="{A59EA2BC-193A-EC48-BA7C-FA8236803102}"/>
              </a:ext>
            </a:extLst>
          </p:cNvPr>
          <p:cNvSpPr txBox="1"/>
          <p:nvPr/>
        </p:nvSpPr>
        <p:spPr>
          <a:xfrm>
            <a:off x="5852810" y="4248565"/>
            <a:ext cx="2645706" cy="1631216"/>
          </a:xfrm>
          <a:prstGeom prst="rect">
            <a:avLst/>
          </a:prstGeom>
          <a:solidFill>
            <a:schemeClr val="tx2">
              <a:lumMod val="20000"/>
              <a:lumOff val="80000"/>
            </a:schemeClr>
          </a:solidFill>
        </p:spPr>
        <p:txBody>
          <a:bodyPr wrap="square" rtlCol="0" anchor="ctr">
            <a:spAutoFit/>
          </a:bodyPr>
          <a:lstStyle/>
          <a:p>
            <a:pPr marL="285750" indent="-285750">
              <a:buFont typeface="Police système Courant"/>
              <a:buChar char="→"/>
            </a:pPr>
            <a:r>
              <a:rPr lang="en-US" sz="2000" dirty="0">
                <a:solidFill>
                  <a:schemeClr val="tx2"/>
                </a:solidFill>
              </a:rPr>
              <a:t>ELMo gets </a:t>
            </a:r>
            <a:r>
              <a:rPr lang="en-US" sz="2000" b="1" dirty="0">
                <a:solidFill>
                  <a:schemeClr val="tx2"/>
                </a:solidFill>
              </a:rPr>
              <a:t>best</a:t>
            </a:r>
            <a:r>
              <a:rPr lang="en-US" sz="2000" dirty="0">
                <a:solidFill>
                  <a:schemeClr val="tx2"/>
                </a:solidFill>
              </a:rPr>
              <a:t> performances</a:t>
            </a:r>
          </a:p>
          <a:p>
            <a:pPr marL="285750" indent="-285750">
              <a:buFont typeface="Police système Courant"/>
              <a:buChar char="→"/>
            </a:pPr>
            <a:endParaRPr lang="en-US" sz="2000" dirty="0">
              <a:solidFill>
                <a:schemeClr val="tx2"/>
              </a:solidFill>
            </a:endParaRPr>
          </a:p>
          <a:p>
            <a:pPr marL="285750" indent="-285750">
              <a:buFont typeface="Police système Courant"/>
              <a:buChar char="→"/>
            </a:pPr>
            <a:r>
              <a:rPr lang="en-US" sz="2000" dirty="0">
                <a:solidFill>
                  <a:schemeClr val="tx2"/>
                </a:solidFill>
              </a:rPr>
              <a:t>But FT_CV is still </a:t>
            </a:r>
            <a:r>
              <a:rPr lang="en-US" sz="2000" b="1" dirty="0">
                <a:solidFill>
                  <a:schemeClr val="tx2"/>
                </a:solidFill>
              </a:rPr>
              <a:t>competitive</a:t>
            </a:r>
          </a:p>
        </p:txBody>
      </p:sp>
      <p:pic>
        <p:nvPicPr>
          <p:cNvPr id="16" name="Image 15" descr="Une image contenant table&#10;&#10;Description générée automatiquement">
            <a:extLst>
              <a:ext uri="{FF2B5EF4-FFF2-40B4-BE49-F238E27FC236}">
                <a16:creationId xmlns:a16="http://schemas.microsoft.com/office/drawing/2014/main" id="{5272AEE6-E86B-C04D-96FD-2BF592A4DF76}"/>
              </a:ext>
            </a:extLst>
          </p:cNvPr>
          <p:cNvPicPr>
            <a:picLocks noChangeAspect="1"/>
          </p:cNvPicPr>
          <p:nvPr/>
        </p:nvPicPr>
        <p:blipFill>
          <a:blip r:embed="rId3"/>
          <a:stretch>
            <a:fillRect/>
          </a:stretch>
        </p:blipFill>
        <p:spPr>
          <a:xfrm>
            <a:off x="645481" y="4117994"/>
            <a:ext cx="4627344" cy="1761787"/>
          </a:xfrm>
          <a:prstGeom prst="rect">
            <a:avLst/>
          </a:prstGeom>
        </p:spPr>
      </p:pic>
      <p:pic>
        <p:nvPicPr>
          <p:cNvPr id="18" name="Image 17" descr="Une image contenant table&#10;&#10;Description générée automatiquement">
            <a:extLst>
              <a:ext uri="{FF2B5EF4-FFF2-40B4-BE49-F238E27FC236}">
                <a16:creationId xmlns:a16="http://schemas.microsoft.com/office/drawing/2014/main" id="{420D3D37-F455-1841-A53B-4B6E79D48F45}"/>
              </a:ext>
            </a:extLst>
          </p:cNvPr>
          <p:cNvPicPr>
            <a:picLocks noChangeAspect="1"/>
          </p:cNvPicPr>
          <p:nvPr/>
        </p:nvPicPr>
        <p:blipFill>
          <a:blip r:embed="rId4"/>
          <a:stretch>
            <a:fillRect/>
          </a:stretch>
        </p:blipFill>
        <p:spPr>
          <a:xfrm>
            <a:off x="1336749" y="1186783"/>
            <a:ext cx="6470497" cy="2161451"/>
          </a:xfrm>
          <a:prstGeom prst="rect">
            <a:avLst/>
          </a:prstGeom>
        </p:spPr>
      </p:pic>
    </p:spTree>
    <p:extLst>
      <p:ext uri="{BB962C8B-B14F-4D97-AF65-F5344CB8AC3E}">
        <p14:creationId xmlns:p14="http://schemas.microsoft.com/office/powerpoint/2010/main" val="52657494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15436F-AD9D-7A45-A15D-EE00E6879EEE}"/>
              </a:ext>
            </a:extLst>
          </p:cNvPr>
          <p:cNvSpPr>
            <a:spLocks noGrp="1"/>
          </p:cNvSpPr>
          <p:nvPr>
            <p:ph type="title"/>
          </p:nvPr>
        </p:nvSpPr>
        <p:spPr/>
        <p:txBody>
          <a:bodyPr anchor="ctr">
            <a:normAutofit/>
          </a:bodyPr>
          <a:lstStyle/>
          <a:p>
            <a:r>
              <a:rPr lang="en-US" dirty="0"/>
              <a:t>Next Job Generation – BLEU score</a:t>
            </a:r>
          </a:p>
        </p:txBody>
      </p:sp>
      <p:sp>
        <p:nvSpPr>
          <p:cNvPr id="4" name="Espace réservé du numéro de diapositive 3">
            <a:extLst>
              <a:ext uri="{FF2B5EF4-FFF2-40B4-BE49-F238E27FC236}">
                <a16:creationId xmlns:a16="http://schemas.microsoft.com/office/drawing/2014/main" id="{C568EE19-E9A4-FB45-953C-774887FCF8A1}"/>
              </a:ext>
            </a:extLst>
          </p:cNvPr>
          <p:cNvSpPr>
            <a:spLocks noGrp="1"/>
          </p:cNvSpPr>
          <p:nvPr>
            <p:ph type="sldNum" sz="quarter" idx="12"/>
          </p:nvPr>
        </p:nvSpPr>
        <p:spPr/>
        <p:txBody>
          <a:bodyPr anchor="ctr">
            <a:normAutofit/>
          </a:bodyPr>
          <a:lstStyle/>
          <a:p>
            <a:pPr>
              <a:spcAft>
                <a:spcPts val="600"/>
              </a:spcAft>
            </a:pPr>
            <a:fld id="{30CCB0C1-2DF4-8B4C-AC0E-201D3DFFEAFD}" type="slidenum">
              <a:rPr lang="en-US" smtClean="0"/>
              <a:pPr>
                <a:spcAft>
                  <a:spcPts val="600"/>
                </a:spcAft>
              </a:pPr>
              <a:t>45</a:t>
            </a:fld>
            <a:endParaRPr lang="en-US"/>
          </a:p>
        </p:txBody>
      </p:sp>
      <p:pic>
        <p:nvPicPr>
          <p:cNvPr id="8" name="Espace réservé du contenu 7" descr="Une image contenant table&#10;&#10;Description générée automatiquement">
            <a:extLst>
              <a:ext uri="{FF2B5EF4-FFF2-40B4-BE49-F238E27FC236}">
                <a16:creationId xmlns:a16="http://schemas.microsoft.com/office/drawing/2014/main" id="{4171DE0C-507A-E54A-A0FD-CCDAE9CAF9EC}"/>
              </a:ext>
            </a:extLst>
          </p:cNvPr>
          <p:cNvPicPr>
            <a:picLocks noGrp="1" noChangeAspect="1"/>
          </p:cNvPicPr>
          <p:nvPr>
            <p:ph idx="1"/>
          </p:nvPr>
        </p:nvPicPr>
        <p:blipFill>
          <a:blip r:embed="rId3"/>
          <a:stretch>
            <a:fillRect/>
          </a:stretch>
        </p:blipFill>
        <p:spPr>
          <a:xfrm>
            <a:off x="311508" y="1076297"/>
            <a:ext cx="8806069" cy="2949401"/>
          </a:xfrm>
        </p:spPr>
      </p:pic>
      <p:sp>
        <p:nvSpPr>
          <p:cNvPr id="13" name="ZoneTexte 12">
            <a:extLst>
              <a:ext uri="{FF2B5EF4-FFF2-40B4-BE49-F238E27FC236}">
                <a16:creationId xmlns:a16="http://schemas.microsoft.com/office/drawing/2014/main" id="{6934B951-660D-4A4E-8E23-BEFD75412081}"/>
              </a:ext>
            </a:extLst>
          </p:cNvPr>
          <p:cNvSpPr txBox="1"/>
          <p:nvPr/>
        </p:nvSpPr>
        <p:spPr>
          <a:xfrm>
            <a:off x="1457813" y="3823753"/>
            <a:ext cx="6164358" cy="369332"/>
          </a:xfrm>
          <a:prstGeom prst="rect">
            <a:avLst/>
          </a:prstGeom>
          <a:noFill/>
        </p:spPr>
        <p:txBody>
          <a:bodyPr wrap="square" rtlCol="0">
            <a:spAutoFit/>
          </a:bodyPr>
          <a:lstStyle/>
          <a:p>
            <a:pPr algn="ctr"/>
            <a:r>
              <a:rPr lang="fr-FR" i="1" dirty="0">
                <a:solidFill>
                  <a:schemeClr val="tx1">
                    <a:lumMod val="75000"/>
                    <a:lumOff val="25000"/>
                  </a:schemeClr>
                </a:solidFill>
              </a:rPr>
              <a:t>Illustration of the BLEU[1] score</a:t>
            </a:r>
          </a:p>
        </p:txBody>
      </p:sp>
      <p:sp>
        <p:nvSpPr>
          <p:cNvPr id="15" name="ZoneTexte 14">
            <a:extLst>
              <a:ext uri="{FF2B5EF4-FFF2-40B4-BE49-F238E27FC236}">
                <a16:creationId xmlns:a16="http://schemas.microsoft.com/office/drawing/2014/main" id="{68529AE5-5A5D-9348-AA00-EB6943AAA74E}"/>
              </a:ext>
            </a:extLst>
          </p:cNvPr>
          <p:cNvSpPr txBox="1"/>
          <p:nvPr/>
        </p:nvSpPr>
        <p:spPr>
          <a:xfrm>
            <a:off x="0" y="6430380"/>
            <a:ext cx="9079984" cy="369332"/>
          </a:xfrm>
          <a:prstGeom prst="rect">
            <a:avLst/>
          </a:prstGeom>
          <a:noFill/>
        </p:spPr>
        <p:txBody>
          <a:bodyPr wrap="square" rtlCol="0">
            <a:spAutoFit/>
          </a:bodyPr>
          <a:lstStyle/>
          <a:p>
            <a:r>
              <a:rPr lang="en-US" i="1" dirty="0">
                <a:solidFill>
                  <a:schemeClr val="tx1">
                    <a:lumMod val="75000"/>
                    <a:lumOff val="25000"/>
                  </a:schemeClr>
                </a:solidFill>
              </a:rPr>
              <a:t>[1] </a:t>
            </a:r>
            <a:r>
              <a:rPr lang="en-US" i="1" dirty="0" err="1">
                <a:solidFill>
                  <a:schemeClr val="tx1">
                    <a:lumMod val="75000"/>
                    <a:lumOff val="25000"/>
                  </a:schemeClr>
                </a:solidFill>
              </a:rPr>
              <a:t>Papineni</a:t>
            </a:r>
            <a:r>
              <a:rPr lang="en-US" i="1" dirty="0">
                <a:solidFill>
                  <a:schemeClr val="tx1">
                    <a:lumMod val="75000"/>
                    <a:lumOff val="25000"/>
                  </a:schemeClr>
                </a:solidFill>
              </a:rPr>
              <a:t> et al., 2002, [2]</a:t>
            </a:r>
            <a:r>
              <a:rPr lang="en-US" i="1" dirty="0" err="1">
                <a:solidFill>
                  <a:schemeClr val="tx1">
                    <a:lumMod val="75000"/>
                    <a:lumOff val="25000"/>
                  </a:schemeClr>
                </a:solidFill>
              </a:rPr>
              <a:t>Callison</a:t>
            </a:r>
            <a:r>
              <a:rPr lang="en-US" i="1" dirty="0">
                <a:solidFill>
                  <a:schemeClr val="tx1">
                    <a:lumMod val="75000"/>
                    <a:lumOff val="25000"/>
                  </a:schemeClr>
                </a:solidFill>
              </a:rPr>
              <a:t>-Burch et al., 2006</a:t>
            </a:r>
          </a:p>
        </p:txBody>
      </p:sp>
      <p:sp>
        <p:nvSpPr>
          <p:cNvPr id="16" name="ZoneTexte 15">
            <a:extLst>
              <a:ext uri="{FF2B5EF4-FFF2-40B4-BE49-F238E27FC236}">
                <a16:creationId xmlns:a16="http://schemas.microsoft.com/office/drawing/2014/main" id="{265C96E4-82C7-F642-9B5F-7A303E9BBAD4}"/>
              </a:ext>
            </a:extLst>
          </p:cNvPr>
          <p:cNvSpPr txBox="1"/>
          <p:nvPr/>
        </p:nvSpPr>
        <p:spPr>
          <a:xfrm>
            <a:off x="802888" y="4680790"/>
            <a:ext cx="7801285" cy="1261884"/>
          </a:xfrm>
          <a:prstGeom prst="rect">
            <a:avLst/>
          </a:prstGeom>
          <a:solidFill>
            <a:schemeClr val="tx2">
              <a:lumMod val="20000"/>
              <a:lumOff val="80000"/>
            </a:schemeClr>
          </a:solidFill>
          <a:ln>
            <a:noFill/>
          </a:ln>
        </p:spPr>
        <p:txBody>
          <a:bodyPr wrap="square" rtlCol="0" anchor="ctr">
            <a:spAutoFit/>
          </a:bodyPr>
          <a:lstStyle/>
          <a:p>
            <a:pPr algn="ctr"/>
            <a:r>
              <a:rPr lang="en-US" sz="2800" b="1" dirty="0">
                <a:solidFill>
                  <a:schemeClr val="accent1"/>
                </a:solidFill>
              </a:rPr>
              <a:t>Limitations</a:t>
            </a:r>
          </a:p>
          <a:p>
            <a:pPr algn="ctr"/>
            <a:r>
              <a:rPr lang="en-US" sz="2400" dirty="0">
                <a:solidFill>
                  <a:schemeClr val="tx1">
                    <a:lumMod val="75000"/>
                    <a:lumOff val="25000"/>
                  </a:schemeClr>
                </a:solidFill>
              </a:rPr>
              <a:t>Semantic is not measured.</a:t>
            </a:r>
          </a:p>
          <a:p>
            <a:pPr algn="ctr"/>
            <a:r>
              <a:rPr lang="en-US" sz="2400" dirty="0">
                <a:solidFill>
                  <a:schemeClr val="tx1">
                    <a:lumMod val="75000"/>
                    <a:lumOff val="25000"/>
                  </a:schemeClr>
                </a:solidFill>
              </a:rPr>
              <a:t>Poorly formed sentences can still get a good score.</a:t>
            </a:r>
          </a:p>
        </p:txBody>
      </p:sp>
    </p:spTree>
    <p:extLst>
      <p:ext uri="{BB962C8B-B14F-4D97-AF65-F5344CB8AC3E}">
        <p14:creationId xmlns:p14="http://schemas.microsoft.com/office/powerpoint/2010/main" val="175732948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15436F-AD9D-7A45-A15D-EE00E6879EEE}"/>
              </a:ext>
            </a:extLst>
          </p:cNvPr>
          <p:cNvSpPr>
            <a:spLocks noGrp="1"/>
          </p:cNvSpPr>
          <p:nvPr>
            <p:ph type="title"/>
          </p:nvPr>
        </p:nvSpPr>
        <p:spPr/>
        <p:txBody>
          <a:bodyPr anchor="ctr">
            <a:normAutofit/>
          </a:bodyPr>
          <a:lstStyle/>
          <a:p>
            <a:r>
              <a:rPr lang="en-US" dirty="0"/>
              <a:t>Results – Next job Generation</a:t>
            </a:r>
          </a:p>
        </p:txBody>
      </p:sp>
      <p:pic>
        <p:nvPicPr>
          <p:cNvPr id="7" name="Espace réservé du contenu 6" descr="Une image contenant table&#10;&#10;Description générée automatiquement">
            <a:extLst>
              <a:ext uri="{FF2B5EF4-FFF2-40B4-BE49-F238E27FC236}">
                <a16:creationId xmlns:a16="http://schemas.microsoft.com/office/drawing/2014/main" id="{F9814A81-E662-0A42-BA1C-B70A94447BBF}"/>
              </a:ext>
            </a:extLst>
          </p:cNvPr>
          <p:cNvPicPr>
            <a:picLocks noGrp="1" noChangeAspect="1"/>
          </p:cNvPicPr>
          <p:nvPr>
            <p:ph idx="1"/>
          </p:nvPr>
        </p:nvPicPr>
        <p:blipFill>
          <a:blip r:embed="rId3"/>
          <a:stretch>
            <a:fillRect/>
          </a:stretch>
        </p:blipFill>
        <p:spPr>
          <a:xfrm>
            <a:off x="1803399" y="1448120"/>
            <a:ext cx="5537200" cy="1778000"/>
          </a:xfrm>
        </p:spPr>
      </p:pic>
      <p:sp>
        <p:nvSpPr>
          <p:cNvPr id="4" name="Espace réservé du numéro de diapositive 3">
            <a:extLst>
              <a:ext uri="{FF2B5EF4-FFF2-40B4-BE49-F238E27FC236}">
                <a16:creationId xmlns:a16="http://schemas.microsoft.com/office/drawing/2014/main" id="{C568EE19-E9A4-FB45-953C-774887FCF8A1}"/>
              </a:ext>
            </a:extLst>
          </p:cNvPr>
          <p:cNvSpPr>
            <a:spLocks noGrp="1"/>
          </p:cNvSpPr>
          <p:nvPr>
            <p:ph type="sldNum" sz="quarter" idx="12"/>
          </p:nvPr>
        </p:nvSpPr>
        <p:spPr/>
        <p:txBody>
          <a:bodyPr anchor="ctr">
            <a:normAutofit/>
          </a:bodyPr>
          <a:lstStyle/>
          <a:p>
            <a:pPr>
              <a:spcAft>
                <a:spcPts val="600"/>
              </a:spcAft>
            </a:pPr>
            <a:fld id="{30CCB0C1-2DF4-8B4C-AC0E-201D3DFFEAFD}" type="slidenum">
              <a:rPr lang="en-US" smtClean="0"/>
              <a:pPr>
                <a:spcAft>
                  <a:spcPts val="600"/>
                </a:spcAft>
              </a:pPr>
              <a:t>46</a:t>
            </a:fld>
            <a:endParaRPr lang="en-US"/>
          </a:p>
        </p:txBody>
      </p:sp>
      <p:sp>
        <p:nvSpPr>
          <p:cNvPr id="9" name="ZoneTexte 8">
            <a:extLst>
              <a:ext uri="{FF2B5EF4-FFF2-40B4-BE49-F238E27FC236}">
                <a16:creationId xmlns:a16="http://schemas.microsoft.com/office/drawing/2014/main" id="{638216D5-39D9-D94B-8E02-5439DD9A4FDB}"/>
              </a:ext>
            </a:extLst>
          </p:cNvPr>
          <p:cNvSpPr txBox="1"/>
          <p:nvPr/>
        </p:nvSpPr>
        <p:spPr>
          <a:xfrm>
            <a:off x="1489820" y="3226120"/>
            <a:ext cx="6164358" cy="369332"/>
          </a:xfrm>
          <a:prstGeom prst="rect">
            <a:avLst/>
          </a:prstGeom>
          <a:noFill/>
        </p:spPr>
        <p:txBody>
          <a:bodyPr wrap="square" rtlCol="0">
            <a:spAutoFit/>
          </a:bodyPr>
          <a:lstStyle/>
          <a:p>
            <a:pPr algn="ctr"/>
            <a:r>
              <a:rPr lang="en-US" i="1" dirty="0"/>
              <a:t> Experimental results on job generation (title &amp; description)</a:t>
            </a:r>
          </a:p>
        </p:txBody>
      </p:sp>
      <p:sp>
        <p:nvSpPr>
          <p:cNvPr id="11" name="ZoneTexte 10">
            <a:extLst>
              <a:ext uri="{FF2B5EF4-FFF2-40B4-BE49-F238E27FC236}">
                <a16:creationId xmlns:a16="http://schemas.microsoft.com/office/drawing/2014/main" id="{6A7AF379-67F3-1242-AC30-C77C7D1DAA0C}"/>
              </a:ext>
            </a:extLst>
          </p:cNvPr>
          <p:cNvSpPr txBox="1"/>
          <p:nvPr/>
        </p:nvSpPr>
        <p:spPr>
          <a:xfrm>
            <a:off x="1438282" y="4204065"/>
            <a:ext cx="6449447" cy="1938992"/>
          </a:xfrm>
          <a:prstGeom prst="rect">
            <a:avLst/>
          </a:prstGeom>
          <a:noFill/>
        </p:spPr>
        <p:txBody>
          <a:bodyPr wrap="square" rtlCol="0" anchor="ctr">
            <a:spAutoFit/>
          </a:bodyPr>
          <a:lstStyle/>
          <a:p>
            <a:pPr marL="342900" indent="-342900">
              <a:buFont typeface="Police système Courant"/>
              <a:buChar char="→"/>
            </a:pPr>
            <a:r>
              <a:rPr lang="en-US" sz="2400" dirty="0">
                <a:solidFill>
                  <a:schemeClr val="tx2"/>
                </a:solidFill>
              </a:rPr>
              <a:t>The BLEU score: syntax, not meaning</a:t>
            </a:r>
          </a:p>
          <a:p>
            <a:pPr marL="342900" indent="-342900">
              <a:lnSpc>
                <a:spcPct val="200000"/>
              </a:lnSpc>
              <a:buFont typeface="Police système Courant"/>
              <a:buChar char="→"/>
            </a:pPr>
            <a:endParaRPr lang="en-US" sz="2400" dirty="0">
              <a:solidFill>
                <a:schemeClr val="tx2"/>
              </a:solidFill>
            </a:endParaRPr>
          </a:p>
          <a:p>
            <a:pPr marL="342900" indent="-342900">
              <a:buFont typeface="Police système Courant"/>
              <a:buChar char="→"/>
            </a:pPr>
            <a:r>
              <a:rPr lang="en-US" sz="2400" dirty="0">
                <a:solidFill>
                  <a:schemeClr val="tx2"/>
                </a:solidFill>
              </a:rPr>
              <a:t>FT</a:t>
            </a:r>
            <a:r>
              <a:rPr lang="en-US" sz="2400" baseline="-25000" dirty="0">
                <a:solidFill>
                  <a:schemeClr val="tx2"/>
                </a:solidFill>
              </a:rPr>
              <a:t>CV </a:t>
            </a:r>
            <a:r>
              <a:rPr lang="en-US" sz="2400" dirty="0">
                <a:solidFill>
                  <a:schemeClr val="tx2"/>
                </a:solidFill>
              </a:rPr>
              <a:t>outperforms ELMo and </a:t>
            </a:r>
            <a:r>
              <a:rPr lang="en-US" sz="2400" dirty="0" err="1">
                <a:solidFill>
                  <a:schemeClr val="tx2"/>
                </a:solidFill>
              </a:rPr>
              <a:t>FT</a:t>
            </a:r>
            <a:r>
              <a:rPr lang="en-US" sz="2400" baseline="-25000" dirty="0" err="1">
                <a:solidFill>
                  <a:schemeClr val="tx2"/>
                </a:solidFill>
              </a:rPr>
              <a:t>pt</a:t>
            </a:r>
            <a:r>
              <a:rPr lang="en-US" sz="2400" dirty="0">
                <a:solidFill>
                  <a:schemeClr val="tx2"/>
                </a:solidFill>
              </a:rPr>
              <a:t>: </a:t>
            </a:r>
          </a:p>
          <a:p>
            <a:pPr marL="800100" lvl="1" indent="-342900">
              <a:buFont typeface="Police système Courant"/>
              <a:buChar char="→"/>
            </a:pPr>
            <a:r>
              <a:rPr lang="en-US" sz="2400" dirty="0">
                <a:solidFill>
                  <a:schemeClr val="tx2"/>
                </a:solidFill>
              </a:rPr>
              <a:t>a CV is </a:t>
            </a:r>
            <a:r>
              <a:rPr lang="en-US" sz="2400" b="1" dirty="0">
                <a:solidFill>
                  <a:schemeClr val="tx2"/>
                </a:solidFill>
              </a:rPr>
              <a:t>not</a:t>
            </a:r>
            <a:r>
              <a:rPr lang="en-US" sz="2400" dirty="0">
                <a:solidFill>
                  <a:schemeClr val="tx2"/>
                </a:solidFill>
              </a:rPr>
              <a:t> </a:t>
            </a:r>
            <a:r>
              <a:rPr lang="en-US" sz="2400" b="1" dirty="0">
                <a:solidFill>
                  <a:schemeClr val="tx2"/>
                </a:solidFill>
              </a:rPr>
              <a:t>traditional</a:t>
            </a:r>
            <a:r>
              <a:rPr lang="en-US" sz="2400" dirty="0">
                <a:solidFill>
                  <a:schemeClr val="tx2"/>
                </a:solidFill>
              </a:rPr>
              <a:t> natural language. </a:t>
            </a:r>
            <a:endParaRPr lang="en-US" sz="2400" baseline="-25000" dirty="0">
              <a:solidFill>
                <a:schemeClr val="tx2"/>
              </a:solidFill>
            </a:endParaRPr>
          </a:p>
        </p:txBody>
      </p:sp>
    </p:spTree>
    <p:extLst>
      <p:ext uri="{BB962C8B-B14F-4D97-AF65-F5344CB8AC3E}">
        <p14:creationId xmlns:p14="http://schemas.microsoft.com/office/powerpoint/2010/main" val="186121277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15436F-AD9D-7A45-A15D-EE00E6879EEE}"/>
              </a:ext>
            </a:extLst>
          </p:cNvPr>
          <p:cNvSpPr>
            <a:spLocks noGrp="1"/>
          </p:cNvSpPr>
          <p:nvPr>
            <p:ph type="title"/>
          </p:nvPr>
        </p:nvSpPr>
        <p:spPr/>
        <p:txBody>
          <a:bodyPr anchor="ctr">
            <a:normAutofit/>
          </a:bodyPr>
          <a:lstStyle/>
          <a:p>
            <a:r>
              <a:rPr lang="en-US"/>
              <a:t>Results</a:t>
            </a:r>
          </a:p>
        </p:txBody>
      </p:sp>
      <p:sp>
        <p:nvSpPr>
          <p:cNvPr id="4" name="Espace réservé du numéro de diapositive 3">
            <a:extLst>
              <a:ext uri="{FF2B5EF4-FFF2-40B4-BE49-F238E27FC236}">
                <a16:creationId xmlns:a16="http://schemas.microsoft.com/office/drawing/2014/main" id="{C568EE19-E9A4-FB45-953C-774887FCF8A1}"/>
              </a:ext>
            </a:extLst>
          </p:cNvPr>
          <p:cNvSpPr>
            <a:spLocks noGrp="1"/>
          </p:cNvSpPr>
          <p:nvPr>
            <p:ph type="sldNum" sz="quarter" idx="12"/>
          </p:nvPr>
        </p:nvSpPr>
        <p:spPr/>
        <p:txBody>
          <a:bodyPr anchor="ctr">
            <a:normAutofit/>
          </a:bodyPr>
          <a:lstStyle/>
          <a:p>
            <a:pPr>
              <a:spcAft>
                <a:spcPts val="600"/>
              </a:spcAft>
            </a:pPr>
            <a:fld id="{30CCB0C1-2DF4-8B4C-AC0E-201D3DFFEAFD}" type="slidenum">
              <a:rPr lang="en-US" smtClean="0"/>
              <a:pPr>
                <a:spcAft>
                  <a:spcPts val="600"/>
                </a:spcAft>
              </a:pPr>
              <a:t>47</a:t>
            </a:fld>
            <a:endParaRPr lang="en-US"/>
          </a:p>
        </p:txBody>
      </p:sp>
      <p:sp>
        <p:nvSpPr>
          <p:cNvPr id="13" name="ZoneTexte 12">
            <a:extLst>
              <a:ext uri="{FF2B5EF4-FFF2-40B4-BE49-F238E27FC236}">
                <a16:creationId xmlns:a16="http://schemas.microsoft.com/office/drawing/2014/main" id="{42156332-2844-0A40-A347-9EE5548A96F0}"/>
              </a:ext>
            </a:extLst>
          </p:cNvPr>
          <p:cNvSpPr txBox="1"/>
          <p:nvPr/>
        </p:nvSpPr>
        <p:spPr>
          <a:xfrm>
            <a:off x="317715" y="3099570"/>
            <a:ext cx="8508570" cy="3416320"/>
          </a:xfrm>
          <a:prstGeom prst="rect">
            <a:avLst/>
          </a:prstGeom>
          <a:noFill/>
        </p:spPr>
        <p:txBody>
          <a:bodyPr wrap="square" rtlCol="0">
            <a:spAutoFit/>
          </a:bodyPr>
          <a:lstStyle/>
          <a:p>
            <a:br>
              <a:rPr lang="en-US" dirty="0"/>
            </a:br>
            <a:r>
              <a:rPr lang="en-US" b="1" dirty="0"/>
              <a:t>FastText pre-trained</a:t>
            </a:r>
          </a:p>
          <a:p>
            <a:r>
              <a:rPr lang="en-US" i="1" dirty="0"/>
              <a:t>Marketing Manager. </a:t>
            </a:r>
            <a:r>
              <a:rPr lang="en-US" dirty="0"/>
              <a:t>Management of the client relationship, Social networks management, Social networks management […]</a:t>
            </a:r>
          </a:p>
          <a:p>
            <a:endParaRPr lang="en-US" dirty="0"/>
          </a:p>
          <a:p>
            <a:r>
              <a:rPr lang="en-US" b="1" dirty="0"/>
              <a:t>FastText CV-oriented</a:t>
            </a:r>
          </a:p>
          <a:p>
            <a:r>
              <a:rPr lang="en-US" i="1" dirty="0"/>
              <a:t>Marketing Manager. </a:t>
            </a:r>
            <a:r>
              <a:rPr lang="en-US" dirty="0"/>
              <a:t>Managing the communication strategy and the communication strategy for clients […]</a:t>
            </a:r>
          </a:p>
          <a:p>
            <a:endParaRPr lang="en-US" dirty="0"/>
          </a:p>
          <a:p>
            <a:r>
              <a:rPr lang="en-US" b="1" dirty="0"/>
              <a:t>ELMo</a:t>
            </a:r>
          </a:p>
          <a:p>
            <a:r>
              <a:rPr lang="en-US" i="1" dirty="0"/>
              <a:t>Sector Manager. </a:t>
            </a:r>
            <a:r>
              <a:rPr lang="en-US" dirty="0"/>
              <a:t>Management of the client relationship, UNK, stock management, stock management[…]</a:t>
            </a:r>
          </a:p>
        </p:txBody>
      </p:sp>
      <p:sp>
        <p:nvSpPr>
          <p:cNvPr id="6" name="ZoneTexte 5">
            <a:extLst>
              <a:ext uri="{FF2B5EF4-FFF2-40B4-BE49-F238E27FC236}">
                <a16:creationId xmlns:a16="http://schemas.microsoft.com/office/drawing/2014/main" id="{476A1C5B-BA56-DE4A-9608-5BCAA5256284}"/>
              </a:ext>
            </a:extLst>
          </p:cNvPr>
          <p:cNvSpPr txBox="1"/>
          <p:nvPr/>
        </p:nvSpPr>
        <p:spPr>
          <a:xfrm>
            <a:off x="1177609" y="1190751"/>
            <a:ext cx="6788782" cy="523220"/>
          </a:xfrm>
          <a:prstGeom prst="rect">
            <a:avLst/>
          </a:prstGeom>
          <a:noFill/>
        </p:spPr>
        <p:txBody>
          <a:bodyPr wrap="none" rtlCol="0">
            <a:spAutoFit/>
          </a:bodyPr>
          <a:lstStyle/>
          <a:p>
            <a:r>
              <a:rPr lang="en-US" sz="2800" dirty="0">
                <a:solidFill>
                  <a:schemeClr val="tx2"/>
                </a:solidFill>
              </a:rPr>
              <a:t>Illustration of text generated by our decoder</a:t>
            </a:r>
          </a:p>
        </p:txBody>
      </p:sp>
      <p:sp>
        <p:nvSpPr>
          <p:cNvPr id="3" name="ZoneTexte 2">
            <a:extLst>
              <a:ext uri="{FF2B5EF4-FFF2-40B4-BE49-F238E27FC236}">
                <a16:creationId xmlns:a16="http://schemas.microsoft.com/office/drawing/2014/main" id="{2480945B-31FD-3B4D-BB2C-A11F555C1A10}"/>
              </a:ext>
            </a:extLst>
          </p:cNvPr>
          <p:cNvSpPr txBox="1"/>
          <p:nvPr/>
        </p:nvSpPr>
        <p:spPr>
          <a:xfrm>
            <a:off x="317715" y="2228671"/>
            <a:ext cx="8508570" cy="923330"/>
          </a:xfrm>
          <a:prstGeom prst="rect">
            <a:avLst/>
          </a:prstGeom>
          <a:solidFill>
            <a:schemeClr val="tx2">
              <a:lumMod val="20000"/>
              <a:lumOff val="80000"/>
            </a:schemeClr>
          </a:solidFill>
        </p:spPr>
        <p:txBody>
          <a:bodyPr wrap="square" rtlCol="0">
            <a:spAutoFit/>
          </a:bodyPr>
          <a:lstStyle/>
          <a:p>
            <a:r>
              <a:rPr lang="en-US" b="1" dirty="0"/>
              <a:t>Ground Truth </a:t>
            </a:r>
          </a:p>
          <a:p>
            <a:r>
              <a:rPr lang="en-US" i="1" dirty="0"/>
              <a:t>E-commerce Consultant. </a:t>
            </a:r>
            <a:r>
              <a:rPr lang="en-US" dirty="0"/>
              <a:t>My mission consists in reaching the goals set up by the clients regarding their profitability and/or notoriety issues […]</a:t>
            </a:r>
          </a:p>
        </p:txBody>
      </p:sp>
    </p:spTree>
    <p:extLst>
      <p:ext uri="{BB962C8B-B14F-4D97-AF65-F5344CB8AC3E}">
        <p14:creationId xmlns:p14="http://schemas.microsoft.com/office/powerpoint/2010/main" val="212649763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15436F-AD9D-7A45-A15D-EE00E6879EEE}"/>
              </a:ext>
            </a:extLst>
          </p:cNvPr>
          <p:cNvSpPr>
            <a:spLocks noGrp="1"/>
          </p:cNvSpPr>
          <p:nvPr>
            <p:ph type="title"/>
          </p:nvPr>
        </p:nvSpPr>
        <p:spPr/>
        <p:txBody>
          <a:bodyPr anchor="ctr">
            <a:normAutofit/>
          </a:bodyPr>
          <a:lstStyle/>
          <a:p>
            <a:r>
              <a:rPr lang="en-US"/>
              <a:t>Conclusion</a:t>
            </a:r>
          </a:p>
        </p:txBody>
      </p:sp>
      <p:sp>
        <p:nvSpPr>
          <p:cNvPr id="4" name="Espace réservé du numéro de diapositive 3">
            <a:extLst>
              <a:ext uri="{FF2B5EF4-FFF2-40B4-BE49-F238E27FC236}">
                <a16:creationId xmlns:a16="http://schemas.microsoft.com/office/drawing/2014/main" id="{C568EE19-E9A4-FB45-953C-774887FCF8A1}"/>
              </a:ext>
            </a:extLst>
          </p:cNvPr>
          <p:cNvSpPr>
            <a:spLocks noGrp="1"/>
          </p:cNvSpPr>
          <p:nvPr>
            <p:ph type="sldNum" sz="quarter" idx="12"/>
          </p:nvPr>
        </p:nvSpPr>
        <p:spPr/>
        <p:txBody>
          <a:bodyPr anchor="ctr">
            <a:normAutofit/>
          </a:bodyPr>
          <a:lstStyle/>
          <a:p>
            <a:pPr>
              <a:spcAft>
                <a:spcPts val="600"/>
              </a:spcAft>
            </a:pPr>
            <a:fld id="{30CCB0C1-2DF4-8B4C-AC0E-201D3DFFEAFD}" type="slidenum">
              <a:rPr lang="en-US" smtClean="0"/>
              <a:pPr>
                <a:spcAft>
                  <a:spcPts val="600"/>
                </a:spcAft>
              </a:pPr>
              <a:t>48</a:t>
            </a:fld>
            <a:endParaRPr lang="en-US"/>
          </a:p>
        </p:txBody>
      </p:sp>
      <p:sp>
        <p:nvSpPr>
          <p:cNvPr id="3" name="ZoneTexte 2">
            <a:extLst>
              <a:ext uri="{FF2B5EF4-FFF2-40B4-BE49-F238E27FC236}">
                <a16:creationId xmlns:a16="http://schemas.microsoft.com/office/drawing/2014/main" id="{8DBE1FAB-E6E1-2144-925C-BD5073454777}"/>
              </a:ext>
            </a:extLst>
          </p:cNvPr>
          <p:cNvSpPr txBox="1"/>
          <p:nvPr/>
        </p:nvSpPr>
        <p:spPr>
          <a:xfrm>
            <a:off x="698716" y="1720840"/>
            <a:ext cx="8074617" cy="3416320"/>
          </a:xfrm>
          <a:prstGeom prst="rect">
            <a:avLst/>
          </a:prstGeom>
          <a:noFill/>
        </p:spPr>
        <p:txBody>
          <a:bodyPr wrap="square" rtlCol="0" anchor="ctr">
            <a:spAutoFit/>
          </a:bodyPr>
          <a:lstStyle/>
          <a:p>
            <a:pPr marL="285750" indent="-285750">
              <a:buFont typeface="Police système Courant"/>
              <a:buChar char="→"/>
            </a:pPr>
            <a:r>
              <a:rPr lang="en-US" sz="2400" dirty="0">
                <a:solidFill>
                  <a:schemeClr val="tx2"/>
                </a:solidFill>
              </a:rPr>
              <a:t>New task: </a:t>
            </a:r>
            <a:r>
              <a:rPr lang="en-US" sz="2400" b="1" dirty="0">
                <a:solidFill>
                  <a:schemeClr val="tx2"/>
                </a:solidFill>
              </a:rPr>
              <a:t>Professional Profile Learning, </a:t>
            </a:r>
            <a:r>
              <a:rPr lang="en-US" sz="2400" dirty="0">
                <a:solidFill>
                  <a:schemeClr val="tx2"/>
                </a:solidFill>
              </a:rPr>
              <a:t>and</a:t>
            </a:r>
            <a:r>
              <a:rPr lang="en-US" sz="2400" b="1" dirty="0">
                <a:solidFill>
                  <a:schemeClr val="tx2"/>
                </a:solidFill>
              </a:rPr>
              <a:t> </a:t>
            </a:r>
            <a:r>
              <a:rPr lang="en-US" sz="2400" dirty="0">
                <a:solidFill>
                  <a:schemeClr val="tx2"/>
                </a:solidFill>
              </a:rPr>
              <a:t>New application Domain: </a:t>
            </a:r>
            <a:r>
              <a:rPr lang="en-US" sz="2400" b="1" dirty="0">
                <a:solidFill>
                  <a:schemeClr val="tx2"/>
                </a:solidFill>
              </a:rPr>
              <a:t>Human Resources</a:t>
            </a:r>
          </a:p>
          <a:p>
            <a:pPr marL="742950" lvl="1" indent="-285750">
              <a:buFont typeface="Police système Courant"/>
              <a:buChar char="→"/>
            </a:pPr>
            <a:r>
              <a:rPr lang="en-US" sz="2400" dirty="0">
                <a:solidFill>
                  <a:schemeClr val="tx2">
                    <a:lumMod val="60000"/>
                    <a:lumOff val="40000"/>
                  </a:schemeClr>
                </a:solidFill>
              </a:rPr>
              <a:t>Addresses new challenges</a:t>
            </a:r>
          </a:p>
          <a:p>
            <a:pPr marL="742950" lvl="1" indent="-285750">
              <a:buFont typeface="Police système Courant"/>
              <a:buChar char="→"/>
            </a:pPr>
            <a:r>
              <a:rPr lang="en-US" sz="2400" dirty="0">
                <a:solidFill>
                  <a:schemeClr val="tx2">
                    <a:lumMod val="60000"/>
                    <a:lumOff val="40000"/>
                  </a:schemeClr>
                </a:solidFill>
              </a:rPr>
              <a:t>Many possible applications </a:t>
            </a:r>
            <a:r>
              <a:rPr lang="en-US" sz="2400" dirty="0">
                <a:solidFill>
                  <a:schemeClr val="tx1">
                    <a:lumMod val="75000"/>
                    <a:lumOff val="25000"/>
                  </a:schemeClr>
                </a:solidFill>
              </a:rPr>
              <a:t>[1]</a:t>
            </a:r>
          </a:p>
          <a:p>
            <a:pPr lvl="1"/>
            <a:endParaRPr lang="en-US" sz="2400" dirty="0">
              <a:solidFill>
                <a:schemeClr val="tx2"/>
              </a:solidFill>
            </a:endParaRPr>
          </a:p>
          <a:p>
            <a:pPr marL="285750" indent="-285750">
              <a:buFont typeface="Police système Courant"/>
              <a:buChar char="→"/>
            </a:pPr>
            <a:r>
              <a:rPr lang="en-US" sz="2400" dirty="0">
                <a:solidFill>
                  <a:schemeClr val="tx2"/>
                </a:solidFill>
              </a:rPr>
              <a:t>New </a:t>
            </a:r>
            <a:r>
              <a:rPr lang="en-US" sz="2400" b="1" dirty="0">
                <a:solidFill>
                  <a:schemeClr val="tx2"/>
                </a:solidFill>
              </a:rPr>
              <a:t>framework for User Representation</a:t>
            </a:r>
            <a:r>
              <a:rPr lang="en-US" sz="2400" dirty="0">
                <a:solidFill>
                  <a:schemeClr val="tx2"/>
                </a:solidFill>
              </a:rPr>
              <a:t>: Resume</a:t>
            </a:r>
          </a:p>
          <a:p>
            <a:pPr marL="742950" lvl="1" indent="-285750">
              <a:buFont typeface="Police système Courant"/>
              <a:buChar char="→"/>
            </a:pPr>
            <a:r>
              <a:rPr lang="en-US" sz="2400" dirty="0">
                <a:solidFill>
                  <a:schemeClr val="tx2">
                    <a:lumMod val="60000"/>
                    <a:lumOff val="40000"/>
                  </a:schemeClr>
                </a:solidFill>
              </a:rPr>
              <a:t> Text-based, versatile</a:t>
            </a:r>
          </a:p>
          <a:p>
            <a:pPr marL="742950" lvl="1" indent="-285750">
              <a:buFont typeface="Police système Courant"/>
              <a:buChar char="→"/>
            </a:pPr>
            <a:r>
              <a:rPr lang="en-US" sz="2400" dirty="0">
                <a:solidFill>
                  <a:schemeClr val="tx2">
                    <a:lumMod val="60000"/>
                    <a:lumOff val="40000"/>
                  </a:schemeClr>
                </a:solidFill>
              </a:rPr>
              <a:t> Provides several axes of evaluation: improved understanding</a:t>
            </a:r>
          </a:p>
        </p:txBody>
      </p:sp>
      <p:sp>
        <p:nvSpPr>
          <p:cNvPr id="5" name="ZoneTexte 4">
            <a:extLst>
              <a:ext uri="{FF2B5EF4-FFF2-40B4-BE49-F238E27FC236}">
                <a16:creationId xmlns:a16="http://schemas.microsoft.com/office/drawing/2014/main" id="{6DCB4FA1-8252-0D4A-BDE1-2F6B55A8DDA0}"/>
              </a:ext>
            </a:extLst>
          </p:cNvPr>
          <p:cNvSpPr txBox="1"/>
          <p:nvPr/>
        </p:nvSpPr>
        <p:spPr>
          <a:xfrm>
            <a:off x="101299" y="6375340"/>
            <a:ext cx="4293163" cy="369332"/>
          </a:xfrm>
          <a:prstGeom prst="rect">
            <a:avLst/>
          </a:prstGeom>
          <a:noFill/>
        </p:spPr>
        <p:txBody>
          <a:bodyPr wrap="none" rtlCol="0">
            <a:spAutoFit/>
          </a:bodyPr>
          <a:lstStyle/>
          <a:p>
            <a:r>
              <a:rPr lang="en-US" i="1" dirty="0">
                <a:solidFill>
                  <a:schemeClr val="tx1">
                    <a:lumMod val="75000"/>
                    <a:lumOff val="25000"/>
                  </a:schemeClr>
                </a:solidFill>
              </a:rPr>
              <a:t>[1] https://</a:t>
            </a:r>
            <a:r>
              <a:rPr lang="en-US" i="1" dirty="0" err="1">
                <a:solidFill>
                  <a:schemeClr val="tx1">
                    <a:lumMod val="75000"/>
                    <a:lumOff val="25000"/>
                  </a:schemeClr>
                </a:solidFill>
              </a:rPr>
              <a:t>ec.europa.eu</a:t>
            </a:r>
            <a:r>
              <a:rPr lang="en-US" i="1" dirty="0">
                <a:solidFill>
                  <a:schemeClr val="tx1">
                    <a:lumMod val="75000"/>
                    <a:lumOff val="25000"/>
                  </a:schemeClr>
                </a:solidFill>
              </a:rPr>
              <a:t>/</a:t>
            </a:r>
            <a:r>
              <a:rPr lang="en-US" i="1" dirty="0" err="1">
                <a:solidFill>
                  <a:schemeClr val="tx1">
                    <a:lumMod val="75000"/>
                    <a:lumOff val="25000"/>
                  </a:schemeClr>
                </a:solidFill>
              </a:rPr>
              <a:t>esco</a:t>
            </a:r>
            <a:r>
              <a:rPr lang="en-US" i="1" dirty="0">
                <a:solidFill>
                  <a:schemeClr val="tx1">
                    <a:lumMod val="75000"/>
                    <a:lumOff val="25000"/>
                  </a:schemeClr>
                </a:solidFill>
              </a:rPr>
              <a:t>/portal/home</a:t>
            </a:r>
          </a:p>
        </p:txBody>
      </p:sp>
    </p:spTree>
    <p:extLst>
      <p:ext uri="{BB962C8B-B14F-4D97-AF65-F5344CB8AC3E}">
        <p14:creationId xmlns:p14="http://schemas.microsoft.com/office/powerpoint/2010/main" val="19693131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5B4CBF-C07A-844B-9726-6D9239E1217F}"/>
              </a:ext>
            </a:extLst>
          </p:cNvPr>
          <p:cNvSpPr>
            <a:spLocks noGrp="1"/>
          </p:cNvSpPr>
          <p:nvPr>
            <p:ph type="title"/>
          </p:nvPr>
        </p:nvSpPr>
        <p:spPr/>
        <p:txBody>
          <a:bodyPr/>
          <a:lstStyle/>
          <a:p>
            <a:r>
              <a:rPr lang="en-US" dirty="0"/>
              <a:t>Deep NLP for user representation</a:t>
            </a:r>
          </a:p>
        </p:txBody>
      </p:sp>
      <p:sp>
        <p:nvSpPr>
          <p:cNvPr id="4" name="Slide Number Placeholder 3">
            <a:extLst>
              <a:ext uri="{FF2B5EF4-FFF2-40B4-BE49-F238E27FC236}">
                <a16:creationId xmlns:a16="http://schemas.microsoft.com/office/drawing/2014/main" id="{8157A862-797F-B741-9C73-C1B6BE0EC46E}"/>
              </a:ext>
            </a:extLst>
          </p:cNvPr>
          <p:cNvSpPr>
            <a:spLocks noGrp="1"/>
          </p:cNvSpPr>
          <p:nvPr>
            <p:ph type="sldNum" sz="quarter" idx="12"/>
          </p:nvPr>
        </p:nvSpPr>
        <p:spPr/>
        <p:txBody>
          <a:bodyPr/>
          <a:lstStyle/>
          <a:p>
            <a:fld id="{30CCB0C1-2DF4-8B4C-AC0E-201D3DFFEAFD}" type="slidenum">
              <a:rPr lang="fr-FR" smtClean="0"/>
              <a:pPr/>
              <a:t>4</a:t>
            </a:fld>
            <a:endParaRPr lang="fr-FR" dirty="0"/>
          </a:p>
        </p:txBody>
      </p:sp>
      <p:sp>
        <p:nvSpPr>
          <p:cNvPr id="15" name="ZoneTexte 14">
            <a:extLst>
              <a:ext uri="{FF2B5EF4-FFF2-40B4-BE49-F238E27FC236}">
                <a16:creationId xmlns:a16="http://schemas.microsoft.com/office/drawing/2014/main" id="{B47FE62E-7DA6-894B-8494-DFB85DF75836}"/>
              </a:ext>
            </a:extLst>
          </p:cNvPr>
          <p:cNvSpPr txBox="1"/>
          <p:nvPr/>
        </p:nvSpPr>
        <p:spPr>
          <a:xfrm>
            <a:off x="614547" y="5455403"/>
            <a:ext cx="7914903" cy="1104603"/>
          </a:xfrm>
          <a:prstGeom prst="rect">
            <a:avLst/>
          </a:prstGeom>
          <a:solidFill>
            <a:schemeClr val="accent2">
              <a:lumMod val="60000"/>
              <a:lumOff val="40000"/>
            </a:schemeClr>
          </a:solidFill>
        </p:spPr>
        <p:txBody>
          <a:bodyPr wrap="square" rtlCol="0" anchor="ctr">
            <a:noAutofit/>
          </a:bodyPr>
          <a:lstStyle/>
          <a:p>
            <a:pPr algn="ctr"/>
            <a:r>
              <a:rPr lang="en-US" sz="2400" b="1" dirty="0">
                <a:solidFill>
                  <a:schemeClr val="accent2">
                    <a:lumMod val="75000"/>
                  </a:schemeClr>
                </a:solidFill>
              </a:rPr>
              <a:t>Goal</a:t>
            </a:r>
          </a:p>
          <a:p>
            <a:pPr algn="ctr"/>
            <a:r>
              <a:rPr lang="en-US" sz="2000" dirty="0"/>
              <a:t>Refining user </a:t>
            </a:r>
            <a:r>
              <a:rPr lang="en-US" sz="2000" b="1" dirty="0"/>
              <a:t>representations</a:t>
            </a:r>
            <a:r>
              <a:rPr lang="en-US" sz="2000" dirty="0"/>
              <a:t> with user-generated </a:t>
            </a:r>
            <a:r>
              <a:rPr lang="en-US" sz="2000" b="1" dirty="0"/>
              <a:t>texts</a:t>
            </a:r>
            <a:r>
              <a:rPr lang="en-US" sz="2000" dirty="0"/>
              <a:t> for </a:t>
            </a:r>
            <a:r>
              <a:rPr lang="en-US" sz="2000" b="1" dirty="0"/>
              <a:t>explainable</a:t>
            </a:r>
            <a:r>
              <a:rPr lang="en-US" sz="2000" dirty="0"/>
              <a:t> predictions.</a:t>
            </a:r>
          </a:p>
        </p:txBody>
      </p:sp>
      <p:pic>
        <p:nvPicPr>
          <p:cNvPr id="19" name="Image 18" descr="Une image contenant texte, équipement électronique&#10;&#10;Description générée automatiquement">
            <a:extLst>
              <a:ext uri="{FF2B5EF4-FFF2-40B4-BE49-F238E27FC236}">
                <a16:creationId xmlns:a16="http://schemas.microsoft.com/office/drawing/2014/main" id="{7E33E57D-88DB-C64A-A2DA-50E9A065E27C}"/>
              </a:ext>
            </a:extLst>
          </p:cNvPr>
          <p:cNvPicPr>
            <a:picLocks noChangeAspect="1"/>
          </p:cNvPicPr>
          <p:nvPr/>
        </p:nvPicPr>
        <p:blipFill>
          <a:blip r:embed="rId3"/>
          <a:stretch>
            <a:fillRect/>
          </a:stretch>
        </p:blipFill>
        <p:spPr>
          <a:xfrm>
            <a:off x="689244" y="1214244"/>
            <a:ext cx="7765508" cy="4005133"/>
          </a:xfrm>
          <a:prstGeom prst="rect">
            <a:avLst/>
          </a:prstGeom>
        </p:spPr>
      </p:pic>
    </p:spTree>
    <p:extLst>
      <p:ext uri="{BB962C8B-B14F-4D97-AF65-F5344CB8AC3E}">
        <p14:creationId xmlns:p14="http://schemas.microsoft.com/office/powerpoint/2010/main" val="1448299977"/>
      </p:ext>
    </p:extLst>
  </p:cSld>
  <p:clrMapOvr>
    <a:masterClrMapping/>
  </p:clrMapOvr>
  <mc:AlternateContent xmlns:mc="http://schemas.openxmlformats.org/markup-compatibility/2006" xmlns:p14="http://schemas.microsoft.com/office/powerpoint/2010/main">
    <mc:Choice Requires="p14">
      <p:transition p14:dur="300" advTm="33275">
        <p:fade/>
      </p:transition>
    </mc:Choice>
    <mc:Fallback xmlns="">
      <p:transition advTm="33275">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243374C-AC17-ED43-BBA6-3DF126A003A7}"/>
              </a:ext>
            </a:extLst>
          </p:cNvPr>
          <p:cNvSpPr>
            <a:spLocks noGrp="1"/>
          </p:cNvSpPr>
          <p:nvPr>
            <p:ph type="title"/>
          </p:nvPr>
        </p:nvSpPr>
        <p:spPr>
          <a:xfrm>
            <a:off x="826358" y="522095"/>
            <a:ext cx="7393259" cy="1972587"/>
          </a:xfrm>
        </p:spPr>
        <p:txBody>
          <a:bodyPr/>
          <a:lstStyle/>
          <a:p>
            <a:r>
              <a:rPr lang="en-US" dirty="0"/>
              <a:t>USER DYNAMIC MODELING</a:t>
            </a:r>
            <a:endParaRPr lang="en-US" sz="3200" dirty="0">
              <a:latin typeface="+mn-lt"/>
            </a:endParaRPr>
          </a:p>
        </p:txBody>
      </p:sp>
      <p:sp>
        <p:nvSpPr>
          <p:cNvPr id="2" name="Rectangle 1">
            <a:extLst>
              <a:ext uri="{FF2B5EF4-FFF2-40B4-BE49-F238E27FC236}">
                <a16:creationId xmlns:a16="http://schemas.microsoft.com/office/drawing/2014/main" id="{D1591EB7-9757-BF4E-92B3-796A9021FB20}"/>
              </a:ext>
            </a:extLst>
          </p:cNvPr>
          <p:cNvSpPr/>
          <p:nvPr/>
        </p:nvSpPr>
        <p:spPr>
          <a:xfrm>
            <a:off x="3632582" y="1612003"/>
            <a:ext cx="1780809" cy="776495"/>
          </a:xfrm>
          <a:prstGeom prst="rect">
            <a:avLst/>
          </a:prstGeom>
        </p:spPr>
        <p:txBody>
          <a:bodyPr wrap="none">
            <a:spAutoFit/>
          </a:bodyPr>
          <a:lstStyle/>
          <a:p>
            <a:pPr algn="ctr">
              <a:lnSpc>
                <a:spcPct val="300000"/>
              </a:lnSpc>
            </a:pPr>
            <a:r>
              <a:rPr lang="en-US" dirty="0">
                <a:solidFill>
                  <a:schemeClr val="bg1"/>
                </a:solidFill>
              </a:rPr>
              <a:t>Exploratory work</a:t>
            </a:r>
          </a:p>
        </p:txBody>
      </p:sp>
    </p:spTree>
    <p:extLst>
      <p:ext uri="{BB962C8B-B14F-4D97-AF65-F5344CB8AC3E}">
        <p14:creationId xmlns:p14="http://schemas.microsoft.com/office/powerpoint/2010/main" val="458297028"/>
      </p:ext>
    </p:extLst>
  </p:cSld>
  <p:clrMapOvr>
    <a:masterClrMapping/>
  </p:clrMapOvr>
  <mc:AlternateContent xmlns:mc="http://schemas.openxmlformats.org/markup-compatibility/2006" xmlns:p14="http://schemas.microsoft.com/office/powerpoint/2010/main">
    <mc:Choice Requires="p14">
      <p:transition p14:dur="300" advTm="19187">
        <p:fade/>
      </p:transition>
    </mc:Choice>
    <mc:Fallback xmlns="">
      <p:transition advTm="19187">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FFFF855-F9DB-414A-8D73-4494059A7D20}"/>
              </a:ext>
            </a:extLst>
          </p:cNvPr>
          <p:cNvSpPr>
            <a:spLocks noGrp="1"/>
          </p:cNvSpPr>
          <p:nvPr>
            <p:ph type="title"/>
          </p:nvPr>
        </p:nvSpPr>
        <p:spPr/>
        <p:txBody>
          <a:bodyPr/>
          <a:lstStyle/>
          <a:p>
            <a:r>
              <a:rPr lang="en-US" dirty="0"/>
              <a:t>User Dynamic Modeling</a:t>
            </a:r>
          </a:p>
        </p:txBody>
      </p:sp>
      <p:sp>
        <p:nvSpPr>
          <p:cNvPr id="3" name="Espace réservé du numéro de diapositive 2">
            <a:extLst>
              <a:ext uri="{FF2B5EF4-FFF2-40B4-BE49-F238E27FC236}">
                <a16:creationId xmlns:a16="http://schemas.microsoft.com/office/drawing/2014/main" id="{5F4596CD-26CC-534D-834A-C8CC7452969E}"/>
              </a:ext>
            </a:extLst>
          </p:cNvPr>
          <p:cNvSpPr>
            <a:spLocks noGrp="1"/>
          </p:cNvSpPr>
          <p:nvPr>
            <p:ph type="sldNum" sz="quarter" idx="12"/>
          </p:nvPr>
        </p:nvSpPr>
        <p:spPr/>
        <p:txBody>
          <a:bodyPr anchor="ctr">
            <a:normAutofit/>
          </a:bodyPr>
          <a:lstStyle/>
          <a:p>
            <a:pPr>
              <a:spcAft>
                <a:spcPts val="600"/>
              </a:spcAft>
            </a:pPr>
            <a:fld id="{30CCB0C1-2DF4-8B4C-AC0E-201D3DFFEAFD}" type="slidenum">
              <a:rPr lang="fr-FR" smtClean="0"/>
              <a:pPr>
                <a:spcAft>
                  <a:spcPts val="600"/>
                </a:spcAft>
              </a:pPr>
              <a:t>50</a:t>
            </a:fld>
            <a:endParaRPr lang="fr-FR"/>
          </a:p>
        </p:txBody>
      </p:sp>
      <p:sp>
        <p:nvSpPr>
          <p:cNvPr id="10" name="ZoneTexte 9">
            <a:extLst>
              <a:ext uri="{FF2B5EF4-FFF2-40B4-BE49-F238E27FC236}">
                <a16:creationId xmlns:a16="http://schemas.microsoft.com/office/drawing/2014/main" id="{AD8EDBD7-DAD3-2448-B1F1-1E36D1CF1B34}"/>
              </a:ext>
            </a:extLst>
          </p:cNvPr>
          <p:cNvSpPr txBox="1"/>
          <p:nvPr/>
        </p:nvSpPr>
        <p:spPr>
          <a:xfrm>
            <a:off x="592666" y="2310949"/>
            <a:ext cx="3979333" cy="461665"/>
          </a:xfrm>
          <a:prstGeom prst="rect">
            <a:avLst/>
          </a:prstGeom>
          <a:noFill/>
        </p:spPr>
        <p:txBody>
          <a:bodyPr wrap="square" rtlCol="0">
            <a:spAutoFit/>
          </a:bodyPr>
          <a:lstStyle/>
          <a:p>
            <a:pPr algn="ctr"/>
            <a:r>
              <a:rPr lang="en-US" sz="2400" b="1" dirty="0">
                <a:solidFill>
                  <a:schemeClr val="tx2"/>
                </a:solidFill>
              </a:rPr>
              <a:t>Uniform Hypothesis</a:t>
            </a:r>
          </a:p>
        </p:txBody>
      </p:sp>
      <p:sp>
        <p:nvSpPr>
          <p:cNvPr id="17" name="ZoneTexte 16">
            <a:extLst>
              <a:ext uri="{FF2B5EF4-FFF2-40B4-BE49-F238E27FC236}">
                <a16:creationId xmlns:a16="http://schemas.microsoft.com/office/drawing/2014/main" id="{38F35C4B-6FCE-9145-867E-6B437C2B73D9}"/>
              </a:ext>
            </a:extLst>
          </p:cNvPr>
          <p:cNvSpPr txBox="1"/>
          <p:nvPr/>
        </p:nvSpPr>
        <p:spPr>
          <a:xfrm>
            <a:off x="592666" y="1322233"/>
            <a:ext cx="8011507" cy="461665"/>
          </a:xfrm>
          <a:prstGeom prst="rect">
            <a:avLst/>
          </a:prstGeom>
          <a:solidFill>
            <a:schemeClr val="tx2">
              <a:lumMod val="20000"/>
              <a:lumOff val="80000"/>
            </a:schemeClr>
          </a:solidFill>
        </p:spPr>
        <p:txBody>
          <a:bodyPr wrap="square" rtlCol="0" anchor="ctr">
            <a:spAutoFit/>
          </a:bodyPr>
          <a:lstStyle/>
          <a:p>
            <a:pPr algn="ctr"/>
            <a:r>
              <a:rPr lang="en-US" sz="2400" dirty="0">
                <a:solidFill>
                  <a:schemeClr val="accent1">
                    <a:lumMod val="75000"/>
                  </a:schemeClr>
                </a:solidFill>
              </a:rPr>
              <a:t>Let’s model expertise and industry explicitly.</a:t>
            </a:r>
            <a:endParaRPr lang="en-US" sz="2200" dirty="0"/>
          </a:p>
        </p:txBody>
      </p:sp>
      <p:sp>
        <p:nvSpPr>
          <p:cNvPr id="18" name="ZoneTexte 17">
            <a:extLst>
              <a:ext uri="{FF2B5EF4-FFF2-40B4-BE49-F238E27FC236}">
                <a16:creationId xmlns:a16="http://schemas.microsoft.com/office/drawing/2014/main" id="{C5CB8355-9664-5E4C-9503-C2B549554A70}"/>
              </a:ext>
            </a:extLst>
          </p:cNvPr>
          <p:cNvSpPr txBox="1"/>
          <p:nvPr/>
        </p:nvSpPr>
        <p:spPr>
          <a:xfrm>
            <a:off x="4572000" y="2202913"/>
            <a:ext cx="3979334" cy="707886"/>
          </a:xfrm>
          <a:prstGeom prst="rect">
            <a:avLst/>
          </a:prstGeom>
          <a:noFill/>
        </p:spPr>
        <p:txBody>
          <a:bodyPr wrap="square" rtlCol="0">
            <a:spAutoFit/>
          </a:bodyPr>
          <a:lstStyle/>
          <a:p>
            <a:pPr algn="ctr"/>
            <a:r>
              <a:rPr lang="en-US" sz="2000" dirty="0">
                <a:solidFill>
                  <a:schemeClr val="tx2"/>
                </a:solidFill>
              </a:rPr>
              <a:t>Users evolve uniformly with time in their industry.</a:t>
            </a:r>
          </a:p>
        </p:txBody>
      </p:sp>
    </p:spTree>
    <p:extLst>
      <p:ext uri="{BB962C8B-B14F-4D97-AF65-F5344CB8AC3E}">
        <p14:creationId xmlns:p14="http://schemas.microsoft.com/office/powerpoint/2010/main" val="264819913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FFFF855-F9DB-414A-8D73-4494059A7D20}"/>
              </a:ext>
            </a:extLst>
          </p:cNvPr>
          <p:cNvSpPr>
            <a:spLocks noGrp="1"/>
          </p:cNvSpPr>
          <p:nvPr>
            <p:ph type="title"/>
          </p:nvPr>
        </p:nvSpPr>
        <p:spPr/>
        <p:txBody>
          <a:bodyPr/>
          <a:lstStyle/>
          <a:p>
            <a:r>
              <a:rPr lang="en-US" dirty="0"/>
              <a:t>User Dynamic Modeling</a:t>
            </a:r>
          </a:p>
        </p:txBody>
      </p:sp>
      <p:sp>
        <p:nvSpPr>
          <p:cNvPr id="3" name="Espace réservé du numéro de diapositive 2">
            <a:extLst>
              <a:ext uri="{FF2B5EF4-FFF2-40B4-BE49-F238E27FC236}">
                <a16:creationId xmlns:a16="http://schemas.microsoft.com/office/drawing/2014/main" id="{5F4596CD-26CC-534D-834A-C8CC7452969E}"/>
              </a:ext>
            </a:extLst>
          </p:cNvPr>
          <p:cNvSpPr>
            <a:spLocks noGrp="1"/>
          </p:cNvSpPr>
          <p:nvPr>
            <p:ph type="sldNum" sz="quarter" idx="12"/>
          </p:nvPr>
        </p:nvSpPr>
        <p:spPr/>
        <p:txBody>
          <a:bodyPr anchor="ctr">
            <a:normAutofit/>
          </a:bodyPr>
          <a:lstStyle/>
          <a:p>
            <a:pPr>
              <a:spcAft>
                <a:spcPts val="600"/>
              </a:spcAft>
            </a:pPr>
            <a:fld id="{30CCB0C1-2DF4-8B4C-AC0E-201D3DFFEAFD}" type="slidenum">
              <a:rPr lang="fr-FR" smtClean="0"/>
              <a:pPr>
                <a:spcAft>
                  <a:spcPts val="600"/>
                </a:spcAft>
              </a:pPr>
              <a:t>51</a:t>
            </a:fld>
            <a:endParaRPr lang="fr-FR"/>
          </a:p>
        </p:txBody>
      </p:sp>
      <p:sp>
        <p:nvSpPr>
          <p:cNvPr id="10" name="ZoneTexte 9">
            <a:extLst>
              <a:ext uri="{FF2B5EF4-FFF2-40B4-BE49-F238E27FC236}">
                <a16:creationId xmlns:a16="http://schemas.microsoft.com/office/drawing/2014/main" id="{AD8EDBD7-DAD3-2448-B1F1-1E36D1CF1B34}"/>
              </a:ext>
            </a:extLst>
          </p:cNvPr>
          <p:cNvSpPr txBox="1"/>
          <p:nvPr/>
        </p:nvSpPr>
        <p:spPr>
          <a:xfrm>
            <a:off x="592666" y="2310949"/>
            <a:ext cx="3979333" cy="461665"/>
          </a:xfrm>
          <a:prstGeom prst="rect">
            <a:avLst/>
          </a:prstGeom>
          <a:noFill/>
        </p:spPr>
        <p:txBody>
          <a:bodyPr wrap="square" rtlCol="0">
            <a:spAutoFit/>
          </a:bodyPr>
          <a:lstStyle/>
          <a:p>
            <a:pPr algn="ctr"/>
            <a:r>
              <a:rPr lang="en-US" sz="2400" b="1" dirty="0">
                <a:solidFill>
                  <a:schemeClr val="tx2"/>
                </a:solidFill>
              </a:rPr>
              <a:t>Uniform Hypothesis</a:t>
            </a:r>
          </a:p>
        </p:txBody>
      </p:sp>
      <p:grpSp>
        <p:nvGrpSpPr>
          <p:cNvPr id="31" name="Groupe 30">
            <a:extLst>
              <a:ext uri="{FF2B5EF4-FFF2-40B4-BE49-F238E27FC236}">
                <a16:creationId xmlns:a16="http://schemas.microsoft.com/office/drawing/2014/main" id="{AD8C5CB7-66B4-B340-9A3E-D517B93886AA}"/>
              </a:ext>
            </a:extLst>
          </p:cNvPr>
          <p:cNvGrpSpPr/>
          <p:nvPr/>
        </p:nvGrpSpPr>
        <p:grpSpPr>
          <a:xfrm>
            <a:off x="813452" y="3914925"/>
            <a:ext cx="7569933" cy="646331"/>
            <a:chOff x="847433" y="5748567"/>
            <a:chExt cx="7569933" cy="646331"/>
          </a:xfrm>
        </p:grpSpPr>
        <p:sp>
          <p:nvSpPr>
            <p:cNvPr id="26" name="ZoneTexte 25">
              <a:extLst>
                <a:ext uri="{FF2B5EF4-FFF2-40B4-BE49-F238E27FC236}">
                  <a16:creationId xmlns:a16="http://schemas.microsoft.com/office/drawing/2014/main" id="{EAA16E19-8054-6F42-8EB9-B12F0345AD6E}"/>
                </a:ext>
              </a:extLst>
            </p:cNvPr>
            <p:cNvSpPr txBox="1"/>
            <p:nvPr/>
          </p:nvSpPr>
          <p:spPr>
            <a:xfrm>
              <a:off x="5592554" y="5748567"/>
              <a:ext cx="2824812" cy="646331"/>
            </a:xfrm>
            <a:prstGeom prst="rect">
              <a:avLst/>
            </a:prstGeom>
            <a:noFill/>
          </p:spPr>
          <p:txBody>
            <a:bodyPr wrap="none" rtlCol="0">
              <a:spAutoFit/>
            </a:bodyPr>
            <a:lstStyle/>
            <a:p>
              <a:r>
                <a:rPr lang="en-US" dirty="0"/>
                <a:t>Not very realistic</a:t>
              </a:r>
            </a:p>
            <a:p>
              <a:r>
                <a:rPr lang="en-US" dirty="0"/>
                <a:t>Hinders precise predictions</a:t>
              </a:r>
            </a:p>
          </p:txBody>
        </p:sp>
        <p:sp>
          <p:nvSpPr>
            <p:cNvPr id="28" name="Ellipse 27">
              <a:extLst>
                <a:ext uri="{FF2B5EF4-FFF2-40B4-BE49-F238E27FC236}">
                  <a16:creationId xmlns:a16="http://schemas.microsoft.com/office/drawing/2014/main" id="{F4FCBFF5-E3D0-6144-98B4-C547F93DD55C}"/>
                </a:ext>
              </a:extLst>
            </p:cNvPr>
            <p:cNvSpPr/>
            <p:nvPr/>
          </p:nvSpPr>
          <p:spPr>
            <a:xfrm>
              <a:off x="847433" y="5891550"/>
              <a:ext cx="367232" cy="360369"/>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29" name="Rectangle 28">
              <a:extLst>
                <a:ext uri="{FF2B5EF4-FFF2-40B4-BE49-F238E27FC236}">
                  <a16:creationId xmlns:a16="http://schemas.microsoft.com/office/drawing/2014/main" id="{54131BDD-72C5-E54E-8C82-1DC60C42978B}"/>
                </a:ext>
              </a:extLst>
            </p:cNvPr>
            <p:cNvSpPr/>
            <p:nvPr/>
          </p:nvSpPr>
          <p:spPr>
            <a:xfrm>
              <a:off x="1332946" y="5891550"/>
              <a:ext cx="2012730" cy="369332"/>
            </a:xfrm>
            <a:prstGeom prst="rect">
              <a:avLst/>
            </a:prstGeom>
          </p:spPr>
          <p:txBody>
            <a:bodyPr wrap="none">
              <a:spAutoFit/>
            </a:bodyPr>
            <a:lstStyle/>
            <a:p>
              <a:r>
                <a:rPr lang="en-US" dirty="0"/>
                <a:t>Ideal, easy scenario</a:t>
              </a:r>
            </a:p>
          </p:txBody>
        </p:sp>
        <p:sp>
          <p:nvSpPr>
            <p:cNvPr id="30" name="Ellipse 29">
              <a:extLst>
                <a:ext uri="{FF2B5EF4-FFF2-40B4-BE49-F238E27FC236}">
                  <a16:creationId xmlns:a16="http://schemas.microsoft.com/office/drawing/2014/main" id="{FC4F1095-0F46-6A43-AD3F-59E476186E13}"/>
                </a:ext>
              </a:extLst>
            </p:cNvPr>
            <p:cNvSpPr/>
            <p:nvPr/>
          </p:nvSpPr>
          <p:spPr>
            <a:xfrm>
              <a:off x="5116725" y="5891549"/>
              <a:ext cx="367232" cy="36036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grpSp>
      <p:sp>
        <p:nvSpPr>
          <p:cNvPr id="17" name="ZoneTexte 16">
            <a:extLst>
              <a:ext uri="{FF2B5EF4-FFF2-40B4-BE49-F238E27FC236}">
                <a16:creationId xmlns:a16="http://schemas.microsoft.com/office/drawing/2014/main" id="{38F35C4B-6FCE-9145-867E-6B437C2B73D9}"/>
              </a:ext>
            </a:extLst>
          </p:cNvPr>
          <p:cNvSpPr txBox="1"/>
          <p:nvPr/>
        </p:nvSpPr>
        <p:spPr>
          <a:xfrm>
            <a:off x="592666" y="1322233"/>
            <a:ext cx="8011507" cy="461665"/>
          </a:xfrm>
          <a:prstGeom prst="rect">
            <a:avLst/>
          </a:prstGeom>
          <a:solidFill>
            <a:schemeClr val="tx2">
              <a:lumMod val="20000"/>
              <a:lumOff val="80000"/>
            </a:schemeClr>
          </a:solidFill>
        </p:spPr>
        <p:txBody>
          <a:bodyPr wrap="square" rtlCol="0" anchor="ctr">
            <a:spAutoFit/>
          </a:bodyPr>
          <a:lstStyle/>
          <a:p>
            <a:pPr algn="ctr"/>
            <a:r>
              <a:rPr lang="en-US" sz="2400" dirty="0">
                <a:solidFill>
                  <a:schemeClr val="accent1">
                    <a:lumMod val="75000"/>
                  </a:schemeClr>
                </a:solidFill>
              </a:rPr>
              <a:t>Let’s model expertise and industry explicitly.</a:t>
            </a:r>
            <a:endParaRPr lang="en-US" sz="2200" dirty="0"/>
          </a:p>
        </p:txBody>
      </p:sp>
      <p:sp>
        <p:nvSpPr>
          <p:cNvPr id="18" name="ZoneTexte 17">
            <a:extLst>
              <a:ext uri="{FF2B5EF4-FFF2-40B4-BE49-F238E27FC236}">
                <a16:creationId xmlns:a16="http://schemas.microsoft.com/office/drawing/2014/main" id="{C5CB8355-9664-5E4C-9503-C2B549554A70}"/>
              </a:ext>
            </a:extLst>
          </p:cNvPr>
          <p:cNvSpPr txBox="1"/>
          <p:nvPr/>
        </p:nvSpPr>
        <p:spPr>
          <a:xfrm>
            <a:off x="4572000" y="2202913"/>
            <a:ext cx="3979334" cy="707886"/>
          </a:xfrm>
          <a:prstGeom prst="rect">
            <a:avLst/>
          </a:prstGeom>
          <a:noFill/>
        </p:spPr>
        <p:txBody>
          <a:bodyPr wrap="square" rtlCol="0">
            <a:spAutoFit/>
          </a:bodyPr>
          <a:lstStyle/>
          <a:p>
            <a:pPr algn="ctr"/>
            <a:r>
              <a:rPr lang="en-US" sz="2000" dirty="0">
                <a:solidFill>
                  <a:schemeClr val="tx2"/>
                </a:solidFill>
              </a:rPr>
              <a:t>Users evolve uniformly with time in their industry.</a:t>
            </a:r>
          </a:p>
        </p:txBody>
      </p:sp>
    </p:spTree>
    <p:extLst>
      <p:ext uri="{BB962C8B-B14F-4D97-AF65-F5344CB8AC3E}">
        <p14:creationId xmlns:p14="http://schemas.microsoft.com/office/powerpoint/2010/main" val="239311366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FFFF855-F9DB-414A-8D73-4494059A7D20}"/>
              </a:ext>
            </a:extLst>
          </p:cNvPr>
          <p:cNvSpPr>
            <a:spLocks noGrp="1"/>
          </p:cNvSpPr>
          <p:nvPr>
            <p:ph type="title"/>
          </p:nvPr>
        </p:nvSpPr>
        <p:spPr/>
        <p:txBody>
          <a:bodyPr/>
          <a:lstStyle/>
          <a:p>
            <a:r>
              <a:rPr lang="en-US" dirty="0"/>
              <a:t>User Dynamic Modeling</a:t>
            </a:r>
          </a:p>
        </p:txBody>
      </p:sp>
      <p:sp>
        <p:nvSpPr>
          <p:cNvPr id="3" name="Espace réservé du numéro de diapositive 2">
            <a:extLst>
              <a:ext uri="{FF2B5EF4-FFF2-40B4-BE49-F238E27FC236}">
                <a16:creationId xmlns:a16="http://schemas.microsoft.com/office/drawing/2014/main" id="{5F4596CD-26CC-534D-834A-C8CC7452969E}"/>
              </a:ext>
            </a:extLst>
          </p:cNvPr>
          <p:cNvSpPr>
            <a:spLocks noGrp="1"/>
          </p:cNvSpPr>
          <p:nvPr>
            <p:ph type="sldNum" sz="quarter" idx="12"/>
          </p:nvPr>
        </p:nvSpPr>
        <p:spPr/>
        <p:txBody>
          <a:bodyPr anchor="ctr">
            <a:normAutofit/>
          </a:bodyPr>
          <a:lstStyle/>
          <a:p>
            <a:pPr>
              <a:spcAft>
                <a:spcPts val="600"/>
              </a:spcAft>
            </a:pPr>
            <a:fld id="{30CCB0C1-2DF4-8B4C-AC0E-201D3DFFEAFD}" type="slidenum">
              <a:rPr lang="fr-FR" smtClean="0"/>
              <a:pPr>
                <a:spcAft>
                  <a:spcPts val="600"/>
                </a:spcAft>
              </a:pPr>
              <a:t>52</a:t>
            </a:fld>
            <a:endParaRPr lang="fr-FR"/>
          </a:p>
        </p:txBody>
      </p:sp>
      <p:sp>
        <p:nvSpPr>
          <p:cNvPr id="11" name="ZoneTexte 10">
            <a:extLst>
              <a:ext uri="{FF2B5EF4-FFF2-40B4-BE49-F238E27FC236}">
                <a16:creationId xmlns:a16="http://schemas.microsoft.com/office/drawing/2014/main" id="{F60B61A9-E285-C848-BA04-D485E13B8163}"/>
              </a:ext>
            </a:extLst>
          </p:cNvPr>
          <p:cNvSpPr txBox="1"/>
          <p:nvPr/>
        </p:nvSpPr>
        <p:spPr>
          <a:xfrm>
            <a:off x="2781060" y="957895"/>
            <a:ext cx="3775069" cy="461665"/>
          </a:xfrm>
          <a:prstGeom prst="rect">
            <a:avLst/>
          </a:prstGeom>
          <a:noFill/>
        </p:spPr>
        <p:txBody>
          <a:bodyPr wrap="square" rtlCol="0">
            <a:spAutoFit/>
          </a:bodyPr>
          <a:lstStyle/>
          <a:p>
            <a:pPr algn="ctr"/>
            <a:r>
              <a:rPr lang="en-US" sz="2400" b="1" dirty="0">
                <a:solidFill>
                  <a:schemeClr val="tx2"/>
                </a:solidFill>
              </a:rPr>
              <a:t>Dynamic Hypothesis</a:t>
            </a:r>
          </a:p>
        </p:txBody>
      </p:sp>
      <p:grpSp>
        <p:nvGrpSpPr>
          <p:cNvPr id="22" name="Groupe 21">
            <a:extLst>
              <a:ext uri="{FF2B5EF4-FFF2-40B4-BE49-F238E27FC236}">
                <a16:creationId xmlns:a16="http://schemas.microsoft.com/office/drawing/2014/main" id="{7213EC2D-A8A2-6D40-9393-E0400ADA2000}"/>
              </a:ext>
            </a:extLst>
          </p:cNvPr>
          <p:cNvGrpSpPr/>
          <p:nvPr/>
        </p:nvGrpSpPr>
        <p:grpSpPr>
          <a:xfrm>
            <a:off x="1177872" y="5230243"/>
            <a:ext cx="6357568" cy="369332"/>
            <a:chOff x="1513612" y="4359380"/>
            <a:chExt cx="6357568" cy="369332"/>
          </a:xfrm>
        </p:grpSpPr>
        <p:sp>
          <p:nvSpPr>
            <p:cNvPr id="2" name="ZoneTexte 1">
              <a:extLst>
                <a:ext uri="{FF2B5EF4-FFF2-40B4-BE49-F238E27FC236}">
                  <a16:creationId xmlns:a16="http://schemas.microsoft.com/office/drawing/2014/main" id="{1634965F-EF93-1D40-B736-CC890299C1CA}"/>
                </a:ext>
              </a:extLst>
            </p:cNvPr>
            <p:cNvSpPr txBox="1"/>
            <p:nvPr/>
          </p:nvSpPr>
          <p:spPr>
            <a:xfrm>
              <a:off x="1513612" y="4359380"/>
              <a:ext cx="3033912" cy="369332"/>
            </a:xfrm>
            <a:prstGeom prst="rect">
              <a:avLst/>
            </a:prstGeom>
            <a:noFill/>
          </p:spPr>
          <p:txBody>
            <a:bodyPr wrap="square" rtlCol="0">
              <a:spAutoFit/>
            </a:bodyPr>
            <a:lstStyle/>
            <a:p>
              <a:pPr marL="285750" indent="-285750">
                <a:buFont typeface="Arial" panose="020B0604020202020204" pitchFamily="34" charset="0"/>
                <a:buChar char="•"/>
              </a:pPr>
              <a:r>
                <a:rPr lang="en-US" dirty="0"/>
                <a:t>People change</a:t>
              </a:r>
              <a:r>
                <a:rPr lang="en-US" b="1" dirty="0"/>
                <a:t> with time</a:t>
              </a:r>
            </a:p>
          </p:txBody>
        </p:sp>
        <p:sp>
          <p:nvSpPr>
            <p:cNvPr id="15" name="Freeform 16">
              <a:extLst>
                <a:ext uri="{FF2B5EF4-FFF2-40B4-BE49-F238E27FC236}">
                  <a16:creationId xmlns:a16="http://schemas.microsoft.com/office/drawing/2014/main" id="{64370E58-AA23-064B-A7FF-7D97AA89F867}"/>
                </a:ext>
              </a:extLst>
            </p:cNvPr>
            <p:cNvSpPr/>
            <p:nvPr/>
          </p:nvSpPr>
          <p:spPr>
            <a:xfrm flipV="1">
              <a:off x="4450927" y="4560463"/>
              <a:ext cx="1136679" cy="52711"/>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sp>
          <p:nvSpPr>
            <p:cNvPr id="20" name="ZoneTexte 19">
              <a:extLst>
                <a:ext uri="{FF2B5EF4-FFF2-40B4-BE49-F238E27FC236}">
                  <a16:creationId xmlns:a16="http://schemas.microsoft.com/office/drawing/2014/main" id="{49951BF8-DB1F-E843-8C0D-5861332E342D}"/>
                </a:ext>
              </a:extLst>
            </p:cNvPr>
            <p:cNvSpPr txBox="1"/>
            <p:nvPr/>
          </p:nvSpPr>
          <p:spPr>
            <a:xfrm>
              <a:off x="5587606" y="4359380"/>
              <a:ext cx="2283574" cy="369332"/>
            </a:xfrm>
            <a:prstGeom prst="rect">
              <a:avLst/>
            </a:prstGeom>
            <a:noFill/>
          </p:spPr>
          <p:txBody>
            <a:bodyPr wrap="none" rtlCol="0">
              <a:spAutoFit/>
            </a:bodyPr>
            <a:lstStyle/>
            <a:p>
              <a:r>
                <a:rPr lang="en-US" dirty="0"/>
                <a:t>Their </a:t>
              </a:r>
              <a:r>
                <a:rPr lang="en-US" b="1" dirty="0"/>
                <a:t>expertise</a:t>
              </a:r>
              <a:r>
                <a:rPr lang="en-US" dirty="0"/>
                <a:t> too [1]</a:t>
              </a:r>
            </a:p>
          </p:txBody>
        </p:sp>
      </p:grpSp>
      <p:grpSp>
        <p:nvGrpSpPr>
          <p:cNvPr id="28" name="Groupe 27">
            <a:extLst>
              <a:ext uri="{FF2B5EF4-FFF2-40B4-BE49-F238E27FC236}">
                <a16:creationId xmlns:a16="http://schemas.microsoft.com/office/drawing/2014/main" id="{76DF4F5B-ADC0-3A42-9EB3-438C9A81C6D1}"/>
              </a:ext>
            </a:extLst>
          </p:cNvPr>
          <p:cNvGrpSpPr/>
          <p:nvPr/>
        </p:nvGrpSpPr>
        <p:grpSpPr>
          <a:xfrm>
            <a:off x="1177872" y="5804090"/>
            <a:ext cx="7337964" cy="756859"/>
            <a:chOff x="-152558" y="5738384"/>
            <a:chExt cx="7337964" cy="756859"/>
          </a:xfrm>
        </p:grpSpPr>
        <p:sp>
          <p:nvSpPr>
            <p:cNvPr id="9" name="ZoneTexte 8">
              <a:extLst>
                <a:ext uri="{FF2B5EF4-FFF2-40B4-BE49-F238E27FC236}">
                  <a16:creationId xmlns:a16="http://schemas.microsoft.com/office/drawing/2014/main" id="{4F97D5DF-1BC8-C640-9307-73650EDEAAB7}"/>
                </a:ext>
              </a:extLst>
            </p:cNvPr>
            <p:cNvSpPr txBox="1"/>
            <p:nvPr/>
          </p:nvSpPr>
          <p:spPr>
            <a:xfrm>
              <a:off x="-152558" y="5910959"/>
              <a:ext cx="3159230" cy="369332"/>
            </a:xfrm>
            <a:prstGeom prst="rect">
              <a:avLst/>
            </a:prstGeom>
            <a:noFill/>
          </p:spPr>
          <p:txBody>
            <a:bodyPr wrap="square" rtlCol="0">
              <a:spAutoFit/>
            </a:bodyPr>
            <a:lstStyle/>
            <a:p>
              <a:pPr marL="285750" indent="-285750">
                <a:buFont typeface="Arial" panose="020B0604020202020204" pitchFamily="34" charset="0"/>
                <a:buChar char="•"/>
              </a:pPr>
              <a:r>
                <a:rPr lang="en-US" dirty="0"/>
                <a:t>People change </a:t>
              </a:r>
              <a:r>
                <a:rPr lang="en-US" b="1" dirty="0"/>
                <a:t>differently</a:t>
              </a:r>
            </a:p>
          </p:txBody>
        </p:sp>
        <p:sp>
          <p:nvSpPr>
            <p:cNvPr id="24" name="Freeform 16">
              <a:extLst>
                <a:ext uri="{FF2B5EF4-FFF2-40B4-BE49-F238E27FC236}">
                  <a16:creationId xmlns:a16="http://schemas.microsoft.com/office/drawing/2014/main" id="{0A8A0C45-10A8-5E41-88CE-8FC198E4AAD2}"/>
                </a:ext>
              </a:extLst>
            </p:cNvPr>
            <p:cNvSpPr/>
            <p:nvPr/>
          </p:nvSpPr>
          <p:spPr>
            <a:xfrm flipV="1">
              <a:off x="2881353" y="5939669"/>
              <a:ext cx="913625" cy="138259"/>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sp>
          <p:nvSpPr>
            <p:cNvPr id="25" name="Freeform 16">
              <a:extLst>
                <a:ext uri="{FF2B5EF4-FFF2-40B4-BE49-F238E27FC236}">
                  <a16:creationId xmlns:a16="http://schemas.microsoft.com/office/drawing/2014/main" id="{59D59124-B4C9-4D46-B0A3-CE5B11CB54D6}"/>
                </a:ext>
              </a:extLst>
            </p:cNvPr>
            <p:cNvSpPr/>
            <p:nvPr/>
          </p:nvSpPr>
          <p:spPr>
            <a:xfrm>
              <a:off x="2881353" y="6185443"/>
              <a:ext cx="913625" cy="141753"/>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sp>
          <p:nvSpPr>
            <p:cNvPr id="26" name="ZoneTexte 25">
              <a:extLst>
                <a:ext uri="{FF2B5EF4-FFF2-40B4-BE49-F238E27FC236}">
                  <a16:creationId xmlns:a16="http://schemas.microsoft.com/office/drawing/2014/main" id="{59BC0E48-2C3E-F146-8134-9FBED78729C2}"/>
                </a:ext>
              </a:extLst>
            </p:cNvPr>
            <p:cNvSpPr txBox="1"/>
            <p:nvPr/>
          </p:nvSpPr>
          <p:spPr>
            <a:xfrm>
              <a:off x="3921436" y="5738384"/>
              <a:ext cx="3263970" cy="369332"/>
            </a:xfrm>
            <a:prstGeom prst="rect">
              <a:avLst/>
            </a:prstGeom>
            <a:noFill/>
          </p:spPr>
          <p:txBody>
            <a:bodyPr wrap="none" rtlCol="0">
              <a:spAutoFit/>
            </a:bodyPr>
            <a:lstStyle/>
            <a:p>
              <a:r>
                <a:rPr lang="en-US" dirty="0"/>
                <a:t>Depending on their </a:t>
              </a:r>
              <a:r>
                <a:rPr lang="en-US" b="1" dirty="0"/>
                <a:t>environment</a:t>
              </a:r>
            </a:p>
          </p:txBody>
        </p:sp>
        <p:sp>
          <p:nvSpPr>
            <p:cNvPr id="27" name="ZoneTexte 26">
              <a:extLst>
                <a:ext uri="{FF2B5EF4-FFF2-40B4-BE49-F238E27FC236}">
                  <a16:creationId xmlns:a16="http://schemas.microsoft.com/office/drawing/2014/main" id="{0E70B3CE-DE81-9D40-BA36-E959E9F43913}"/>
                </a:ext>
              </a:extLst>
            </p:cNvPr>
            <p:cNvSpPr txBox="1"/>
            <p:nvPr/>
          </p:nvSpPr>
          <p:spPr>
            <a:xfrm>
              <a:off x="3921436" y="6125911"/>
              <a:ext cx="3223190" cy="369332"/>
            </a:xfrm>
            <a:prstGeom prst="rect">
              <a:avLst/>
            </a:prstGeom>
            <a:noFill/>
          </p:spPr>
          <p:txBody>
            <a:bodyPr wrap="none" rtlCol="0">
              <a:spAutoFit/>
            </a:bodyPr>
            <a:lstStyle/>
            <a:p>
              <a:r>
                <a:rPr lang="en-US" dirty="0"/>
                <a:t>Depending on their </a:t>
              </a:r>
              <a:r>
                <a:rPr lang="en-US" b="1" dirty="0"/>
                <a:t>personality</a:t>
              </a:r>
            </a:p>
          </p:txBody>
        </p:sp>
      </p:grpSp>
      <p:sp>
        <p:nvSpPr>
          <p:cNvPr id="29" name="ZoneTexte 28">
            <a:extLst>
              <a:ext uri="{FF2B5EF4-FFF2-40B4-BE49-F238E27FC236}">
                <a16:creationId xmlns:a16="http://schemas.microsoft.com/office/drawing/2014/main" id="{C3F72891-4618-F742-9734-A01A43ED3A88}"/>
              </a:ext>
            </a:extLst>
          </p:cNvPr>
          <p:cNvSpPr txBox="1"/>
          <p:nvPr/>
        </p:nvSpPr>
        <p:spPr>
          <a:xfrm>
            <a:off x="0" y="6473117"/>
            <a:ext cx="3770071" cy="369332"/>
          </a:xfrm>
          <a:prstGeom prst="rect">
            <a:avLst/>
          </a:prstGeom>
          <a:noFill/>
        </p:spPr>
        <p:txBody>
          <a:bodyPr wrap="none" rtlCol="0">
            <a:spAutoFit/>
          </a:bodyPr>
          <a:lstStyle/>
          <a:p>
            <a:r>
              <a:rPr lang="en-US" i="1" dirty="0">
                <a:solidFill>
                  <a:schemeClr val="tx1">
                    <a:lumMod val="75000"/>
                    <a:lumOff val="25000"/>
                  </a:schemeClr>
                </a:solidFill>
              </a:rPr>
              <a:t>[1] J.J. McAuley and J. </a:t>
            </a:r>
            <a:r>
              <a:rPr lang="en-US" i="1" dirty="0" err="1">
                <a:solidFill>
                  <a:schemeClr val="tx1">
                    <a:lumMod val="75000"/>
                    <a:lumOff val="25000"/>
                  </a:schemeClr>
                </a:solidFill>
              </a:rPr>
              <a:t>Leskovec</a:t>
            </a:r>
            <a:r>
              <a:rPr lang="en-US" i="1" dirty="0">
                <a:solidFill>
                  <a:schemeClr val="tx1">
                    <a:lumMod val="75000"/>
                    <a:lumOff val="25000"/>
                  </a:schemeClr>
                </a:solidFill>
              </a:rPr>
              <a:t> (2013)</a:t>
            </a:r>
          </a:p>
        </p:txBody>
      </p:sp>
      <p:pic>
        <p:nvPicPr>
          <p:cNvPr id="12" name="Image 11" descr="Une image contenant texte&#10;&#10;Description générée automatiquement">
            <a:extLst>
              <a:ext uri="{FF2B5EF4-FFF2-40B4-BE49-F238E27FC236}">
                <a16:creationId xmlns:a16="http://schemas.microsoft.com/office/drawing/2014/main" id="{352F890D-8154-D647-B2FA-B60B9089816E}"/>
              </a:ext>
            </a:extLst>
          </p:cNvPr>
          <p:cNvPicPr>
            <a:picLocks noChangeAspect="1"/>
          </p:cNvPicPr>
          <p:nvPr/>
        </p:nvPicPr>
        <p:blipFill>
          <a:blip r:embed="rId3"/>
          <a:stretch>
            <a:fillRect/>
          </a:stretch>
        </p:blipFill>
        <p:spPr>
          <a:xfrm>
            <a:off x="1172104" y="1527075"/>
            <a:ext cx="6799791" cy="3626555"/>
          </a:xfrm>
          <a:prstGeom prst="rect">
            <a:avLst/>
          </a:prstGeom>
        </p:spPr>
      </p:pic>
    </p:spTree>
    <p:extLst>
      <p:ext uri="{BB962C8B-B14F-4D97-AF65-F5344CB8AC3E}">
        <p14:creationId xmlns:p14="http://schemas.microsoft.com/office/powerpoint/2010/main" val="277544967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FFFF855-F9DB-414A-8D73-4494059A7D20}"/>
              </a:ext>
            </a:extLst>
          </p:cNvPr>
          <p:cNvSpPr>
            <a:spLocks noGrp="1"/>
          </p:cNvSpPr>
          <p:nvPr>
            <p:ph type="title"/>
          </p:nvPr>
        </p:nvSpPr>
        <p:spPr/>
        <p:txBody>
          <a:bodyPr/>
          <a:lstStyle/>
          <a:p>
            <a:r>
              <a:rPr lang="en-US" dirty="0"/>
              <a:t>User Dynamic Modeling : Outline</a:t>
            </a:r>
          </a:p>
        </p:txBody>
      </p:sp>
      <p:sp>
        <p:nvSpPr>
          <p:cNvPr id="3" name="Espace réservé du numéro de diapositive 2">
            <a:extLst>
              <a:ext uri="{FF2B5EF4-FFF2-40B4-BE49-F238E27FC236}">
                <a16:creationId xmlns:a16="http://schemas.microsoft.com/office/drawing/2014/main" id="{5F4596CD-26CC-534D-834A-C8CC7452969E}"/>
              </a:ext>
            </a:extLst>
          </p:cNvPr>
          <p:cNvSpPr>
            <a:spLocks noGrp="1"/>
          </p:cNvSpPr>
          <p:nvPr>
            <p:ph type="sldNum" sz="quarter" idx="12"/>
          </p:nvPr>
        </p:nvSpPr>
        <p:spPr/>
        <p:txBody>
          <a:bodyPr anchor="ctr">
            <a:normAutofit/>
          </a:bodyPr>
          <a:lstStyle/>
          <a:p>
            <a:pPr>
              <a:spcAft>
                <a:spcPts val="600"/>
              </a:spcAft>
            </a:pPr>
            <a:fld id="{30CCB0C1-2DF4-8B4C-AC0E-201D3DFFEAFD}" type="slidenum">
              <a:rPr lang="fr-FR" smtClean="0"/>
              <a:pPr>
                <a:spcAft>
                  <a:spcPts val="600"/>
                </a:spcAft>
              </a:pPr>
              <a:t>53</a:t>
            </a:fld>
            <a:endParaRPr lang="fr-FR"/>
          </a:p>
        </p:txBody>
      </p:sp>
      <p:sp>
        <p:nvSpPr>
          <p:cNvPr id="5" name="ZoneTexte 4">
            <a:extLst>
              <a:ext uri="{FF2B5EF4-FFF2-40B4-BE49-F238E27FC236}">
                <a16:creationId xmlns:a16="http://schemas.microsoft.com/office/drawing/2014/main" id="{84635676-0070-5349-B42A-2FA38EFF35AD}"/>
              </a:ext>
            </a:extLst>
          </p:cNvPr>
          <p:cNvSpPr txBox="1"/>
          <p:nvPr/>
        </p:nvSpPr>
        <p:spPr>
          <a:xfrm>
            <a:off x="1169060" y="1231564"/>
            <a:ext cx="6805880" cy="1762510"/>
          </a:xfrm>
          <a:prstGeom prst="rect">
            <a:avLst/>
          </a:prstGeom>
          <a:solidFill>
            <a:schemeClr val="accent2">
              <a:lumMod val="60000"/>
              <a:lumOff val="40000"/>
            </a:schemeClr>
          </a:solidFill>
        </p:spPr>
        <p:txBody>
          <a:bodyPr wrap="square" rtlCol="0" anchor="ctr">
            <a:noAutofit/>
          </a:bodyPr>
          <a:lstStyle/>
          <a:p>
            <a:pPr algn="ctr"/>
            <a:r>
              <a:rPr lang="en-US" sz="2800" b="1" dirty="0">
                <a:solidFill>
                  <a:schemeClr val="accent2">
                    <a:lumMod val="75000"/>
                  </a:schemeClr>
                </a:solidFill>
              </a:rPr>
              <a:t>Goal</a:t>
            </a:r>
          </a:p>
          <a:p>
            <a:pPr algn="ctr"/>
            <a:r>
              <a:rPr lang="en-US" sz="2400" dirty="0"/>
              <a:t>We want to understand how users change </a:t>
            </a:r>
          </a:p>
          <a:p>
            <a:pPr algn="ctr"/>
            <a:r>
              <a:rPr lang="en-US" sz="2400" dirty="0"/>
              <a:t>in order to best predict their future behavior</a:t>
            </a:r>
          </a:p>
        </p:txBody>
      </p:sp>
      <p:sp>
        <p:nvSpPr>
          <p:cNvPr id="2" name="ZoneTexte 1">
            <a:extLst>
              <a:ext uri="{FF2B5EF4-FFF2-40B4-BE49-F238E27FC236}">
                <a16:creationId xmlns:a16="http://schemas.microsoft.com/office/drawing/2014/main" id="{BFB8E737-BE90-D747-B83D-EECFAF18AE54}"/>
              </a:ext>
            </a:extLst>
          </p:cNvPr>
          <p:cNvSpPr txBox="1"/>
          <p:nvPr/>
        </p:nvSpPr>
        <p:spPr>
          <a:xfrm>
            <a:off x="447040" y="3247420"/>
            <a:ext cx="8157133" cy="1674241"/>
          </a:xfrm>
          <a:prstGeom prst="rect">
            <a:avLst/>
          </a:prstGeom>
          <a:noFill/>
        </p:spPr>
        <p:txBody>
          <a:bodyPr wrap="square" rtlCol="0">
            <a:spAutoFit/>
          </a:bodyPr>
          <a:lstStyle/>
          <a:p>
            <a:pPr marL="514350" indent="-514350">
              <a:lnSpc>
                <a:spcPct val="200000"/>
              </a:lnSpc>
              <a:buFont typeface="Police système Courant"/>
              <a:buChar char="→"/>
            </a:pPr>
            <a:r>
              <a:rPr lang="en-US" sz="2800" dirty="0"/>
              <a:t>Job Attribute Rewriting</a:t>
            </a:r>
          </a:p>
          <a:p>
            <a:pPr marL="514350" indent="-514350">
              <a:lnSpc>
                <a:spcPct val="200000"/>
              </a:lnSpc>
              <a:buFont typeface="Police système Courant"/>
              <a:buChar char="→"/>
            </a:pPr>
            <a:r>
              <a:rPr lang="en-US" sz="2800" dirty="0"/>
              <a:t>Latent Space Structuring</a:t>
            </a:r>
          </a:p>
        </p:txBody>
      </p:sp>
    </p:spTree>
    <p:extLst>
      <p:ext uri="{BB962C8B-B14F-4D97-AF65-F5344CB8AC3E}">
        <p14:creationId xmlns:p14="http://schemas.microsoft.com/office/powerpoint/2010/main" val="215376500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FFFF855-F9DB-414A-8D73-4494059A7D20}"/>
              </a:ext>
            </a:extLst>
          </p:cNvPr>
          <p:cNvSpPr>
            <a:spLocks noGrp="1"/>
          </p:cNvSpPr>
          <p:nvPr>
            <p:ph type="title"/>
          </p:nvPr>
        </p:nvSpPr>
        <p:spPr/>
        <p:txBody>
          <a:bodyPr/>
          <a:lstStyle/>
          <a:p>
            <a:r>
              <a:rPr lang="en-US" dirty="0"/>
              <a:t>Job Attribute Rewriting</a:t>
            </a:r>
          </a:p>
        </p:txBody>
      </p:sp>
      <p:sp>
        <p:nvSpPr>
          <p:cNvPr id="3" name="Espace réservé du numéro de diapositive 2">
            <a:extLst>
              <a:ext uri="{FF2B5EF4-FFF2-40B4-BE49-F238E27FC236}">
                <a16:creationId xmlns:a16="http://schemas.microsoft.com/office/drawing/2014/main" id="{5F4596CD-26CC-534D-834A-C8CC7452969E}"/>
              </a:ext>
            </a:extLst>
          </p:cNvPr>
          <p:cNvSpPr>
            <a:spLocks noGrp="1"/>
          </p:cNvSpPr>
          <p:nvPr>
            <p:ph type="sldNum" sz="quarter" idx="12"/>
          </p:nvPr>
        </p:nvSpPr>
        <p:spPr/>
        <p:txBody>
          <a:bodyPr anchor="ctr">
            <a:normAutofit/>
          </a:bodyPr>
          <a:lstStyle/>
          <a:p>
            <a:pPr>
              <a:spcAft>
                <a:spcPts val="600"/>
              </a:spcAft>
            </a:pPr>
            <a:fld id="{30CCB0C1-2DF4-8B4C-AC0E-201D3DFFEAFD}" type="slidenum">
              <a:rPr lang="fr-FR" smtClean="0"/>
              <a:pPr>
                <a:spcAft>
                  <a:spcPts val="600"/>
                </a:spcAft>
              </a:pPr>
              <a:t>54</a:t>
            </a:fld>
            <a:endParaRPr lang="fr-FR"/>
          </a:p>
        </p:txBody>
      </p:sp>
      <p:sp>
        <p:nvSpPr>
          <p:cNvPr id="7" name="ZoneTexte 6">
            <a:extLst>
              <a:ext uri="{FF2B5EF4-FFF2-40B4-BE49-F238E27FC236}">
                <a16:creationId xmlns:a16="http://schemas.microsoft.com/office/drawing/2014/main" id="{3C39AD34-2FB9-EE45-844B-C983CF05E597}"/>
              </a:ext>
            </a:extLst>
          </p:cNvPr>
          <p:cNvSpPr txBox="1"/>
          <p:nvPr/>
        </p:nvSpPr>
        <p:spPr>
          <a:xfrm>
            <a:off x="5218292" y="2877983"/>
            <a:ext cx="3686519" cy="1631216"/>
          </a:xfrm>
          <a:prstGeom prst="rect">
            <a:avLst/>
          </a:prstGeom>
          <a:noFill/>
        </p:spPr>
        <p:txBody>
          <a:bodyPr wrap="square" rtlCol="0">
            <a:spAutoFit/>
          </a:bodyPr>
          <a:lstStyle/>
          <a:p>
            <a:pPr algn="ctr"/>
            <a:r>
              <a:rPr lang="en-US" sz="2000" dirty="0">
                <a:sym typeface="Wingdings" pitchFamily="2" charset="2"/>
              </a:rPr>
              <a:t>Disentangling </a:t>
            </a:r>
          </a:p>
          <a:p>
            <a:pPr algn="ctr"/>
            <a:r>
              <a:rPr lang="en-US" sz="2000" dirty="0">
                <a:sym typeface="Wingdings" pitchFamily="2" charset="2"/>
              </a:rPr>
              <a:t>the </a:t>
            </a:r>
            <a:r>
              <a:rPr lang="en-US" sz="2000" b="1" dirty="0">
                <a:sym typeface="Wingdings" pitchFamily="2" charset="2"/>
              </a:rPr>
              <a:t>industry</a:t>
            </a:r>
            <a:r>
              <a:rPr lang="en-US" sz="2000" dirty="0">
                <a:sym typeface="Wingdings" pitchFamily="2" charset="2"/>
              </a:rPr>
              <a:t> from </a:t>
            </a:r>
          </a:p>
          <a:p>
            <a:pPr algn="ctr"/>
            <a:r>
              <a:rPr lang="en-US" sz="2000" dirty="0">
                <a:sym typeface="Wingdings" pitchFamily="2" charset="2"/>
              </a:rPr>
              <a:t>the </a:t>
            </a:r>
            <a:r>
              <a:rPr lang="en-US" sz="2000" b="1" dirty="0">
                <a:sym typeface="Wingdings" pitchFamily="2" charset="2"/>
              </a:rPr>
              <a:t>expertise</a:t>
            </a:r>
            <a:r>
              <a:rPr lang="en-US" sz="2000" dirty="0">
                <a:sym typeface="Wingdings" pitchFamily="2" charset="2"/>
              </a:rPr>
              <a:t> level of a job</a:t>
            </a:r>
          </a:p>
          <a:p>
            <a:pPr algn="ctr"/>
            <a:r>
              <a:rPr lang="en-US" sz="2000" dirty="0">
                <a:sym typeface="Wingdings" pitchFamily="2" charset="2"/>
              </a:rPr>
              <a:t> will help us understand</a:t>
            </a:r>
          </a:p>
          <a:p>
            <a:pPr algn="ctr"/>
            <a:r>
              <a:rPr lang="en-US" sz="2000" dirty="0">
                <a:sym typeface="Wingdings" pitchFamily="2" charset="2"/>
              </a:rPr>
              <a:t> the user’s </a:t>
            </a:r>
            <a:r>
              <a:rPr lang="en-US" sz="2000" b="1" dirty="0">
                <a:sym typeface="Wingdings" pitchFamily="2" charset="2"/>
              </a:rPr>
              <a:t>trajectory.</a:t>
            </a:r>
            <a:endParaRPr lang="en-US" sz="2000" b="1" dirty="0"/>
          </a:p>
        </p:txBody>
      </p:sp>
      <p:sp>
        <p:nvSpPr>
          <p:cNvPr id="10" name="Flèche vers la droite 9">
            <a:extLst>
              <a:ext uri="{FF2B5EF4-FFF2-40B4-BE49-F238E27FC236}">
                <a16:creationId xmlns:a16="http://schemas.microsoft.com/office/drawing/2014/main" id="{D6549293-DF93-4141-9F30-CDB70720809B}"/>
              </a:ext>
            </a:extLst>
          </p:cNvPr>
          <p:cNvSpPr/>
          <p:nvPr/>
        </p:nvSpPr>
        <p:spPr>
          <a:xfrm>
            <a:off x="4711484" y="3453367"/>
            <a:ext cx="790413" cy="480447"/>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ZoneTexte 8">
            <a:extLst>
              <a:ext uri="{FF2B5EF4-FFF2-40B4-BE49-F238E27FC236}">
                <a16:creationId xmlns:a16="http://schemas.microsoft.com/office/drawing/2014/main" id="{891B4A3F-DE42-DE4A-BA63-1E77E39BE40E}"/>
              </a:ext>
            </a:extLst>
          </p:cNvPr>
          <p:cNvSpPr txBox="1"/>
          <p:nvPr/>
        </p:nvSpPr>
        <p:spPr>
          <a:xfrm>
            <a:off x="203556" y="2740561"/>
            <a:ext cx="4368444" cy="2154436"/>
          </a:xfrm>
          <a:prstGeom prst="rect">
            <a:avLst/>
          </a:prstGeom>
          <a:solidFill>
            <a:schemeClr val="tx2">
              <a:lumMod val="20000"/>
              <a:lumOff val="80000"/>
            </a:schemeClr>
          </a:solidFill>
        </p:spPr>
        <p:txBody>
          <a:bodyPr wrap="square" rtlCol="0" anchor="ctr">
            <a:spAutoFit/>
          </a:bodyPr>
          <a:lstStyle/>
          <a:p>
            <a:pPr algn="ctr"/>
            <a:r>
              <a:rPr lang="en-US" sz="2400" dirty="0">
                <a:solidFill>
                  <a:schemeClr val="accent1">
                    <a:lumMod val="75000"/>
                  </a:schemeClr>
                </a:solidFill>
              </a:rPr>
              <a:t>Intuition</a:t>
            </a:r>
            <a:endParaRPr lang="en-US" dirty="0">
              <a:solidFill>
                <a:schemeClr val="accent1">
                  <a:lumMod val="75000"/>
                </a:schemeClr>
              </a:solidFill>
            </a:endParaRPr>
          </a:p>
          <a:p>
            <a:pPr marL="285750" indent="-285750">
              <a:buFont typeface="Arial" panose="020B0604020202020204" pitchFamily="34" charset="0"/>
              <a:buChar char="•"/>
            </a:pPr>
            <a:r>
              <a:rPr lang="en-US" sz="2200" dirty="0"/>
              <a:t>People in different </a:t>
            </a:r>
            <a:r>
              <a:rPr lang="en-US" sz="2200" b="1" dirty="0"/>
              <a:t>industries</a:t>
            </a:r>
            <a:r>
              <a:rPr lang="en-US" sz="2200" dirty="0"/>
              <a:t> have different career evolutions</a:t>
            </a:r>
          </a:p>
          <a:p>
            <a:pPr marL="285750" indent="-285750">
              <a:buFont typeface="Arial" panose="020B0604020202020204" pitchFamily="34" charset="0"/>
              <a:buChar char="•"/>
            </a:pPr>
            <a:r>
              <a:rPr lang="en-US" sz="2200" dirty="0"/>
              <a:t>The level of </a:t>
            </a:r>
            <a:r>
              <a:rPr lang="en-US" sz="2200" b="1" dirty="0"/>
              <a:t>expertise</a:t>
            </a:r>
            <a:r>
              <a:rPr lang="en-US" sz="2200" dirty="0"/>
              <a:t> of a person can change and influence their career</a:t>
            </a:r>
          </a:p>
        </p:txBody>
      </p:sp>
    </p:spTree>
    <p:extLst>
      <p:ext uri="{BB962C8B-B14F-4D97-AF65-F5344CB8AC3E}">
        <p14:creationId xmlns:p14="http://schemas.microsoft.com/office/powerpoint/2010/main" val="312359394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FFFF855-F9DB-414A-8D73-4494059A7D20}"/>
              </a:ext>
            </a:extLst>
          </p:cNvPr>
          <p:cNvSpPr>
            <a:spLocks noGrp="1"/>
          </p:cNvSpPr>
          <p:nvPr>
            <p:ph type="title"/>
          </p:nvPr>
        </p:nvSpPr>
        <p:spPr/>
        <p:txBody>
          <a:bodyPr/>
          <a:lstStyle/>
          <a:p>
            <a:r>
              <a:rPr lang="en-US" dirty="0"/>
              <a:t>Job Attribute Rewriting</a:t>
            </a:r>
          </a:p>
        </p:txBody>
      </p:sp>
      <p:sp>
        <p:nvSpPr>
          <p:cNvPr id="3" name="Espace réservé du numéro de diapositive 2">
            <a:extLst>
              <a:ext uri="{FF2B5EF4-FFF2-40B4-BE49-F238E27FC236}">
                <a16:creationId xmlns:a16="http://schemas.microsoft.com/office/drawing/2014/main" id="{5F4596CD-26CC-534D-834A-C8CC7452969E}"/>
              </a:ext>
            </a:extLst>
          </p:cNvPr>
          <p:cNvSpPr>
            <a:spLocks noGrp="1"/>
          </p:cNvSpPr>
          <p:nvPr>
            <p:ph type="sldNum" sz="quarter" idx="12"/>
          </p:nvPr>
        </p:nvSpPr>
        <p:spPr/>
        <p:txBody>
          <a:bodyPr anchor="ctr">
            <a:normAutofit/>
          </a:bodyPr>
          <a:lstStyle/>
          <a:p>
            <a:pPr>
              <a:spcAft>
                <a:spcPts val="600"/>
              </a:spcAft>
            </a:pPr>
            <a:fld id="{30CCB0C1-2DF4-8B4C-AC0E-201D3DFFEAFD}" type="slidenum">
              <a:rPr lang="fr-FR" smtClean="0"/>
              <a:pPr>
                <a:spcAft>
                  <a:spcPts val="600"/>
                </a:spcAft>
              </a:pPr>
              <a:t>55</a:t>
            </a:fld>
            <a:endParaRPr lang="fr-FR"/>
          </a:p>
        </p:txBody>
      </p:sp>
      <p:pic>
        <p:nvPicPr>
          <p:cNvPr id="17" name="Image 16" descr="Une image contenant texte, signe, périphérique, jauge&#10;&#10;Description générée automatiquement">
            <a:extLst>
              <a:ext uri="{FF2B5EF4-FFF2-40B4-BE49-F238E27FC236}">
                <a16:creationId xmlns:a16="http://schemas.microsoft.com/office/drawing/2014/main" id="{E32DC4C8-4903-2141-B2BD-8D3E29774B45}"/>
              </a:ext>
            </a:extLst>
          </p:cNvPr>
          <p:cNvPicPr>
            <a:picLocks noChangeAspect="1"/>
          </p:cNvPicPr>
          <p:nvPr/>
        </p:nvPicPr>
        <p:blipFill>
          <a:blip r:embed="rId3"/>
          <a:stretch>
            <a:fillRect/>
          </a:stretch>
        </p:blipFill>
        <p:spPr>
          <a:xfrm>
            <a:off x="1818918" y="1940425"/>
            <a:ext cx="7261066" cy="2102400"/>
          </a:xfrm>
          <a:prstGeom prst="rect">
            <a:avLst/>
          </a:prstGeom>
        </p:spPr>
      </p:pic>
      <p:sp>
        <p:nvSpPr>
          <p:cNvPr id="19" name="ZoneTexte 18">
            <a:extLst>
              <a:ext uri="{FF2B5EF4-FFF2-40B4-BE49-F238E27FC236}">
                <a16:creationId xmlns:a16="http://schemas.microsoft.com/office/drawing/2014/main" id="{4F7B1125-8135-7940-B75C-3F0ACE573F1F}"/>
              </a:ext>
            </a:extLst>
          </p:cNvPr>
          <p:cNvSpPr txBox="1"/>
          <p:nvPr/>
        </p:nvSpPr>
        <p:spPr>
          <a:xfrm>
            <a:off x="-4200" y="2690735"/>
            <a:ext cx="2022895" cy="461665"/>
          </a:xfrm>
          <a:prstGeom prst="rect">
            <a:avLst/>
          </a:prstGeom>
          <a:noFill/>
        </p:spPr>
        <p:txBody>
          <a:bodyPr wrap="square" rtlCol="0">
            <a:spAutoFit/>
          </a:bodyPr>
          <a:lstStyle/>
          <a:p>
            <a:pPr algn="ctr"/>
            <a:r>
              <a:rPr lang="en-US" sz="2400" dirty="0">
                <a:solidFill>
                  <a:schemeClr val="tx2"/>
                </a:solidFill>
              </a:rPr>
              <a:t>Training:</a:t>
            </a:r>
          </a:p>
        </p:txBody>
      </p:sp>
      <p:sp>
        <p:nvSpPr>
          <p:cNvPr id="2" name="Rectangle 1">
            <a:extLst>
              <a:ext uri="{FF2B5EF4-FFF2-40B4-BE49-F238E27FC236}">
                <a16:creationId xmlns:a16="http://schemas.microsoft.com/office/drawing/2014/main" id="{3630C409-BD16-F44B-9F8A-EA1EEFB70D78}"/>
              </a:ext>
            </a:extLst>
          </p:cNvPr>
          <p:cNvSpPr/>
          <p:nvPr/>
        </p:nvSpPr>
        <p:spPr>
          <a:xfrm>
            <a:off x="71394" y="6375340"/>
            <a:ext cx="2781915" cy="369332"/>
          </a:xfrm>
          <a:prstGeom prst="rect">
            <a:avLst/>
          </a:prstGeom>
        </p:spPr>
        <p:txBody>
          <a:bodyPr wrap="none">
            <a:spAutoFit/>
          </a:bodyPr>
          <a:lstStyle/>
          <a:p>
            <a:r>
              <a:rPr lang="en-US" i="1" dirty="0">
                <a:solidFill>
                  <a:schemeClr val="tx1">
                    <a:lumMod val="75000"/>
                    <a:lumOff val="25000"/>
                  </a:schemeClr>
                </a:solidFill>
              </a:rPr>
              <a:t>[1] </a:t>
            </a:r>
            <a:r>
              <a:rPr lang="fr-FR" i="1" dirty="0">
                <a:solidFill>
                  <a:schemeClr val="tx1">
                    <a:lumMod val="75000"/>
                    <a:lumOff val="25000"/>
                  </a:schemeClr>
                </a:solidFill>
              </a:rPr>
              <a:t>R </a:t>
            </a:r>
            <a:r>
              <a:rPr lang="fr-FR" i="1" dirty="0" err="1">
                <a:solidFill>
                  <a:schemeClr val="tx1">
                    <a:lumMod val="75000"/>
                    <a:lumOff val="25000"/>
                  </a:schemeClr>
                </a:solidFill>
              </a:rPr>
              <a:t>Sennrich</a:t>
            </a:r>
            <a:r>
              <a:rPr lang="fr-FR" i="1" dirty="0">
                <a:solidFill>
                  <a:schemeClr val="tx1">
                    <a:lumMod val="75000"/>
                    <a:lumOff val="25000"/>
                  </a:schemeClr>
                </a:solidFill>
              </a:rPr>
              <a:t> et al., (2015) </a:t>
            </a:r>
            <a:endParaRPr lang="en-US" i="1" dirty="0">
              <a:solidFill>
                <a:schemeClr val="tx1">
                  <a:lumMod val="75000"/>
                  <a:lumOff val="25000"/>
                </a:schemeClr>
              </a:solidFill>
            </a:endParaRPr>
          </a:p>
        </p:txBody>
      </p:sp>
      <p:sp>
        <p:nvSpPr>
          <p:cNvPr id="4" name="ZoneTexte 3">
            <a:extLst>
              <a:ext uri="{FF2B5EF4-FFF2-40B4-BE49-F238E27FC236}">
                <a16:creationId xmlns:a16="http://schemas.microsoft.com/office/drawing/2014/main" id="{2C597FD1-BE41-9045-8257-6F761F173BC0}"/>
              </a:ext>
            </a:extLst>
          </p:cNvPr>
          <p:cNvSpPr txBox="1"/>
          <p:nvPr/>
        </p:nvSpPr>
        <p:spPr>
          <a:xfrm>
            <a:off x="6855312" y="3152399"/>
            <a:ext cx="598229" cy="369332"/>
          </a:xfrm>
          <a:prstGeom prst="rect">
            <a:avLst/>
          </a:prstGeom>
          <a:noFill/>
        </p:spPr>
        <p:txBody>
          <a:bodyPr wrap="square" rtlCol="0">
            <a:spAutoFit/>
          </a:bodyPr>
          <a:lstStyle/>
          <a:p>
            <a:r>
              <a:rPr lang="en-US" dirty="0">
                <a:solidFill>
                  <a:schemeClr val="tx1">
                    <a:lumMod val="75000"/>
                    <a:lumOff val="25000"/>
                  </a:schemeClr>
                </a:solidFill>
              </a:rPr>
              <a:t>[1]</a:t>
            </a:r>
          </a:p>
        </p:txBody>
      </p:sp>
    </p:spTree>
    <p:extLst>
      <p:ext uri="{BB962C8B-B14F-4D97-AF65-F5344CB8AC3E}">
        <p14:creationId xmlns:p14="http://schemas.microsoft.com/office/powerpoint/2010/main" val="81964061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FFFF855-F9DB-414A-8D73-4494059A7D20}"/>
              </a:ext>
            </a:extLst>
          </p:cNvPr>
          <p:cNvSpPr>
            <a:spLocks noGrp="1"/>
          </p:cNvSpPr>
          <p:nvPr>
            <p:ph type="title"/>
          </p:nvPr>
        </p:nvSpPr>
        <p:spPr/>
        <p:txBody>
          <a:bodyPr/>
          <a:lstStyle/>
          <a:p>
            <a:r>
              <a:rPr lang="en-US" dirty="0"/>
              <a:t>Job Attribute Rewriting</a:t>
            </a:r>
          </a:p>
        </p:txBody>
      </p:sp>
      <p:sp>
        <p:nvSpPr>
          <p:cNvPr id="3" name="Espace réservé du numéro de diapositive 2">
            <a:extLst>
              <a:ext uri="{FF2B5EF4-FFF2-40B4-BE49-F238E27FC236}">
                <a16:creationId xmlns:a16="http://schemas.microsoft.com/office/drawing/2014/main" id="{5F4596CD-26CC-534D-834A-C8CC7452969E}"/>
              </a:ext>
            </a:extLst>
          </p:cNvPr>
          <p:cNvSpPr>
            <a:spLocks noGrp="1"/>
          </p:cNvSpPr>
          <p:nvPr>
            <p:ph type="sldNum" sz="quarter" idx="12"/>
          </p:nvPr>
        </p:nvSpPr>
        <p:spPr/>
        <p:txBody>
          <a:bodyPr anchor="ctr">
            <a:normAutofit/>
          </a:bodyPr>
          <a:lstStyle/>
          <a:p>
            <a:pPr>
              <a:spcAft>
                <a:spcPts val="600"/>
              </a:spcAft>
            </a:pPr>
            <a:fld id="{30CCB0C1-2DF4-8B4C-AC0E-201D3DFFEAFD}" type="slidenum">
              <a:rPr lang="fr-FR" smtClean="0"/>
              <a:pPr>
                <a:spcAft>
                  <a:spcPts val="600"/>
                </a:spcAft>
              </a:pPr>
              <a:t>56</a:t>
            </a:fld>
            <a:endParaRPr lang="fr-FR"/>
          </a:p>
        </p:txBody>
      </p:sp>
      <p:pic>
        <p:nvPicPr>
          <p:cNvPr id="15" name="Image 14">
            <a:extLst>
              <a:ext uri="{FF2B5EF4-FFF2-40B4-BE49-F238E27FC236}">
                <a16:creationId xmlns:a16="http://schemas.microsoft.com/office/drawing/2014/main" id="{93729FFC-B44C-9340-852C-30CA2DB48A8D}"/>
              </a:ext>
            </a:extLst>
          </p:cNvPr>
          <p:cNvPicPr>
            <a:picLocks noChangeAspect="1"/>
          </p:cNvPicPr>
          <p:nvPr/>
        </p:nvPicPr>
        <p:blipFill>
          <a:blip r:embed="rId3"/>
          <a:stretch>
            <a:fillRect/>
          </a:stretch>
        </p:blipFill>
        <p:spPr>
          <a:xfrm>
            <a:off x="2853309" y="4258068"/>
            <a:ext cx="5997964" cy="1295728"/>
          </a:xfrm>
          <a:prstGeom prst="rect">
            <a:avLst/>
          </a:prstGeom>
        </p:spPr>
      </p:pic>
      <p:pic>
        <p:nvPicPr>
          <p:cNvPr id="17" name="Image 16" descr="Une image contenant texte, signe, périphérique, jauge&#10;&#10;Description générée automatiquement">
            <a:extLst>
              <a:ext uri="{FF2B5EF4-FFF2-40B4-BE49-F238E27FC236}">
                <a16:creationId xmlns:a16="http://schemas.microsoft.com/office/drawing/2014/main" id="{E32DC4C8-4903-2141-B2BD-8D3E29774B45}"/>
              </a:ext>
            </a:extLst>
          </p:cNvPr>
          <p:cNvPicPr>
            <a:picLocks noChangeAspect="1"/>
          </p:cNvPicPr>
          <p:nvPr/>
        </p:nvPicPr>
        <p:blipFill>
          <a:blip r:embed="rId4"/>
          <a:stretch>
            <a:fillRect/>
          </a:stretch>
        </p:blipFill>
        <p:spPr>
          <a:xfrm>
            <a:off x="1818918" y="1940425"/>
            <a:ext cx="7261066" cy="2102400"/>
          </a:xfrm>
          <a:prstGeom prst="rect">
            <a:avLst/>
          </a:prstGeom>
        </p:spPr>
      </p:pic>
      <p:sp>
        <p:nvSpPr>
          <p:cNvPr id="18" name="ZoneTexte 17">
            <a:extLst>
              <a:ext uri="{FF2B5EF4-FFF2-40B4-BE49-F238E27FC236}">
                <a16:creationId xmlns:a16="http://schemas.microsoft.com/office/drawing/2014/main" id="{77AA951D-820A-E64E-BF58-C5EF53C1AB5F}"/>
              </a:ext>
            </a:extLst>
          </p:cNvPr>
          <p:cNvSpPr txBox="1"/>
          <p:nvPr/>
        </p:nvSpPr>
        <p:spPr>
          <a:xfrm>
            <a:off x="677793" y="4675100"/>
            <a:ext cx="2022895" cy="461665"/>
          </a:xfrm>
          <a:prstGeom prst="rect">
            <a:avLst/>
          </a:prstGeom>
          <a:noFill/>
        </p:spPr>
        <p:txBody>
          <a:bodyPr wrap="square" rtlCol="0">
            <a:spAutoFit/>
          </a:bodyPr>
          <a:lstStyle/>
          <a:p>
            <a:pPr algn="ctr"/>
            <a:r>
              <a:rPr lang="en-US" sz="2400" dirty="0">
                <a:solidFill>
                  <a:schemeClr val="tx2"/>
                </a:solidFill>
              </a:rPr>
              <a:t>Inference:</a:t>
            </a:r>
          </a:p>
        </p:txBody>
      </p:sp>
      <p:sp>
        <p:nvSpPr>
          <p:cNvPr id="19" name="ZoneTexte 18">
            <a:extLst>
              <a:ext uri="{FF2B5EF4-FFF2-40B4-BE49-F238E27FC236}">
                <a16:creationId xmlns:a16="http://schemas.microsoft.com/office/drawing/2014/main" id="{4F7B1125-8135-7940-B75C-3F0ACE573F1F}"/>
              </a:ext>
            </a:extLst>
          </p:cNvPr>
          <p:cNvSpPr txBox="1"/>
          <p:nvPr/>
        </p:nvSpPr>
        <p:spPr>
          <a:xfrm>
            <a:off x="-4200" y="2690735"/>
            <a:ext cx="2022895" cy="461665"/>
          </a:xfrm>
          <a:prstGeom prst="rect">
            <a:avLst/>
          </a:prstGeom>
          <a:noFill/>
        </p:spPr>
        <p:txBody>
          <a:bodyPr wrap="square" rtlCol="0">
            <a:spAutoFit/>
          </a:bodyPr>
          <a:lstStyle/>
          <a:p>
            <a:pPr algn="ctr"/>
            <a:r>
              <a:rPr lang="en-US" sz="2400" dirty="0">
                <a:solidFill>
                  <a:schemeClr val="tx2"/>
                </a:solidFill>
              </a:rPr>
              <a:t>Training:</a:t>
            </a:r>
          </a:p>
        </p:txBody>
      </p:sp>
      <p:cxnSp>
        <p:nvCxnSpPr>
          <p:cNvPr id="22" name="Connecteur droit 21">
            <a:extLst>
              <a:ext uri="{FF2B5EF4-FFF2-40B4-BE49-F238E27FC236}">
                <a16:creationId xmlns:a16="http://schemas.microsoft.com/office/drawing/2014/main" id="{E4838031-F69B-284B-972B-C1A8AD541017}"/>
              </a:ext>
            </a:extLst>
          </p:cNvPr>
          <p:cNvCxnSpPr>
            <a:cxnSpLocks/>
          </p:cNvCxnSpPr>
          <p:nvPr/>
        </p:nvCxnSpPr>
        <p:spPr>
          <a:xfrm>
            <a:off x="498935" y="4205221"/>
            <a:ext cx="7912635"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3630C409-BD16-F44B-9F8A-EA1EEFB70D78}"/>
              </a:ext>
            </a:extLst>
          </p:cNvPr>
          <p:cNvSpPr/>
          <p:nvPr/>
        </p:nvSpPr>
        <p:spPr>
          <a:xfrm>
            <a:off x="71394" y="6375340"/>
            <a:ext cx="2781915" cy="369332"/>
          </a:xfrm>
          <a:prstGeom prst="rect">
            <a:avLst/>
          </a:prstGeom>
        </p:spPr>
        <p:txBody>
          <a:bodyPr wrap="none">
            <a:spAutoFit/>
          </a:bodyPr>
          <a:lstStyle/>
          <a:p>
            <a:r>
              <a:rPr lang="en-US" i="1" dirty="0">
                <a:solidFill>
                  <a:schemeClr val="tx1">
                    <a:lumMod val="75000"/>
                    <a:lumOff val="25000"/>
                  </a:schemeClr>
                </a:solidFill>
              </a:rPr>
              <a:t>[1] </a:t>
            </a:r>
            <a:r>
              <a:rPr lang="fr-FR" i="1" dirty="0">
                <a:solidFill>
                  <a:schemeClr val="tx1">
                    <a:lumMod val="75000"/>
                    <a:lumOff val="25000"/>
                  </a:schemeClr>
                </a:solidFill>
              </a:rPr>
              <a:t>R </a:t>
            </a:r>
            <a:r>
              <a:rPr lang="fr-FR" i="1" dirty="0" err="1">
                <a:solidFill>
                  <a:schemeClr val="tx1">
                    <a:lumMod val="75000"/>
                    <a:lumOff val="25000"/>
                  </a:schemeClr>
                </a:solidFill>
              </a:rPr>
              <a:t>Sennrich</a:t>
            </a:r>
            <a:r>
              <a:rPr lang="fr-FR" i="1" dirty="0">
                <a:solidFill>
                  <a:schemeClr val="tx1">
                    <a:lumMod val="75000"/>
                    <a:lumOff val="25000"/>
                  </a:schemeClr>
                </a:solidFill>
              </a:rPr>
              <a:t> et al., (2015) </a:t>
            </a:r>
            <a:endParaRPr lang="en-US" i="1" dirty="0">
              <a:solidFill>
                <a:schemeClr val="tx1">
                  <a:lumMod val="75000"/>
                  <a:lumOff val="25000"/>
                </a:schemeClr>
              </a:solidFill>
            </a:endParaRPr>
          </a:p>
        </p:txBody>
      </p:sp>
      <p:sp>
        <p:nvSpPr>
          <p:cNvPr id="4" name="ZoneTexte 3">
            <a:extLst>
              <a:ext uri="{FF2B5EF4-FFF2-40B4-BE49-F238E27FC236}">
                <a16:creationId xmlns:a16="http://schemas.microsoft.com/office/drawing/2014/main" id="{2C597FD1-BE41-9045-8257-6F761F173BC0}"/>
              </a:ext>
            </a:extLst>
          </p:cNvPr>
          <p:cNvSpPr txBox="1"/>
          <p:nvPr/>
        </p:nvSpPr>
        <p:spPr>
          <a:xfrm>
            <a:off x="6855312" y="3152399"/>
            <a:ext cx="598229" cy="369332"/>
          </a:xfrm>
          <a:prstGeom prst="rect">
            <a:avLst/>
          </a:prstGeom>
          <a:noFill/>
        </p:spPr>
        <p:txBody>
          <a:bodyPr wrap="square" rtlCol="0">
            <a:spAutoFit/>
          </a:bodyPr>
          <a:lstStyle/>
          <a:p>
            <a:r>
              <a:rPr lang="en-US" dirty="0">
                <a:solidFill>
                  <a:schemeClr val="tx1">
                    <a:lumMod val="75000"/>
                    <a:lumOff val="25000"/>
                  </a:schemeClr>
                </a:solidFill>
              </a:rPr>
              <a:t>[1]</a:t>
            </a:r>
          </a:p>
        </p:txBody>
      </p:sp>
    </p:spTree>
    <p:extLst>
      <p:ext uri="{BB962C8B-B14F-4D97-AF65-F5344CB8AC3E}">
        <p14:creationId xmlns:p14="http://schemas.microsoft.com/office/powerpoint/2010/main" val="210462749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FFFF855-F9DB-414A-8D73-4494059A7D20}"/>
              </a:ext>
            </a:extLst>
          </p:cNvPr>
          <p:cNvSpPr>
            <a:spLocks noGrp="1"/>
          </p:cNvSpPr>
          <p:nvPr>
            <p:ph type="title"/>
          </p:nvPr>
        </p:nvSpPr>
        <p:spPr/>
        <p:txBody>
          <a:bodyPr/>
          <a:lstStyle/>
          <a:p>
            <a:r>
              <a:rPr lang="en-US" dirty="0"/>
              <a:t>Job Attribute Rewriting</a:t>
            </a:r>
          </a:p>
        </p:txBody>
      </p:sp>
      <p:sp>
        <p:nvSpPr>
          <p:cNvPr id="3" name="Espace réservé du numéro de diapositive 2">
            <a:extLst>
              <a:ext uri="{FF2B5EF4-FFF2-40B4-BE49-F238E27FC236}">
                <a16:creationId xmlns:a16="http://schemas.microsoft.com/office/drawing/2014/main" id="{5F4596CD-26CC-534D-834A-C8CC7452969E}"/>
              </a:ext>
            </a:extLst>
          </p:cNvPr>
          <p:cNvSpPr>
            <a:spLocks noGrp="1"/>
          </p:cNvSpPr>
          <p:nvPr>
            <p:ph type="sldNum" sz="quarter" idx="12"/>
          </p:nvPr>
        </p:nvSpPr>
        <p:spPr/>
        <p:txBody>
          <a:bodyPr anchor="ctr">
            <a:normAutofit/>
          </a:bodyPr>
          <a:lstStyle/>
          <a:p>
            <a:pPr>
              <a:spcAft>
                <a:spcPts val="600"/>
              </a:spcAft>
            </a:pPr>
            <a:fld id="{30CCB0C1-2DF4-8B4C-AC0E-201D3DFFEAFD}" type="slidenum">
              <a:rPr lang="fr-FR" smtClean="0"/>
              <a:pPr>
                <a:spcAft>
                  <a:spcPts val="600"/>
                </a:spcAft>
              </a:pPr>
              <a:t>57</a:t>
            </a:fld>
            <a:endParaRPr lang="fr-FR"/>
          </a:p>
        </p:txBody>
      </p:sp>
      <p:sp>
        <p:nvSpPr>
          <p:cNvPr id="2" name="ZoneTexte 1">
            <a:extLst>
              <a:ext uri="{FF2B5EF4-FFF2-40B4-BE49-F238E27FC236}">
                <a16:creationId xmlns:a16="http://schemas.microsoft.com/office/drawing/2014/main" id="{74E929D0-10A2-0E41-9ED8-BCE9C417E1D4}"/>
              </a:ext>
            </a:extLst>
          </p:cNvPr>
          <p:cNvSpPr txBox="1"/>
          <p:nvPr/>
        </p:nvSpPr>
        <p:spPr>
          <a:xfrm>
            <a:off x="340963" y="6416298"/>
            <a:ext cx="184731" cy="369332"/>
          </a:xfrm>
          <a:prstGeom prst="rect">
            <a:avLst/>
          </a:prstGeom>
          <a:noFill/>
        </p:spPr>
        <p:txBody>
          <a:bodyPr wrap="none" rtlCol="0">
            <a:spAutoFit/>
          </a:bodyPr>
          <a:lstStyle/>
          <a:p>
            <a:endParaRPr lang="en-US" dirty="0"/>
          </a:p>
        </p:txBody>
      </p:sp>
      <p:sp>
        <p:nvSpPr>
          <p:cNvPr id="14" name="ZoneTexte 13">
            <a:extLst>
              <a:ext uri="{FF2B5EF4-FFF2-40B4-BE49-F238E27FC236}">
                <a16:creationId xmlns:a16="http://schemas.microsoft.com/office/drawing/2014/main" id="{7B15EECD-6912-1F4C-AACF-B5F3055F31B9}"/>
              </a:ext>
            </a:extLst>
          </p:cNvPr>
          <p:cNvSpPr txBox="1"/>
          <p:nvPr/>
        </p:nvSpPr>
        <p:spPr>
          <a:xfrm>
            <a:off x="6404948" y="2852577"/>
            <a:ext cx="2615437" cy="2062103"/>
          </a:xfrm>
          <a:prstGeom prst="rect">
            <a:avLst/>
          </a:prstGeom>
          <a:solidFill>
            <a:schemeClr val="accent6">
              <a:lumMod val="40000"/>
              <a:lumOff val="60000"/>
            </a:schemeClr>
          </a:solidFill>
        </p:spPr>
        <p:txBody>
          <a:bodyPr wrap="square" rtlCol="0">
            <a:spAutoFit/>
          </a:bodyPr>
          <a:lstStyle/>
          <a:p>
            <a:r>
              <a:rPr lang="en-US" sz="1900" i="1" dirty="0"/>
              <a:t>Multiple-Attribute Text Rewriting</a:t>
            </a:r>
          </a:p>
          <a:p>
            <a:r>
              <a:rPr lang="en-US" dirty="0"/>
              <a:t>G. </a:t>
            </a:r>
            <a:r>
              <a:rPr lang="en-US" dirty="0" err="1"/>
              <a:t>Lample</a:t>
            </a:r>
            <a:r>
              <a:rPr lang="en-US" dirty="0"/>
              <a:t>, S. Subramanian, E. Smith, L. </a:t>
            </a:r>
            <a:r>
              <a:rPr lang="en-US" dirty="0" err="1"/>
              <a:t>Denoyer</a:t>
            </a:r>
            <a:r>
              <a:rPr lang="en-US" dirty="0"/>
              <a:t>, M’A. </a:t>
            </a:r>
            <a:r>
              <a:rPr lang="en-US" dirty="0" err="1"/>
              <a:t>Ranzato</a:t>
            </a:r>
            <a:r>
              <a:rPr lang="en-US" dirty="0"/>
              <a:t>, Y-L. </a:t>
            </a:r>
            <a:r>
              <a:rPr lang="en-US" dirty="0" err="1"/>
              <a:t>Boureau</a:t>
            </a:r>
            <a:r>
              <a:rPr lang="en-US" dirty="0"/>
              <a:t> </a:t>
            </a:r>
          </a:p>
          <a:p>
            <a:r>
              <a:rPr lang="en-US" dirty="0"/>
              <a:t>In: Proc. of ICLR 2019 </a:t>
            </a:r>
          </a:p>
        </p:txBody>
      </p:sp>
      <p:pic>
        <p:nvPicPr>
          <p:cNvPr id="5" name="Image 4">
            <a:extLst>
              <a:ext uri="{FF2B5EF4-FFF2-40B4-BE49-F238E27FC236}">
                <a16:creationId xmlns:a16="http://schemas.microsoft.com/office/drawing/2014/main" id="{F27D58A5-41B4-E642-9D54-0378315CFA4C}"/>
              </a:ext>
            </a:extLst>
          </p:cNvPr>
          <p:cNvPicPr>
            <a:picLocks noChangeAspect="1"/>
          </p:cNvPicPr>
          <p:nvPr/>
        </p:nvPicPr>
        <p:blipFill>
          <a:blip r:embed="rId3"/>
          <a:stretch>
            <a:fillRect/>
          </a:stretch>
        </p:blipFill>
        <p:spPr>
          <a:xfrm>
            <a:off x="101299" y="1107022"/>
            <a:ext cx="6303649" cy="5553215"/>
          </a:xfrm>
          <a:prstGeom prst="rect">
            <a:avLst/>
          </a:prstGeom>
        </p:spPr>
      </p:pic>
    </p:spTree>
    <p:extLst>
      <p:ext uri="{BB962C8B-B14F-4D97-AF65-F5344CB8AC3E}">
        <p14:creationId xmlns:p14="http://schemas.microsoft.com/office/powerpoint/2010/main" val="398376921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FFFF855-F9DB-414A-8D73-4494059A7D20}"/>
              </a:ext>
            </a:extLst>
          </p:cNvPr>
          <p:cNvSpPr>
            <a:spLocks noGrp="1"/>
          </p:cNvSpPr>
          <p:nvPr>
            <p:ph type="title"/>
          </p:nvPr>
        </p:nvSpPr>
        <p:spPr/>
        <p:txBody>
          <a:bodyPr/>
          <a:lstStyle/>
          <a:p>
            <a:r>
              <a:rPr lang="en-US" dirty="0"/>
              <a:t>Job Attribute Rewriting</a:t>
            </a:r>
          </a:p>
        </p:txBody>
      </p:sp>
      <p:sp>
        <p:nvSpPr>
          <p:cNvPr id="3" name="Espace réservé du numéro de diapositive 2">
            <a:extLst>
              <a:ext uri="{FF2B5EF4-FFF2-40B4-BE49-F238E27FC236}">
                <a16:creationId xmlns:a16="http://schemas.microsoft.com/office/drawing/2014/main" id="{5F4596CD-26CC-534D-834A-C8CC7452969E}"/>
              </a:ext>
            </a:extLst>
          </p:cNvPr>
          <p:cNvSpPr>
            <a:spLocks noGrp="1"/>
          </p:cNvSpPr>
          <p:nvPr>
            <p:ph type="sldNum" sz="quarter" idx="12"/>
          </p:nvPr>
        </p:nvSpPr>
        <p:spPr/>
        <p:txBody>
          <a:bodyPr anchor="ctr">
            <a:normAutofit/>
          </a:bodyPr>
          <a:lstStyle/>
          <a:p>
            <a:pPr>
              <a:spcAft>
                <a:spcPts val="600"/>
              </a:spcAft>
            </a:pPr>
            <a:fld id="{30CCB0C1-2DF4-8B4C-AC0E-201D3DFFEAFD}" type="slidenum">
              <a:rPr lang="fr-FR" smtClean="0"/>
              <a:pPr>
                <a:spcAft>
                  <a:spcPts val="600"/>
                </a:spcAft>
              </a:pPr>
              <a:t>58</a:t>
            </a:fld>
            <a:endParaRPr lang="fr-FR"/>
          </a:p>
        </p:txBody>
      </p:sp>
      <p:sp>
        <p:nvSpPr>
          <p:cNvPr id="2" name="ZoneTexte 1">
            <a:extLst>
              <a:ext uri="{FF2B5EF4-FFF2-40B4-BE49-F238E27FC236}">
                <a16:creationId xmlns:a16="http://schemas.microsoft.com/office/drawing/2014/main" id="{74E929D0-10A2-0E41-9ED8-BCE9C417E1D4}"/>
              </a:ext>
            </a:extLst>
          </p:cNvPr>
          <p:cNvSpPr txBox="1"/>
          <p:nvPr/>
        </p:nvSpPr>
        <p:spPr>
          <a:xfrm>
            <a:off x="340963" y="6416298"/>
            <a:ext cx="184731" cy="369332"/>
          </a:xfrm>
          <a:prstGeom prst="rect">
            <a:avLst/>
          </a:prstGeom>
          <a:noFill/>
        </p:spPr>
        <p:txBody>
          <a:bodyPr wrap="none" rtlCol="0">
            <a:spAutoFit/>
          </a:bodyPr>
          <a:lstStyle/>
          <a:p>
            <a:endParaRPr lang="en-US" dirty="0"/>
          </a:p>
        </p:txBody>
      </p:sp>
      <p:pic>
        <p:nvPicPr>
          <p:cNvPr id="7" name="Image 6">
            <a:extLst>
              <a:ext uri="{FF2B5EF4-FFF2-40B4-BE49-F238E27FC236}">
                <a16:creationId xmlns:a16="http://schemas.microsoft.com/office/drawing/2014/main" id="{519E4E29-C5D0-0141-84A0-59F5E4026AC9}"/>
              </a:ext>
            </a:extLst>
          </p:cNvPr>
          <p:cNvPicPr>
            <a:picLocks noChangeAspect="1"/>
          </p:cNvPicPr>
          <p:nvPr/>
        </p:nvPicPr>
        <p:blipFill>
          <a:blip r:embed="rId3"/>
          <a:stretch>
            <a:fillRect/>
          </a:stretch>
        </p:blipFill>
        <p:spPr>
          <a:xfrm>
            <a:off x="2138848" y="1041025"/>
            <a:ext cx="7866153" cy="1699309"/>
          </a:xfrm>
          <a:prstGeom prst="rect">
            <a:avLst/>
          </a:prstGeom>
        </p:spPr>
      </p:pic>
      <p:sp>
        <p:nvSpPr>
          <p:cNvPr id="9" name="ZoneTexte 8">
            <a:extLst>
              <a:ext uri="{FF2B5EF4-FFF2-40B4-BE49-F238E27FC236}">
                <a16:creationId xmlns:a16="http://schemas.microsoft.com/office/drawing/2014/main" id="{B9151149-1385-2044-8EC1-FFA410823F01}"/>
              </a:ext>
            </a:extLst>
          </p:cNvPr>
          <p:cNvSpPr txBox="1"/>
          <p:nvPr/>
        </p:nvSpPr>
        <p:spPr>
          <a:xfrm>
            <a:off x="115953" y="1659846"/>
            <a:ext cx="2022895" cy="461665"/>
          </a:xfrm>
          <a:prstGeom prst="rect">
            <a:avLst/>
          </a:prstGeom>
          <a:noFill/>
        </p:spPr>
        <p:txBody>
          <a:bodyPr wrap="square" rtlCol="0">
            <a:spAutoFit/>
          </a:bodyPr>
          <a:lstStyle/>
          <a:p>
            <a:pPr algn="ctr"/>
            <a:r>
              <a:rPr lang="en-US" sz="2400" dirty="0">
                <a:solidFill>
                  <a:schemeClr val="tx2"/>
                </a:solidFill>
              </a:rPr>
              <a:t>Inference:</a:t>
            </a:r>
          </a:p>
        </p:txBody>
      </p:sp>
      <p:cxnSp>
        <p:nvCxnSpPr>
          <p:cNvPr id="10" name="Connecteur droit 9">
            <a:extLst>
              <a:ext uri="{FF2B5EF4-FFF2-40B4-BE49-F238E27FC236}">
                <a16:creationId xmlns:a16="http://schemas.microsoft.com/office/drawing/2014/main" id="{133B2D3B-6991-1E4C-B6A4-BBFE80F362F8}"/>
              </a:ext>
            </a:extLst>
          </p:cNvPr>
          <p:cNvCxnSpPr>
            <a:cxnSpLocks/>
          </p:cNvCxnSpPr>
          <p:nvPr/>
        </p:nvCxnSpPr>
        <p:spPr>
          <a:xfrm>
            <a:off x="525694" y="2803141"/>
            <a:ext cx="7912635"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4" name="ZoneTexte 3">
            <a:extLst>
              <a:ext uri="{FF2B5EF4-FFF2-40B4-BE49-F238E27FC236}">
                <a16:creationId xmlns:a16="http://schemas.microsoft.com/office/drawing/2014/main" id="{9C257762-3B6A-B646-8488-6CF3846ECB3E}"/>
              </a:ext>
            </a:extLst>
          </p:cNvPr>
          <p:cNvSpPr txBox="1"/>
          <p:nvPr/>
        </p:nvSpPr>
        <p:spPr>
          <a:xfrm>
            <a:off x="943724" y="3628006"/>
            <a:ext cx="7256552" cy="1837811"/>
          </a:xfrm>
          <a:prstGeom prst="rect">
            <a:avLst/>
          </a:prstGeom>
          <a:noFill/>
        </p:spPr>
        <p:txBody>
          <a:bodyPr wrap="square" rtlCol="0">
            <a:spAutoFit/>
          </a:bodyPr>
          <a:lstStyle/>
          <a:p>
            <a:pPr marL="285750" indent="-285750">
              <a:lnSpc>
                <a:spcPct val="200000"/>
              </a:lnSpc>
              <a:buFont typeface="Police système Courant"/>
              <a:buChar char="→"/>
            </a:pPr>
            <a:r>
              <a:rPr lang="en-US" sz="2000" dirty="0">
                <a:solidFill>
                  <a:schemeClr val="tx2"/>
                </a:solidFill>
              </a:rPr>
              <a:t>Good proxy for next job prediction, individual dynamic</a:t>
            </a:r>
          </a:p>
          <a:p>
            <a:pPr marL="285750" indent="-285750">
              <a:lnSpc>
                <a:spcPct val="200000"/>
              </a:lnSpc>
              <a:buFont typeface="Police système Courant"/>
              <a:buChar char="→"/>
            </a:pPr>
            <a:r>
              <a:rPr lang="en-US" sz="2000" dirty="0">
                <a:solidFill>
                  <a:schemeClr val="tx2"/>
                </a:solidFill>
              </a:rPr>
              <a:t>Rewriting, not disentanglement</a:t>
            </a:r>
          </a:p>
          <a:p>
            <a:pPr marL="285750" indent="-285750">
              <a:lnSpc>
                <a:spcPct val="200000"/>
              </a:lnSpc>
              <a:buFont typeface="Police système Courant"/>
              <a:buChar char="→"/>
            </a:pPr>
            <a:r>
              <a:rPr lang="en-US" sz="2000" dirty="0">
                <a:solidFill>
                  <a:schemeClr val="tx2"/>
                </a:solidFill>
              </a:rPr>
              <a:t>Does not directly give a clear career dynamic for a person</a:t>
            </a:r>
          </a:p>
        </p:txBody>
      </p:sp>
    </p:spTree>
    <p:extLst>
      <p:ext uri="{BB962C8B-B14F-4D97-AF65-F5344CB8AC3E}">
        <p14:creationId xmlns:p14="http://schemas.microsoft.com/office/powerpoint/2010/main" val="2853836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E6C7B2B-0282-8C4A-AFFC-8FE8775C7E3B}"/>
              </a:ext>
            </a:extLst>
          </p:cNvPr>
          <p:cNvSpPr>
            <a:spLocks noGrp="1"/>
          </p:cNvSpPr>
          <p:nvPr>
            <p:ph type="title"/>
          </p:nvPr>
        </p:nvSpPr>
        <p:spPr/>
        <p:txBody>
          <a:bodyPr/>
          <a:lstStyle/>
          <a:p>
            <a:r>
              <a:rPr lang="en-US" dirty="0"/>
              <a:t>Problematics</a:t>
            </a:r>
          </a:p>
        </p:txBody>
      </p:sp>
      <p:sp>
        <p:nvSpPr>
          <p:cNvPr id="3" name="Slide Number Placeholder 2">
            <a:extLst>
              <a:ext uri="{FF2B5EF4-FFF2-40B4-BE49-F238E27FC236}">
                <a16:creationId xmlns:a16="http://schemas.microsoft.com/office/drawing/2014/main" id="{E0C8FE9C-9826-0A4C-8A87-92495E844683}"/>
              </a:ext>
            </a:extLst>
          </p:cNvPr>
          <p:cNvSpPr>
            <a:spLocks noGrp="1"/>
          </p:cNvSpPr>
          <p:nvPr>
            <p:ph type="sldNum" sz="quarter" idx="12"/>
          </p:nvPr>
        </p:nvSpPr>
        <p:spPr/>
        <p:txBody>
          <a:bodyPr/>
          <a:lstStyle/>
          <a:p>
            <a:fld id="{30CCB0C1-2DF4-8B4C-AC0E-201D3DFFEAFD}" type="slidenum">
              <a:rPr lang="fr-FR" smtClean="0"/>
              <a:pPr/>
              <a:t>5</a:t>
            </a:fld>
            <a:endParaRPr lang="fr-FR" dirty="0"/>
          </a:p>
        </p:txBody>
      </p:sp>
      <p:sp>
        <p:nvSpPr>
          <p:cNvPr id="2" name="ZoneTexte 1">
            <a:extLst>
              <a:ext uri="{FF2B5EF4-FFF2-40B4-BE49-F238E27FC236}">
                <a16:creationId xmlns:a16="http://schemas.microsoft.com/office/drawing/2014/main" id="{4FC4047D-F799-3D45-95EA-AF269D6D26E4}"/>
              </a:ext>
            </a:extLst>
          </p:cNvPr>
          <p:cNvSpPr txBox="1"/>
          <p:nvPr/>
        </p:nvSpPr>
        <p:spPr>
          <a:xfrm>
            <a:off x="482287" y="2925141"/>
            <a:ext cx="5948396" cy="349943"/>
          </a:xfrm>
          <a:prstGeom prst="rect">
            <a:avLst/>
          </a:prstGeom>
          <a:noFill/>
        </p:spPr>
        <p:txBody>
          <a:bodyPr wrap="square" rtlCol="0">
            <a:spAutoFit/>
          </a:bodyPr>
          <a:lstStyle/>
          <a:p>
            <a:pPr marL="285750" indent="-285750">
              <a:buFont typeface="Arial" panose="020B0604020202020204" pitchFamily="34" charset="0"/>
              <a:buChar char="•"/>
            </a:pPr>
            <a:endParaRPr lang="fr-FR" dirty="0"/>
          </a:p>
        </p:txBody>
      </p:sp>
      <p:sp>
        <p:nvSpPr>
          <p:cNvPr id="8" name="Ellipse 7">
            <a:extLst>
              <a:ext uri="{FF2B5EF4-FFF2-40B4-BE49-F238E27FC236}">
                <a16:creationId xmlns:a16="http://schemas.microsoft.com/office/drawing/2014/main" id="{5D409891-54DD-A544-BC49-B7219D1AA776}"/>
              </a:ext>
            </a:extLst>
          </p:cNvPr>
          <p:cNvSpPr/>
          <p:nvPr/>
        </p:nvSpPr>
        <p:spPr>
          <a:xfrm>
            <a:off x="306465" y="1157481"/>
            <a:ext cx="3017792" cy="2940107"/>
          </a:xfrm>
          <a:prstGeom prst="ellipse">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Rich User </a:t>
            </a:r>
          </a:p>
          <a:p>
            <a:r>
              <a:rPr lang="en-US" dirty="0">
                <a:solidFill>
                  <a:schemeClr val="tx1"/>
                </a:solidFill>
              </a:rPr>
              <a:t>Representation</a:t>
            </a:r>
          </a:p>
          <a:p>
            <a:endParaRPr lang="en-US" dirty="0">
              <a:solidFill>
                <a:schemeClr val="tx1"/>
              </a:solidFill>
            </a:endParaRPr>
          </a:p>
        </p:txBody>
      </p:sp>
      <p:sp>
        <p:nvSpPr>
          <p:cNvPr id="9" name="ZoneTexte 8">
            <a:extLst>
              <a:ext uri="{FF2B5EF4-FFF2-40B4-BE49-F238E27FC236}">
                <a16:creationId xmlns:a16="http://schemas.microsoft.com/office/drawing/2014/main" id="{1508587F-EEBF-BD4D-8E36-4DD401FC88A6}"/>
              </a:ext>
            </a:extLst>
          </p:cNvPr>
          <p:cNvSpPr txBox="1"/>
          <p:nvPr/>
        </p:nvSpPr>
        <p:spPr>
          <a:xfrm>
            <a:off x="5621310" y="1723869"/>
            <a:ext cx="3327817" cy="1508105"/>
          </a:xfrm>
          <a:prstGeom prst="rect">
            <a:avLst/>
          </a:prstGeom>
          <a:noFill/>
        </p:spPr>
        <p:txBody>
          <a:bodyPr wrap="square" rtlCol="0">
            <a:spAutoFit/>
          </a:bodyPr>
          <a:lstStyle/>
          <a:p>
            <a:r>
              <a:rPr lang="en-US" sz="2000" b="1" dirty="0">
                <a:solidFill>
                  <a:schemeClr val="accent1"/>
                </a:solidFill>
              </a:rPr>
              <a:t>What</a:t>
            </a:r>
          </a:p>
          <a:p>
            <a:pPr marL="285750" indent="-285750">
              <a:buFont typeface="Arial" panose="020B0604020202020204" pitchFamily="34" charset="0"/>
              <a:buChar char="•"/>
            </a:pPr>
            <a:r>
              <a:rPr lang="en-US" dirty="0"/>
              <a:t>Understand the users’ tastes</a:t>
            </a:r>
          </a:p>
          <a:p>
            <a:pPr marL="285750" indent="-285750">
              <a:buFont typeface="Arial" panose="020B0604020202020204" pitchFamily="34" charset="0"/>
              <a:buChar char="•"/>
            </a:pPr>
            <a:r>
              <a:rPr lang="en-US" dirty="0"/>
              <a:t>Model diversity and complexity of their profiles</a:t>
            </a:r>
          </a:p>
          <a:p>
            <a:pPr marL="285750" indent="-285750">
              <a:buFont typeface="Arial" panose="020B0604020202020204" pitchFamily="34" charset="0"/>
              <a:buChar char="•"/>
            </a:pPr>
            <a:endParaRPr lang="en-US" dirty="0"/>
          </a:p>
        </p:txBody>
      </p:sp>
      <p:sp>
        <p:nvSpPr>
          <p:cNvPr id="10" name="ZoneTexte 9">
            <a:extLst>
              <a:ext uri="{FF2B5EF4-FFF2-40B4-BE49-F238E27FC236}">
                <a16:creationId xmlns:a16="http://schemas.microsoft.com/office/drawing/2014/main" id="{CFE6C4E3-7E1F-7F48-9536-ED40319004B8}"/>
              </a:ext>
            </a:extLst>
          </p:cNvPr>
          <p:cNvSpPr txBox="1"/>
          <p:nvPr/>
        </p:nvSpPr>
        <p:spPr>
          <a:xfrm>
            <a:off x="5621309" y="3553026"/>
            <a:ext cx="3327817" cy="954107"/>
          </a:xfrm>
          <a:prstGeom prst="rect">
            <a:avLst/>
          </a:prstGeom>
          <a:noFill/>
        </p:spPr>
        <p:txBody>
          <a:bodyPr wrap="square" rtlCol="0">
            <a:spAutoFit/>
          </a:bodyPr>
          <a:lstStyle/>
          <a:p>
            <a:r>
              <a:rPr lang="en-US" sz="2000" b="1" dirty="0">
                <a:solidFill>
                  <a:schemeClr val="accent1"/>
                </a:solidFill>
              </a:rPr>
              <a:t>How</a:t>
            </a:r>
          </a:p>
          <a:p>
            <a:pPr marL="285750" indent="-285750">
              <a:buFont typeface="Arial" panose="020B0604020202020204" pitchFamily="34" charset="0"/>
              <a:buChar char="•"/>
            </a:pPr>
            <a:r>
              <a:rPr lang="en-US" dirty="0"/>
              <a:t>Recommendation </a:t>
            </a:r>
            <a:r>
              <a:rPr lang="en-US" dirty="0">
                <a:solidFill>
                  <a:schemeClr val="tx1">
                    <a:lumMod val="75000"/>
                    <a:lumOff val="25000"/>
                  </a:schemeClr>
                </a:solidFill>
              </a:rPr>
              <a:t>[1], [2]</a:t>
            </a:r>
          </a:p>
          <a:p>
            <a:pPr marL="285750" indent="-285750">
              <a:buFont typeface="Arial" panose="020B0604020202020204" pitchFamily="34" charset="0"/>
              <a:buChar char="•"/>
            </a:pPr>
            <a:r>
              <a:rPr lang="en-US" b="1" dirty="0"/>
              <a:t>Representation Learning</a:t>
            </a:r>
          </a:p>
        </p:txBody>
      </p:sp>
      <p:sp>
        <p:nvSpPr>
          <p:cNvPr id="11" name="ZoneTexte 10">
            <a:extLst>
              <a:ext uri="{FF2B5EF4-FFF2-40B4-BE49-F238E27FC236}">
                <a16:creationId xmlns:a16="http://schemas.microsoft.com/office/drawing/2014/main" id="{AE763C97-BBD9-9F4B-8E17-1D4DB121A00F}"/>
              </a:ext>
            </a:extLst>
          </p:cNvPr>
          <p:cNvSpPr txBox="1"/>
          <p:nvPr/>
        </p:nvSpPr>
        <p:spPr>
          <a:xfrm>
            <a:off x="0" y="6375340"/>
            <a:ext cx="5279009" cy="369332"/>
          </a:xfrm>
          <a:prstGeom prst="rect">
            <a:avLst/>
          </a:prstGeom>
          <a:noFill/>
        </p:spPr>
        <p:txBody>
          <a:bodyPr wrap="none" rtlCol="0">
            <a:spAutoFit/>
          </a:bodyPr>
          <a:lstStyle/>
          <a:p>
            <a:r>
              <a:rPr lang="en-US" i="1" dirty="0">
                <a:solidFill>
                  <a:schemeClr val="tx1">
                    <a:lumMod val="75000"/>
                    <a:lumOff val="25000"/>
                  </a:schemeClr>
                </a:solidFill>
              </a:rPr>
              <a:t>[1] G. </a:t>
            </a:r>
            <a:r>
              <a:rPr lang="en-US" i="1" dirty="0" err="1">
                <a:solidFill>
                  <a:schemeClr val="tx1">
                    <a:lumMod val="75000"/>
                    <a:lumOff val="25000"/>
                  </a:schemeClr>
                </a:solidFill>
              </a:rPr>
              <a:t>Ganu</a:t>
            </a:r>
            <a:r>
              <a:rPr lang="en-US" i="1" dirty="0">
                <a:solidFill>
                  <a:schemeClr val="tx1">
                    <a:lumMod val="75000"/>
                    <a:lumOff val="25000"/>
                  </a:schemeClr>
                </a:solidFill>
              </a:rPr>
              <a:t> et al., 2009, [2] J. McAuley et al., 2013 </a:t>
            </a:r>
          </a:p>
        </p:txBody>
      </p:sp>
    </p:spTree>
    <p:extLst>
      <p:ext uri="{BB962C8B-B14F-4D97-AF65-F5344CB8AC3E}">
        <p14:creationId xmlns:p14="http://schemas.microsoft.com/office/powerpoint/2010/main" val="3978176644"/>
      </p:ext>
    </p:extLst>
  </p:cSld>
  <p:clrMapOvr>
    <a:masterClrMapping/>
  </p:clrMapOvr>
  <mc:AlternateContent xmlns:mc="http://schemas.openxmlformats.org/markup-compatibility/2006" xmlns:p14="http://schemas.microsoft.com/office/powerpoint/2010/main">
    <mc:Choice Requires="p14">
      <p:transition p14:dur="300" advTm="57465">
        <p:fade/>
      </p:transition>
    </mc:Choice>
    <mc:Fallback xmlns="">
      <p:transition advTm="57465">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FFFF855-F9DB-414A-8D73-4494059A7D20}"/>
              </a:ext>
            </a:extLst>
          </p:cNvPr>
          <p:cNvSpPr>
            <a:spLocks noGrp="1"/>
          </p:cNvSpPr>
          <p:nvPr>
            <p:ph type="title"/>
          </p:nvPr>
        </p:nvSpPr>
        <p:spPr/>
        <p:txBody>
          <a:bodyPr/>
          <a:lstStyle/>
          <a:p>
            <a:r>
              <a:rPr lang="en-US"/>
              <a:t>Industry Latent Space Structuring via VAE </a:t>
            </a:r>
          </a:p>
        </p:txBody>
      </p:sp>
      <p:sp>
        <p:nvSpPr>
          <p:cNvPr id="3" name="Espace réservé du numéro de diapositive 2">
            <a:extLst>
              <a:ext uri="{FF2B5EF4-FFF2-40B4-BE49-F238E27FC236}">
                <a16:creationId xmlns:a16="http://schemas.microsoft.com/office/drawing/2014/main" id="{5F4596CD-26CC-534D-834A-C8CC7452969E}"/>
              </a:ext>
            </a:extLst>
          </p:cNvPr>
          <p:cNvSpPr>
            <a:spLocks noGrp="1"/>
          </p:cNvSpPr>
          <p:nvPr>
            <p:ph type="sldNum" sz="quarter" idx="12"/>
          </p:nvPr>
        </p:nvSpPr>
        <p:spPr/>
        <p:txBody>
          <a:bodyPr anchor="ctr">
            <a:normAutofit/>
          </a:bodyPr>
          <a:lstStyle/>
          <a:p>
            <a:pPr>
              <a:spcAft>
                <a:spcPts val="600"/>
              </a:spcAft>
            </a:pPr>
            <a:fld id="{30CCB0C1-2DF4-8B4C-AC0E-201D3DFFEAFD}" type="slidenum">
              <a:rPr lang="en-US" smtClean="0"/>
              <a:pPr>
                <a:spcAft>
                  <a:spcPts val="600"/>
                </a:spcAft>
              </a:pPr>
              <a:t>59</a:t>
            </a:fld>
            <a:endParaRPr lang="en-US"/>
          </a:p>
        </p:txBody>
      </p:sp>
      <p:sp>
        <p:nvSpPr>
          <p:cNvPr id="6" name="ZoneTexte 5">
            <a:extLst>
              <a:ext uri="{FF2B5EF4-FFF2-40B4-BE49-F238E27FC236}">
                <a16:creationId xmlns:a16="http://schemas.microsoft.com/office/drawing/2014/main" id="{7728D00F-54D3-FC46-8303-53234672297D}"/>
              </a:ext>
            </a:extLst>
          </p:cNvPr>
          <p:cNvSpPr txBox="1"/>
          <p:nvPr/>
        </p:nvSpPr>
        <p:spPr>
          <a:xfrm>
            <a:off x="5439164" y="3185758"/>
            <a:ext cx="3402914" cy="1015663"/>
          </a:xfrm>
          <a:prstGeom prst="rect">
            <a:avLst/>
          </a:prstGeom>
          <a:noFill/>
        </p:spPr>
        <p:txBody>
          <a:bodyPr wrap="square" rtlCol="0">
            <a:spAutoFit/>
          </a:bodyPr>
          <a:lstStyle/>
          <a:p>
            <a:pPr algn="ctr"/>
            <a:r>
              <a:rPr lang="en-US" sz="2000" dirty="0"/>
              <a:t>Enforcing </a:t>
            </a:r>
            <a:r>
              <a:rPr lang="en-US" sz="2000" b="1" dirty="0"/>
              <a:t>structure</a:t>
            </a:r>
            <a:r>
              <a:rPr lang="en-US" sz="2000" dirty="0"/>
              <a:t> in the latent space will help us navigate it</a:t>
            </a:r>
          </a:p>
        </p:txBody>
      </p:sp>
      <p:sp>
        <p:nvSpPr>
          <p:cNvPr id="7" name="Flèche vers la droite 6">
            <a:extLst>
              <a:ext uri="{FF2B5EF4-FFF2-40B4-BE49-F238E27FC236}">
                <a16:creationId xmlns:a16="http://schemas.microsoft.com/office/drawing/2014/main" id="{1255F9C9-10D9-3E47-BCA5-EC545937824B}"/>
              </a:ext>
            </a:extLst>
          </p:cNvPr>
          <p:cNvSpPr/>
          <p:nvPr/>
        </p:nvSpPr>
        <p:spPr>
          <a:xfrm>
            <a:off x="4711484" y="3453367"/>
            <a:ext cx="790413" cy="480447"/>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ZoneTexte 8">
            <a:extLst>
              <a:ext uri="{FF2B5EF4-FFF2-40B4-BE49-F238E27FC236}">
                <a16:creationId xmlns:a16="http://schemas.microsoft.com/office/drawing/2014/main" id="{01A808EB-0B78-6942-91DA-63F3ACED212B}"/>
              </a:ext>
            </a:extLst>
          </p:cNvPr>
          <p:cNvSpPr txBox="1"/>
          <p:nvPr/>
        </p:nvSpPr>
        <p:spPr>
          <a:xfrm>
            <a:off x="203556" y="2740561"/>
            <a:ext cx="4368444" cy="2154436"/>
          </a:xfrm>
          <a:prstGeom prst="rect">
            <a:avLst/>
          </a:prstGeom>
          <a:solidFill>
            <a:schemeClr val="tx2">
              <a:lumMod val="20000"/>
              <a:lumOff val="80000"/>
            </a:schemeClr>
          </a:solidFill>
        </p:spPr>
        <p:txBody>
          <a:bodyPr wrap="square" rtlCol="0" anchor="ctr">
            <a:spAutoFit/>
          </a:bodyPr>
          <a:lstStyle/>
          <a:p>
            <a:pPr algn="ctr"/>
            <a:r>
              <a:rPr lang="en-US" sz="2400" dirty="0">
                <a:solidFill>
                  <a:schemeClr val="accent1">
                    <a:lumMod val="75000"/>
                  </a:schemeClr>
                </a:solidFill>
              </a:rPr>
              <a:t>Intuition</a:t>
            </a:r>
            <a:endParaRPr lang="en-US" dirty="0">
              <a:solidFill>
                <a:schemeClr val="accent1">
                  <a:lumMod val="75000"/>
                </a:schemeClr>
              </a:solidFill>
            </a:endParaRPr>
          </a:p>
          <a:p>
            <a:pPr marL="285750" indent="-285750">
              <a:buFont typeface="Arial" panose="020B0604020202020204" pitchFamily="34" charset="0"/>
              <a:buChar char="•"/>
            </a:pPr>
            <a:r>
              <a:rPr lang="en-US" sz="2200" dirty="0"/>
              <a:t>People in different </a:t>
            </a:r>
            <a:r>
              <a:rPr lang="en-US" sz="2200" b="1" dirty="0"/>
              <a:t>industries</a:t>
            </a:r>
            <a:r>
              <a:rPr lang="en-US" sz="2200" dirty="0"/>
              <a:t> have different career evolutions</a:t>
            </a:r>
          </a:p>
          <a:p>
            <a:pPr marL="285750" indent="-285750">
              <a:buFont typeface="Arial" panose="020B0604020202020204" pitchFamily="34" charset="0"/>
              <a:buChar char="•"/>
            </a:pPr>
            <a:r>
              <a:rPr lang="en-US" sz="2200" dirty="0"/>
              <a:t>The level of </a:t>
            </a:r>
            <a:r>
              <a:rPr lang="en-US" sz="2200" b="1" dirty="0"/>
              <a:t>expertise</a:t>
            </a:r>
            <a:r>
              <a:rPr lang="en-US" sz="2200" dirty="0"/>
              <a:t> of a person can change and influence their career</a:t>
            </a:r>
          </a:p>
        </p:txBody>
      </p:sp>
    </p:spTree>
    <p:extLst>
      <p:ext uri="{BB962C8B-B14F-4D97-AF65-F5344CB8AC3E}">
        <p14:creationId xmlns:p14="http://schemas.microsoft.com/office/powerpoint/2010/main" val="53619130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FFFF855-F9DB-414A-8D73-4494059A7D20}"/>
              </a:ext>
            </a:extLst>
          </p:cNvPr>
          <p:cNvSpPr>
            <a:spLocks noGrp="1"/>
          </p:cNvSpPr>
          <p:nvPr>
            <p:ph type="title"/>
          </p:nvPr>
        </p:nvSpPr>
        <p:spPr/>
        <p:txBody>
          <a:bodyPr/>
          <a:lstStyle/>
          <a:p>
            <a:r>
              <a:rPr lang="en-US"/>
              <a:t>Industry Latent Space Structuring via VAE </a:t>
            </a:r>
          </a:p>
        </p:txBody>
      </p:sp>
      <p:pic>
        <p:nvPicPr>
          <p:cNvPr id="9" name="Espace réservé du contenu 8">
            <a:extLst>
              <a:ext uri="{FF2B5EF4-FFF2-40B4-BE49-F238E27FC236}">
                <a16:creationId xmlns:a16="http://schemas.microsoft.com/office/drawing/2014/main" id="{48632385-F84A-7C47-B551-621E08CF067D}"/>
              </a:ext>
            </a:extLst>
          </p:cNvPr>
          <p:cNvPicPr>
            <a:picLocks noGrp="1" noChangeAspect="1"/>
          </p:cNvPicPr>
          <p:nvPr>
            <p:ph idx="1"/>
          </p:nvPr>
        </p:nvPicPr>
        <p:blipFill>
          <a:blip r:embed="rId3"/>
          <a:stretch>
            <a:fillRect/>
          </a:stretch>
        </p:blipFill>
        <p:spPr>
          <a:xfrm>
            <a:off x="607167" y="1321232"/>
            <a:ext cx="7929665" cy="4215536"/>
          </a:xfrm>
        </p:spPr>
      </p:pic>
      <p:sp>
        <p:nvSpPr>
          <p:cNvPr id="3" name="Espace réservé du numéro de diapositive 2">
            <a:extLst>
              <a:ext uri="{FF2B5EF4-FFF2-40B4-BE49-F238E27FC236}">
                <a16:creationId xmlns:a16="http://schemas.microsoft.com/office/drawing/2014/main" id="{5F4596CD-26CC-534D-834A-C8CC7452969E}"/>
              </a:ext>
            </a:extLst>
          </p:cNvPr>
          <p:cNvSpPr>
            <a:spLocks noGrp="1"/>
          </p:cNvSpPr>
          <p:nvPr>
            <p:ph type="sldNum" sz="quarter" idx="12"/>
          </p:nvPr>
        </p:nvSpPr>
        <p:spPr/>
        <p:txBody>
          <a:bodyPr anchor="ctr">
            <a:normAutofit/>
          </a:bodyPr>
          <a:lstStyle/>
          <a:p>
            <a:pPr>
              <a:spcAft>
                <a:spcPts val="600"/>
              </a:spcAft>
            </a:pPr>
            <a:fld id="{30CCB0C1-2DF4-8B4C-AC0E-201D3DFFEAFD}" type="slidenum">
              <a:rPr lang="en-US" smtClean="0"/>
              <a:pPr>
                <a:spcAft>
                  <a:spcPts val="600"/>
                </a:spcAft>
              </a:pPr>
              <a:t>60</a:t>
            </a:fld>
            <a:endParaRPr lang="en-US"/>
          </a:p>
        </p:txBody>
      </p:sp>
      <p:sp>
        <p:nvSpPr>
          <p:cNvPr id="7" name="ZoneTexte 6">
            <a:extLst>
              <a:ext uri="{FF2B5EF4-FFF2-40B4-BE49-F238E27FC236}">
                <a16:creationId xmlns:a16="http://schemas.microsoft.com/office/drawing/2014/main" id="{70355920-F16A-6A4F-8161-12920513A2BE}"/>
              </a:ext>
            </a:extLst>
          </p:cNvPr>
          <p:cNvSpPr txBox="1"/>
          <p:nvPr/>
        </p:nvSpPr>
        <p:spPr>
          <a:xfrm>
            <a:off x="2460683" y="5536768"/>
            <a:ext cx="4222631" cy="369332"/>
          </a:xfrm>
          <a:prstGeom prst="rect">
            <a:avLst/>
          </a:prstGeom>
          <a:noFill/>
        </p:spPr>
        <p:txBody>
          <a:bodyPr wrap="none" rtlCol="0">
            <a:spAutoFit/>
          </a:bodyPr>
          <a:lstStyle/>
          <a:p>
            <a:r>
              <a:rPr lang="en-US" i="1" dirty="0"/>
              <a:t>Illustration of the structured latent space</a:t>
            </a:r>
          </a:p>
        </p:txBody>
      </p:sp>
    </p:spTree>
    <p:extLst>
      <p:ext uri="{BB962C8B-B14F-4D97-AF65-F5344CB8AC3E}">
        <p14:creationId xmlns:p14="http://schemas.microsoft.com/office/powerpoint/2010/main" val="63344237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FFFF855-F9DB-414A-8D73-4494059A7D20}"/>
              </a:ext>
            </a:extLst>
          </p:cNvPr>
          <p:cNvSpPr>
            <a:spLocks noGrp="1"/>
          </p:cNvSpPr>
          <p:nvPr>
            <p:ph type="title"/>
          </p:nvPr>
        </p:nvSpPr>
        <p:spPr/>
        <p:txBody>
          <a:bodyPr/>
          <a:lstStyle/>
          <a:p>
            <a:r>
              <a:rPr lang="en-US"/>
              <a:t>Industry Latent Space Structuring via VAE </a:t>
            </a:r>
          </a:p>
        </p:txBody>
      </p:sp>
      <p:sp>
        <p:nvSpPr>
          <p:cNvPr id="3" name="Espace réservé du numéro de diapositive 2">
            <a:extLst>
              <a:ext uri="{FF2B5EF4-FFF2-40B4-BE49-F238E27FC236}">
                <a16:creationId xmlns:a16="http://schemas.microsoft.com/office/drawing/2014/main" id="{5F4596CD-26CC-534D-834A-C8CC7452969E}"/>
              </a:ext>
            </a:extLst>
          </p:cNvPr>
          <p:cNvSpPr>
            <a:spLocks noGrp="1"/>
          </p:cNvSpPr>
          <p:nvPr>
            <p:ph type="sldNum" sz="quarter" idx="12"/>
          </p:nvPr>
        </p:nvSpPr>
        <p:spPr/>
        <p:txBody>
          <a:bodyPr anchor="ctr">
            <a:normAutofit/>
          </a:bodyPr>
          <a:lstStyle/>
          <a:p>
            <a:pPr>
              <a:spcAft>
                <a:spcPts val="600"/>
              </a:spcAft>
            </a:pPr>
            <a:fld id="{30CCB0C1-2DF4-8B4C-AC0E-201D3DFFEAFD}" type="slidenum">
              <a:rPr lang="en-US" smtClean="0"/>
              <a:pPr>
                <a:spcAft>
                  <a:spcPts val="600"/>
                </a:spcAft>
              </a:pPr>
              <a:t>61</a:t>
            </a:fld>
            <a:endParaRPr lang="en-US"/>
          </a:p>
        </p:txBody>
      </p:sp>
      <p:sp>
        <p:nvSpPr>
          <p:cNvPr id="7" name="ZoneTexte 6">
            <a:extLst>
              <a:ext uri="{FF2B5EF4-FFF2-40B4-BE49-F238E27FC236}">
                <a16:creationId xmlns:a16="http://schemas.microsoft.com/office/drawing/2014/main" id="{70355920-F16A-6A4F-8161-12920513A2BE}"/>
              </a:ext>
            </a:extLst>
          </p:cNvPr>
          <p:cNvSpPr txBox="1"/>
          <p:nvPr/>
        </p:nvSpPr>
        <p:spPr>
          <a:xfrm>
            <a:off x="2460684" y="6242513"/>
            <a:ext cx="4222631" cy="369332"/>
          </a:xfrm>
          <a:prstGeom prst="rect">
            <a:avLst/>
          </a:prstGeom>
          <a:noFill/>
        </p:spPr>
        <p:txBody>
          <a:bodyPr wrap="none" rtlCol="0">
            <a:spAutoFit/>
          </a:bodyPr>
          <a:lstStyle/>
          <a:p>
            <a:r>
              <a:rPr lang="en-US" i="1" dirty="0"/>
              <a:t>Illustration of the structured latent space</a:t>
            </a:r>
          </a:p>
        </p:txBody>
      </p:sp>
      <p:pic>
        <p:nvPicPr>
          <p:cNvPr id="11" name="Image 10">
            <a:extLst>
              <a:ext uri="{FF2B5EF4-FFF2-40B4-BE49-F238E27FC236}">
                <a16:creationId xmlns:a16="http://schemas.microsoft.com/office/drawing/2014/main" id="{AA5060DB-F154-AD44-AEB1-70A92E6D2E5F}"/>
              </a:ext>
            </a:extLst>
          </p:cNvPr>
          <p:cNvPicPr>
            <a:picLocks noChangeAspect="1"/>
          </p:cNvPicPr>
          <p:nvPr/>
        </p:nvPicPr>
        <p:blipFill>
          <a:blip r:embed="rId3"/>
          <a:stretch>
            <a:fillRect/>
          </a:stretch>
        </p:blipFill>
        <p:spPr>
          <a:xfrm>
            <a:off x="351063" y="1192635"/>
            <a:ext cx="8441871" cy="5049878"/>
          </a:xfrm>
          <a:prstGeom prst="rect">
            <a:avLst/>
          </a:prstGeom>
        </p:spPr>
      </p:pic>
    </p:spTree>
    <p:extLst>
      <p:ext uri="{BB962C8B-B14F-4D97-AF65-F5344CB8AC3E}">
        <p14:creationId xmlns:p14="http://schemas.microsoft.com/office/powerpoint/2010/main" val="229664445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FFFF855-F9DB-414A-8D73-4494059A7D20}"/>
              </a:ext>
            </a:extLst>
          </p:cNvPr>
          <p:cNvSpPr>
            <a:spLocks noGrp="1"/>
          </p:cNvSpPr>
          <p:nvPr>
            <p:ph type="title"/>
          </p:nvPr>
        </p:nvSpPr>
        <p:spPr/>
        <p:txBody>
          <a:bodyPr/>
          <a:lstStyle/>
          <a:p>
            <a:r>
              <a:rPr lang="en-US"/>
              <a:t>Industry Latent Space Structuring via VAE </a:t>
            </a:r>
          </a:p>
        </p:txBody>
      </p:sp>
      <p:sp>
        <p:nvSpPr>
          <p:cNvPr id="3" name="Espace réservé du numéro de diapositive 2">
            <a:extLst>
              <a:ext uri="{FF2B5EF4-FFF2-40B4-BE49-F238E27FC236}">
                <a16:creationId xmlns:a16="http://schemas.microsoft.com/office/drawing/2014/main" id="{5F4596CD-26CC-534D-834A-C8CC7452969E}"/>
              </a:ext>
            </a:extLst>
          </p:cNvPr>
          <p:cNvSpPr>
            <a:spLocks noGrp="1"/>
          </p:cNvSpPr>
          <p:nvPr>
            <p:ph type="sldNum" sz="quarter" idx="12"/>
          </p:nvPr>
        </p:nvSpPr>
        <p:spPr/>
        <p:txBody>
          <a:bodyPr anchor="ctr">
            <a:normAutofit/>
          </a:bodyPr>
          <a:lstStyle/>
          <a:p>
            <a:pPr>
              <a:spcAft>
                <a:spcPts val="600"/>
              </a:spcAft>
            </a:pPr>
            <a:fld id="{30CCB0C1-2DF4-8B4C-AC0E-201D3DFFEAFD}" type="slidenum">
              <a:rPr lang="en-US" smtClean="0"/>
              <a:pPr>
                <a:spcAft>
                  <a:spcPts val="600"/>
                </a:spcAft>
              </a:pPr>
              <a:t>62</a:t>
            </a:fld>
            <a:endParaRPr lang="en-US"/>
          </a:p>
        </p:txBody>
      </p:sp>
      <p:sp>
        <p:nvSpPr>
          <p:cNvPr id="7" name="ZoneTexte 6">
            <a:extLst>
              <a:ext uri="{FF2B5EF4-FFF2-40B4-BE49-F238E27FC236}">
                <a16:creationId xmlns:a16="http://schemas.microsoft.com/office/drawing/2014/main" id="{70355920-F16A-6A4F-8161-12920513A2BE}"/>
              </a:ext>
            </a:extLst>
          </p:cNvPr>
          <p:cNvSpPr txBox="1"/>
          <p:nvPr/>
        </p:nvSpPr>
        <p:spPr>
          <a:xfrm>
            <a:off x="2460684" y="6488668"/>
            <a:ext cx="4222631" cy="369332"/>
          </a:xfrm>
          <a:prstGeom prst="rect">
            <a:avLst/>
          </a:prstGeom>
          <a:noFill/>
        </p:spPr>
        <p:txBody>
          <a:bodyPr wrap="none" rtlCol="0">
            <a:spAutoFit/>
          </a:bodyPr>
          <a:lstStyle/>
          <a:p>
            <a:r>
              <a:rPr lang="en-US" i="1" dirty="0"/>
              <a:t>Illustration of the structured latent space</a:t>
            </a:r>
          </a:p>
        </p:txBody>
      </p:sp>
      <p:pic>
        <p:nvPicPr>
          <p:cNvPr id="6" name="Espace réservé du contenu 5">
            <a:extLst>
              <a:ext uri="{FF2B5EF4-FFF2-40B4-BE49-F238E27FC236}">
                <a16:creationId xmlns:a16="http://schemas.microsoft.com/office/drawing/2014/main" id="{8F7A3AE4-BBFA-6B4A-AD85-7FAB167D1A41}"/>
              </a:ext>
            </a:extLst>
          </p:cNvPr>
          <p:cNvPicPr>
            <a:picLocks noGrp="1" noChangeAspect="1"/>
          </p:cNvPicPr>
          <p:nvPr>
            <p:ph idx="1"/>
          </p:nvPr>
        </p:nvPicPr>
        <p:blipFill>
          <a:blip r:embed="rId3"/>
          <a:stretch>
            <a:fillRect/>
          </a:stretch>
        </p:blipFill>
        <p:spPr>
          <a:xfrm>
            <a:off x="203518" y="1262269"/>
            <a:ext cx="8736962" cy="5226399"/>
          </a:xfrm>
        </p:spPr>
      </p:pic>
    </p:spTree>
    <p:extLst>
      <p:ext uri="{BB962C8B-B14F-4D97-AF65-F5344CB8AC3E}">
        <p14:creationId xmlns:p14="http://schemas.microsoft.com/office/powerpoint/2010/main" val="403747839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FFFF855-F9DB-414A-8D73-4494059A7D20}"/>
              </a:ext>
            </a:extLst>
          </p:cNvPr>
          <p:cNvSpPr>
            <a:spLocks noGrp="1"/>
          </p:cNvSpPr>
          <p:nvPr>
            <p:ph type="title"/>
          </p:nvPr>
        </p:nvSpPr>
        <p:spPr/>
        <p:txBody>
          <a:bodyPr/>
          <a:lstStyle/>
          <a:p>
            <a:r>
              <a:rPr lang="en-US" dirty="0"/>
              <a:t>User Dynamic Modeling - Conclusion</a:t>
            </a:r>
          </a:p>
        </p:txBody>
      </p:sp>
      <p:sp>
        <p:nvSpPr>
          <p:cNvPr id="3" name="Espace réservé du numéro de diapositive 2">
            <a:extLst>
              <a:ext uri="{FF2B5EF4-FFF2-40B4-BE49-F238E27FC236}">
                <a16:creationId xmlns:a16="http://schemas.microsoft.com/office/drawing/2014/main" id="{5F4596CD-26CC-534D-834A-C8CC7452969E}"/>
              </a:ext>
            </a:extLst>
          </p:cNvPr>
          <p:cNvSpPr>
            <a:spLocks noGrp="1"/>
          </p:cNvSpPr>
          <p:nvPr>
            <p:ph type="sldNum" sz="quarter" idx="12"/>
          </p:nvPr>
        </p:nvSpPr>
        <p:spPr/>
        <p:txBody>
          <a:bodyPr anchor="ctr">
            <a:normAutofit/>
          </a:bodyPr>
          <a:lstStyle/>
          <a:p>
            <a:pPr>
              <a:spcAft>
                <a:spcPts val="600"/>
              </a:spcAft>
            </a:pPr>
            <a:fld id="{30CCB0C1-2DF4-8B4C-AC0E-201D3DFFEAFD}" type="slidenum">
              <a:rPr lang="en-US" smtClean="0"/>
              <a:pPr>
                <a:spcAft>
                  <a:spcPts val="600"/>
                </a:spcAft>
              </a:pPr>
              <a:t>63</a:t>
            </a:fld>
            <a:endParaRPr lang="en-US"/>
          </a:p>
        </p:txBody>
      </p:sp>
      <p:sp>
        <p:nvSpPr>
          <p:cNvPr id="7" name="ZoneTexte 6">
            <a:extLst>
              <a:ext uri="{FF2B5EF4-FFF2-40B4-BE49-F238E27FC236}">
                <a16:creationId xmlns:a16="http://schemas.microsoft.com/office/drawing/2014/main" id="{0BBC0637-7BF5-E047-95D8-898223018B82}"/>
              </a:ext>
            </a:extLst>
          </p:cNvPr>
          <p:cNvSpPr txBox="1"/>
          <p:nvPr/>
        </p:nvSpPr>
        <p:spPr>
          <a:xfrm>
            <a:off x="1169060" y="1120423"/>
            <a:ext cx="6805880" cy="786959"/>
          </a:xfrm>
          <a:prstGeom prst="rect">
            <a:avLst/>
          </a:prstGeom>
          <a:solidFill>
            <a:schemeClr val="accent2">
              <a:lumMod val="60000"/>
              <a:lumOff val="40000"/>
            </a:schemeClr>
          </a:solidFill>
        </p:spPr>
        <p:txBody>
          <a:bodyPr wrap="square" rtlCol="0" anchor="ctr">
            <a:noAutofit/>
          </a:bodyPr>
          <a:lstStyle/>
          <a:p>
            <a:pPr algn="ctr"/>
            <a:r>
              <a:rPr lang="en-US" sz="2000" dirty="0"/>
              <a:t>Understanding how users change </a:t>
            </a:r>
          </a:p>
          <a:p>
            <a:pPr algn="ctr"/>
            <a:r>
              <a:rPr lang="en-US" sz="2000" dirty="0"/>
              <a:t>in order to best predict their future behavior</a:t>
            </a:r>
          </a:p>
        </p:txBody>
      </p:sp>
      <p:sp>
        <p:nvSpPr>
          <p:cNvPr id="2" name="Rectangle 1">
            <a:extLst>
              <a:ext uri="{FF2B5EF4-FFF2-40B4-BE49-F238E27FC236}">
                <a16:creationId xmlns:a16="http://schemas.microsoft.com/office/drawing/2014/main" id="{EAF23824-DA09-5041-93E1-D61A7686A499}"/>
              </a:ext>
            </a:extLst>
          </p:cNvPr>
          <p:cNvSpPr/>
          <p:nvPr/>
        </p:nvSpPr>
        <p:spPr>
          <a:xfrm>
            <a:off x="644415" y="2133396"/>
            <a:ext cx="3979880" cy="923330"/>
          </a:xfrm>
          <a:prstGeom prst="rect">
            <a:avLst/>
          </a:prstGeom>
        </p:spPr>
        <p:txBody>
          <a:bodyPr wrap="square">
            <a:spAutoFit/>
          </a:bodyPr>
          <a:lstStyle/>
          <a:p>
            <a:pPr algn="ctr"/>
            <a:r>
              <a:rPr lang="en-US" b="1" dirty="0">
                <a:solidFill>
                  <a:schemeClr val="tx2"/>
                </a:solidFill>
              </a:rPr>
              <a:t>Job Expertise Rewriting</a:t>
            </a:r>
          </a:p>
          <a:p>
            <a:pPr algn="ctr"/>
            <a:r>
              <a:rPr lang="en-US" dirty="0">
                <a:solidFill>
                  <a:schemeClr val="tx2"/>
                </a:solidFill>
              </a:rPr>
              <a:t>Good proxy for next job prediction, individual dynamic.</a:t>
            </a:r>
          </a:p>
        </p:txBody>
      </p:sp>
      <p:sp>
        <p:nvSpPr>
          <p:cNvPr id="19" name="Rectangle 18">
            <a:extLst>
              <a:ext uri="{FF2B5EF4-FFF2-40B4-BE49-F238E27FC236}">
                <a16:creationId xmlns:a16="http://schemas.microsoft.com/office/drawing/2014/main" id="{08C4E89B-D7AC-4C47-A8E8-AB875E11B0CF}"/>
              </a:ext>
            </a:extLst>
          </p:cNvPr>
          <p:cNvSpPr/>
          <p:nvPr/>
        </p:nvSpPr>
        <p:spPr>
          <a:xfrm>
            <a:off x="4624295" y="2131446"/>
            <a:ext cx="3736113" cy="923330"/>
          </a:xfrm>
          <a:prstGeom prst="rect">
            <a:avLst/>
          </a:prstGeom>
        </p:spPr>
        <p:txBody>
          <a:bodyPr wrap="square">
            <a:spAutoFit/>
          </a:bodyPr>
          <a:lstStyle/>
          <a:p>
            <a:pPr algn="ctr"/>
            <a:r>
              <a:rPr lang="en-US" b="1" dirty="0">
                <a:solidFill>
                  <a:schemeClr val="tx2"/>
                </a:solidFill>
              </a:rPr>
              <a:t>Latent Space Structuring</a:t>
            </a:r>
          </a:p>
          <a:p>
            <a:pPr algn="ctr"/>
            <a:r>
              <a:rPr lang="en-US" dirty="0">
                <a:solidFill>
                  <a:schemeClr val="tx2"/>
                </a:solidFill>
              </a:rPr>
              <a:t>Good approach for industry dynamic and career volatility.</a:t>
            </a:r>
          </a:p>
        </p:txBody>
      </p:sp>
      <p:sp>
        <p:nvSpPr>
          <p:cNvPr id="27" name="Espace réservé du contenu 4">
            <a:extLst>
              <a:ext uri="{FF2B5EF4-FFF2-40B4-BE49-F238E27FC236}">
                <a16:creationId xmlns:a16="http://schemas.microsoft.com/office/drawing/2014/main" id="{4052A4CC-9557-E44F-BBE5-7583307E435A}"/>
              </a:ext>
            </a:extLst>
          </p:cNvPr>
          <p:cNvSpPr txBox="1">
            <a:spLocks/>
          </p:cNvSpPr>
          <p:nvPr/>
        </p:nvSpPr>
        <p:spPr>
          <a:xfrm>
            <a:off x="459992" y="3797109"/>
            <a:ext cx="4112008" cy="2484006"/>
          </a:xfrm>
          <a:prstGeom prst="rect">
            <a:avLst/>
          </a:prstGeom>
        </p:spPr>
        <p:txBody>
          <a:bodyPr vert="horz" lIns="91440" tIns="45720" rIns="91440" bIns="45720" rtlCol="0" anchor="t">
            <a:noAutofit/>
          </a:bodyPr>
          <a:lstStyle>
            <a:lvl1pPr marL="228600" marR="0" indent="-228600" algn="l" defTabSz="914400" rtl="0" eaLnBrk="1" fontAlgn="auto" latinLnBrk="0" hangingPunct="1">
              <a:lnSpc>
                <a:spcPct val="90000"/>
              </a:lnSpc>
              <a:spcBef>
                <a:spcPts val="1000"/>
              </a:spcBef>
              <a:spcAft>
                <a:spcPts val="0"/>
              </a:spcAft>
              <a:buClrTx/>
              <a:buSzPct val="90000"/>
              <a:buFont typeface="Menlo-Regular" charset="0"/>
              <a:buChar char="➜"/>
              <a:tabLst/>
              <a:defRPr sz="2200" kern="1200">
                <a:solidFill>
                  <a:schemeClr val="tx2">
                    <a:lumMod val="75000"/>
                  </a:schemeClr>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2050" kern="1200">
                <a:solidFill>
                  <a:schemeClr val="tx2">
                    <a:lumMod val="75000"/>
                  </a:schemeClr>
                </a:solidFill>
                <a:latin typeface="+mn-lt"/>
                <a:ea typeface="+mn-ea"/>
                <a:cs typeface="+mn-cs"/>
              </a:defRPr>
            </a:lvl2pPr>
            <a:lvl3pPr marL="11430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900" kern="1200">
                <a:solidFill>
                  <a:schemeClr val="tx2">
                    <a:lumMod val="75000"/>
                  </a:schemeClr>
                </a:solidFill>
                <a:latin typeface="+mn-lt"/>
                <a:ea typeface="+mn-ea"/>
                <a:cs typeface="+mn-cs"/>
              </a:defRPr>
            </a:lvl3pPr>
            <a:lvl4pPr marL="16002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700" kern="1200">
                <a:solidFill>
                  <a:schemeClr val="tx2">
                    <a:lumMod val="75000"/>
                  </a:schemeClr>
                </a:solidFill>
                <a:latin typeface="+mn-lt"/>
                <a:ea typeface="+mn-ea"/>
                <a:cs typeface="+mn-cs"/>
              </a:defRPr>
            </a:lvl4pPr>
            <a:lvl5pPr marL="20574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600" kern="1200">
                <a:solidFill>
                  <a:schemeClr val="tx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buFont typeface="Menlo-Regular" charset="0"/>
              <a:buNone/>
            </a:pPr>
            <a:r>
              <a:rPr lang="en-US" sz="1800" b="1" dirty="0"/>
              <a:t>Interests</a:t>
            </a:r>
          </a:p>
          <a:p>
            <a:pPr>
              <a:lnSpc>
                <a:spcPct val="150000"/>
              </a:lnSpc>
              <a:buFont typeface="Police système Courant"/>
              <a:buChar char="→"/>
            </a:pPr>
            <a:r>
              <a:rPr lang="en-US" sz="1800" dirty="0"/>
              <a:t>Improved professional profile</a:t>
            </a:r>
          </a:p>
          <a:p>
            <a:pPr>
              <a:lnSpc>
                <a:spcPct val="150000"/>
              </a:lnSpc>
              <a:buFont typeface="Police système Courant"/>
              <a:buChar char="→"/>
            </a:pPr>
            <a:r>
              <a:rPr lang="en-US" sz="1800" dirty="0"/>
              <a:t>Explainability through generation and explicit factors</a:t>
            </a:r>
          </a:p>
        </p:txBody>
      </p:sp>
    </p:spTree>
    <p:extLst>
      <p:ext uri="{BB962C8B-B14F-4D97-AF65-F5344CB8AC3E}">
        <p14:creationId xmlns:p14="http://schemas.microsoft.com/office/powerpoint/2010/main" val="98010175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FFFF855-F9DB-414A-8D73-4494059A7D20}"/>
              </a:ext>
            </a:extLst>
          </p:cNvPr>
          <p:cNvSpPr>
            <a:spLocks noGrp="1"/>
          </p:cNvSpPr>
          <p:nvPr>
            <p:ph type="title"/>
          </p:nvPr>
        </p:nvSpPr>
        <p:spPr/>
        <p:txBody>
          <a:bodyPr/>
          <a:lstStyle/>
          <a:p>
            <a:r>
              <a:rPr lang="en-US" dirty="0"/>
              <a:t>User Dynamic Modeling - Obstacles</a:t>
            </a:r>
          </a:p>
        </p:txBody>
      </p:sp>
      <p:sp>
        <p:nvSpPr>
          <p:cNvPr id="5" name="Espace réservé du contenu 4">
            <a:extLst>
              <a:ext uri="{FF2B5EF4-FFF2-40B4-BE49-F238E27FC236}">
                <a16:creationId xmlns:a16="http://schemas.microsoft.com/office/drawing/2014/main" id="{41AFEAA5-AA9F-7441-A75B-4C6E9163F76E}"/>
              </a:ext>
            </a:extLst>
          </p:cNvPr>
          <p:cNvSpPr>
            <a:spLocks noGrp="1"/>
          </p:cNvSpPr>
          <p:nvPr>
            <p:ph idx="1"/>
          </p:nvPr>
        </p:nvSpPr>
        <p:spPr>
          <a:xfrm>
            <a:off x="4572000" y="3797109"/>
            <a:ext cx="4112008" cy="2642647"/>
          </a:xfrm>
        </p:spPr>
        <p:txBody>
          <a:bodyPr anchor="t">
            <a:noAutofit/>
          </a:bodyPr>
          <a:lstStyle/>
          <a:p>
            <a:pPr marL="0" indent="0" algn="ctr">
              <a:lnSpc>
                <a:spcPct val="150000"/>
              </a:lnSpc>
              <a:buNone/>
            </a:pPr>
            <a:r>
              <a:rPr lang="en-US" sz="1800" b="1" dirty="0"/>
              <a:t>Obstacles</a:t>
            </a:r>
          </a:p>
          <a:p>
            <a:pPr>
              <a:lnSpc>
                <a:spcPct val="150000"/>
              </a:lnSpc>
              <a:buSzPct val="100000"/>
              <a:buFont typeface="Police système Courant"/>
              <a:buChar char="→"/>
            </a:pPr>
            <a:r>
              <a:rPr lang="en-US" sz="1800" dirty="0"/>
              <a:t>Noisy and unstructured data</a:t>
            </a:r>
          </a:p>
          <a:p>
            <a:pPr>
              <a:lnSpc>
                <a:spcPct val="150000"/>
              </a:lnSpc>
              <a:buFont typeface="Police système Courant"/>
              <a:buChar char="→"/>
            </a:pPr>
            <a:r>
              <a:rPr lang="en-US" sz="1800" dirty="0"/>
              <a:t>Lack of supervision on expertise level</a:t>
            </a:r>
          </a:p>
          <a:p>
            <a:pPr>
              <a:lnSpc>
                <a:spcPct val="150000"/>
              </a:lnSpc>
              <a:buFont typeface="Police système Courant"/>
              <a:buChar char="→"/>
            </a:pPr>
            <a:r>
              <a:rPr lang="en-US" sz="1800" dirty="0"/>
              <a:t>Insufficient data</a:t>
            </a:r>
          </a:p>
          <a:p>
            <a:pPr>
              <a:lnSpc>
                <a:spcPct val="150000"/>
              </a:lnSpc>
              <a:buFont typeface="Police système Courant"/>
              <a:buChar char="→"/>
            </a:pPr>
            <a:r>
              <a:rPr lang="en-US" sz="1800" dirty="0"/>
              <a:t>Difficult evaluation</a:t>
            </a:r>
          </a:p>
        </p:txBody>
      </p:sp>
      <p:sp>
        <p:nvSpPr>
          <p:cNvPr id="3" name="Espace réservé du numéro de diapositive 2">
            <a:extLst>
              <a:ext uri="{FF2B5EF4-FFF2-40B4-BE49-F238E27FC236}">
                <a16:creationId xmlns:a16="http://schemas.microsoft.com/office/drawing/2014/main" id="{5F4596CD-26CC-534D-834A-C8CC7452969E}"/>
              </a:ext>
            </a:extLst>
          </p:cNvPr>
          <p:cNvSpPr>
            <a:spLocks noGrp="1"/>
          </p:cNvSpPr>
          <p:nvPr>
            <p:ph type="sldNum" sz="quarter" idx="12"/>
          </p:nvPr>
        </p:nvSpPr>
        <p:spPr/>
        <p:txBody>
          <a:bodyPr anchor="ctr">
            <a:normAutofit/>
          </a:bodyPr>
          <a:lstStyle/>
          <a:p>
            <a:pPr>
              <a:spcAft>
                <a:spcPts val="600"/>
              </a:spcAft>
            </a:pPr>
            <a:fld id="{30CCB0C1-2DF4-8B4C-AC0E-201D3DFFEAFD}" type="slidenum">
              <a:rPr lang="en-US" smtClean="0"/>
              <a:pPr>
                <a:spcAft>
                  <a:spcPts val="600"/>
                </a:spcAft>
              </a:pPr>
              <a:t>64</a:t>
            </a:fld>
            <a:endParaRPr lang="en-US"/>
          </a:p>
        </p:txBody>
      </p:sp>
      <p:sp>
        <p:nvSpPr>
          <p:cNvPr id="7" name="ZoneTexte 6">
            <a:extLst>
              <a:ext uri="{FF2B5EF4-FFF2-40B4-BE49-F238E27FC236}">
                <a16:creationId xmlns:a16="http://schemas.microsoft.com/office/drawing/2014/main" id="{0BBC0637-7BF5-E047-95D8-898223018B82}"/>
              </a:ext>
            </a:extLst>
          </p:cNvPr>
          <p:cNvSpPr txBox="1"/>
          <p:nvPr/>
        </p:nvSpPr>
        <p:spPr>
          <a:xfrm>
            <a:off x="1169060" y="1120423"/>
            <a:ext cx="6805880" cy="786959"/>
          </a:xfrm>
          <a:prstGeom prst="rect">
            <a:avLst/>
          </a:prstGeom>
          <a:solidFill>
            <a:schemeClr val="accent2">
              <a:lumMod val="60000"/>
              <a:lumOff val="40000"/>
            </a:schemeClr>
          </a:solidFill>
        </p:spPr>
        <p:txBody>
          <a:bodyPr wrap="square" rtlCol="0" anchor="ctr">
            <a:noAutofit/>
          </a:bodyPr>
          <a:lstStyle/>
          <a:p>
            <a:pPr algn="ctr"/>
            <a:r>
              <a:rPr lang="en-US" sz="2000" dirty="0"/>
              <a:t>Understanding how users change </a:t>
            </a:r>
          </a:p>
          <a:p>
            <a:pPr algn="ctr"/>
            <a:r>
              <a:rPr lang="en-US" sz="2000" dirty="0"/>
              <a:t>in order to best predict their future behavior</a:t>
            </a:r>
          </a:p>
        </p:txBody>
      </p:sp>
      <p:sp>
        <p:nvSpPr>
          <p:cNvPr id="22" name="Espace réservé du contenu 4">
            <a:extLst>
              <a:ext uri="{FF2B5EF4-FFF2-40B4-BE49-F238E27FC236}">
                <a16:creationId xmlns:a16="http://schemas.microsoft.com/office/drawing/2014/main" id="{89B4307D-6204-E249-AF36-0045F6FB921E}"/>
              </a:ext>
            </a:extLst>
          </p:cNvPr>
          <p:cNvSpPr txBox="1">
            <a:spLocks/>
          </p:cNvSpPr>
          <p:nvPr/>
        </p:nvSpPr>
        <p:spPr>
          <a:xfrm>
            <a:off x="592120" y="3955750"/>
            <a:ext cx="3979880" cy="2484006"/>
          </a:xfrm>
          <a:prstGeom prst="rect">
            <a:avLst/>
          </a:prstGeom>
        </p:spPr>
        <p:txBody>
          <a:bodyPr vert="horz" lIns="91440" tIns="45720" rIns="91440" bIns="45720" rtlCol="0" anchor="ctr">
            <a:noAutofit/>
          </a:bodyPr>
          <a:lstStyle>
            <a:lvl1pPr marL="228600" marR="0" indent="-228600" algn="l" defTabSz="914400" rtl="0" eaLnBrk="1" fontAlgn="auto" latinLnBrk="0" hangingPunct="1">
              <a:lnSpc>
                <a:spcPct val="90000"/>
              </a:lnSpc>
              <a:spcBef>
                <a:spcPts val="1000"/>
              </a:spcBef>
              <a:spcAft>
                <a:spcPts val="0"/>
              </a:spcAft>
              <a:buClrTx/>
              <a:buSzPct val="90000"/>
              <a:buFont typeface="Menlo-Regular" charset="0"/>
              <a:buChar char="➜"/>
              <a:tabLst/>
              <a:defRPr sz="2200" kern="1200">
                <a:solidFill>
                  <a:schemeClr val="tx2">
                    <a:lumMod val="75000"/>
                  </a:schemeClr>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2050" kern="1200">
                <a:solidFill>
                  <a:schemeClr val="tx2">
                    <a:lumMod val="75000"/>
                  </a:schemeClr>
                </a:solidFill>
                <a:latin typeface="+mn-lt"/>
                <a:ea typeface="+mn-ea"/>
                <a:cs typeface="+mn-cs"/>
              </a:defRPr>
            </a:lvl2pPr>
            <a:lvl3pPr marL="11430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900" kern="1200">
                <a:solidFill>
                  <a:schemeClr val="tx2">
                    <a:lumMod val="75000"/>
                  </a:schemeClr>
                </a:solidFill>
                <a:latin typeface="+mn-lt"/>
                <a:ea typeface="+mn-ea"/>
                <a:cs typeface="+mn-cs"/>
              </a:defRPr>
            </a:lvl3pPr>
            <a:lvl4pPr marL="16002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700" kern="1200">
                <a:solidFill>
                  <a:schemeClr val="tx2">
                    <a:lumMod val="75000"/>
                  </a:schemeClr>
                </a:solidFill>
                <a:latin typeface="+mn-lt"/>
                <a:ea typeface="+mn-ea"/>
                <a:cs typeface="+mn-cs"/>
              </a:defRPr>
            </a:lvl4pPr>
            <a:lvl5pPr marL="20574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600" kern="1200">
                <a:solidFill>
                  <a:schemeClr val="tx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endParaRPr lang="en-US" sz="1800" dirty="0"/>
          </a:p>
        </p:txBody>
      </p:sp>
      <p:sp>
        <p:nvSpPr>
          <p:cNvPr id="2" name="Rectangle 1">
            <a:extLst>
              <a:ext uri="{FF2B5EF4-FFF2-40B4-BE49-F238E27FC236}">
                <a16:creationId xmlns:a16="http://schemas.microsoft.com/office/drawing/2014/main" id="{EAF23824-DA09-5041-93E1-D61A7686A499}"/>
              </a:ext>
            </a:extLst>
          </p:cNvPr>
          <p:cNvSpPr/>
          <p:nvPr/>
        </p:nvSpPr>
        <p:spPr>
          <a:xfrm>
            <a:off x="644415" y="2133396"/>
            <a:ext cx="3979880" cy="923330"/>
          </a:xfrm>
          <a:prstGeom prst="rect">
            <a:avLst/>
          </a:prstGeom>
        </p:spPr>
        <p:txBody>
          <a:bodyPr wrap="square">
            <a:spAutoFit/>
          </a:bodyPr>
          <a:lstStyle/>
          <a:p>
            <a:pPr algn="ctr"/>
            <a:r>
              <a:rPr lang="en-US" b="1" dirty="0">
                <a:solidFill>
                  <a:schemeClr val="tx2"/>
                </a:solidFill>
              </a:rPr>
              <a:t>Job Expertise Rewriting</a:t>
            </a:r>
          </a:p>
          <a:p>
            <a:pPr algn="ctr"/>
            <a:r>
              <a:rPr lang="en-US" dirty="0">
                <a:solidFill>
                  <a:schemeClr val="tx2"/>
                </a:solidFill>
              </a:rPr>
              <a:t>Good proxy for next job prediction, individual dynamic.</a:t>
            </a:r>
          </a:p>
        </p:txBody>
      </p:sp>
      <p:sp>
        <p:nvSpPr>
          <p:cNvPr id="19" name="Rectangle 18">
            <a:extLst>
              <a:ext uri="{FF2B5EF4-FFF2-40B4-BE49-F238E27FC236}">
                <a16:creationId xmlns:a16="http://schemas.microsoft.com/office/drawing/2014/main" id="{08C4E89B-D7AC-4C47-A8E8-AB875E11B0CF}"/>
              </a:ext>
            </a:extLst>
          </p:cNvPr>
          <p:cNvSpPr/>
          <p:nvPr/>
        </p:nvSpPr>
        <p:spPr>
          <a:xfrm>
            <a:off x="4624295" y="2131446"/>
            <a:ext cx="3736113" cy="923330"/>
          </a:xfrm>
          <a:prstGeom prst="rect">
            <a:avLst/>
          </a:prstGeom>
        </p:spPr>
        <p:txBody>
          <a:bodyPr wrap="square">
            <a:spAutoFit/>
          </a:bodyPr>
          <a:lstStyle/>
          <a:p>
            <a:pPr algn="ctr"/>
            <a:r>
              <a:rPr lang="en-US" b="1" dirty="0">
                <a:solidFill>
                  <a:schemeClr val="tx2"/>
                </a:solidFill>
              </a:rPr>
              <a:t>Latent Space Structuring</a:t>
            </a:r>
          </a:p>
          <a:p>
            <a:pPr algn="ctr"/>
            <a:r>
              <a:rPr lang="en-US" dirty="0">
                <a:solidFill>
                  <a:schemeClr val="tx2"/>
                </a:solidFill>
              </a:rPr>
              <a:t>Good approach for industry dynamic and career volatility.</a:t>
            </a:r>
          </a:p>
        </p:txBody>
      </p:sp>
      <p:sp>
        <p:nvSpPr>
          <p:cNvPr id="9" name="Espace réservé du contenu 4">
            <a:extLst>
              <a:ext uri="{FF2B5EF4-FFF2-40B4-BE49-F238E27FC236}">
                <a16:creationId xmlns:a16="http://schemas.microsoft.com/office/drawing/2014/main" id="{57835E75-E9AC-C24E-AC3B-68AD8B27F43F}"/>
              </a:ext>
            </a:extLst>
          </p:cNvPr>
          <p:cNvSpPr txBox="1">
            <a:spLocks/>
          </p:cNvSpPr>
          <p:nvPr/>
        </p:nvSpPr>
        <p:spPr>
          <a:xfrm>
            <a:off x="459992" y="3797109"/>
            <a:ext cx="4112008" cy="2484006"/>
          </a:xfrm>
          <a:prstGeom prst="rect">
            <a:avLst/>
          </a:prstGeom>
        </p:spPr>
        <p:txBody>
          <a:bodyPr vert="horz" lIns="91440" tIns="45720" rIns="91440" bIns="45720" rtlCol="0" anchor="t">
            <a:noAutofit/>
          </a:bodyPr>
          <a:lstStyle>
            <a:lvl1pPr marL="228600" marR="0" indent="-228600" algn="l" defTabSz="914400" rtl="0" eaLnBrk="1" fontAlgn="auto" latinLnBrk="0" hangingPunct="1">
              <a:lnSpc>
                <a:spcPct val="90000"/>
              </a:lnSpc>
              <a:spcBef>
                <a:spcPts val="1000"/>
              </a:spcBef>
              <a:spcAft>
                <a:spcPts val="0"/>
              </a:spcAft>
              <a:buClrTx/>
              <a:buSzPct val="90000"/>
              <a:buFont typeface="Menlo-Regular" charset="0"/>
              <a:buChar char="➜"/>
              <a:tabLst/>
              <a:defRPr sz="2200" kern="1200">
                <a:solidFill>
                  <a:schemeClr val="tx2">
                    <a:lumMod val="75000"/>
                  </a:schemeClr>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2050" kern="1200">
                <a:solidFill>
                  <a:schemeClr val="tx2">
                    <a:lumMod val="75000"/>
                  </a:schemeClr>
                </a:solidFill>
                <a:latin typeface="+mn-lt"/>
                <a:ea typeface="+mn-ea"/>
                <a:cs typeface="+mn-cs"/>
              </a:defRPr>
            </a:lvl2pPr>
            <a:lvl3pPr marL="11430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900" kern="1200">
                <a:solidFill>
                  <a:schemeClr val="tx2">
                    <a:lumMod val="75000"/>
                  </a:schemeClr>
                </a:solidFill>
                <a:latin typeface="+mn-lt"/>
                <a:ea typeface="+mn-ea"/>
                <a:cs typeface="+mn-cs"/>
              </a:defRPr>
            </a:lvl3pPr>
            <a:lvl4pPr marL="16002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700" kern="1200">
                <a:solidFill>
                  <a:schemeClr val="tx2">
                    <a:lumMod val="75000"/>
                  </a:schemeClr>
                </a:solidFill>
                <a:latin typeface="+mn-lt"/>
                <a:ea typeface="+mn-ea"/>
                <a:cs typeface="+mn-cs"/>
              </a:defRPr>
            </a:lvl4pPr>
            <a:lvl5pPr marL="20574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600" kern="1200">
                <a:solidFill>
                  <a:schemeClr val="tx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buFont typeface="Menlo-Regular" charset="0"/>
              <a:buNone/>
            </a:pPr>
            <a:r>
              <a:rPr lang="en-US" sz="1800" b="1" dirty="0"/>
              <a:t>Interests</a:t>
            </a:r>
          </a:p>
          <a:p>
            <a:pPr>
              <a:lnSpc>
                <a:spcPct val="150000"/>
              </a:lnSpc>
              <a:buFont typeface="Police système Courant"/>
              <a:buChar char="→"/>
            </a:pPr>
            <a:r>
              <a:rPr lang="en-US" sz="1800" dirty="0"/>
              <a:t>Improved professional profile</a:t>
            </a:r>
          </a:p>
          <a:p>
            <a:pPr>
              <a:lnSpc>
                <a:spcPct val="150000"/>
              </a:lnSpc>
              <a:buFont typeface="Police système Courant"/>
              <a:buChar char="→"/>
            </a:pPr>
            <a:r>
              <a:rPr lang="en-US" sz="1800" dirty="0"/>
              <a:t>Explainability through generation and explicit factors</a:t>
            </a:r>
          </a:p>
        </p:txBody>
      </p:sp>
    </p:spTree>
    <p:extLst>
      <p:ext uri="{BB962C8B-B14F-4D97-AF65-F5344CB8AC3E}">
        <p14:creationId xmlns:p14="http://schemas.microsoft.com/office/powerpoint/2010/main" val="269726581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10F11F1-BAD3-E943-8C5D-0735B797FE3C}"/>
              </a:ext>
            </a:extLst>
          </p:cNvPr>
          <p:cNvSpPr>
            <a:spLocks noGrp="1"/>
          </p:cNvSpPr>
          <p:nvPr>
            <p:ph type="title"/>
          </p:nvPr>
        </p:nvSpPr>
        <p:spPr/>
        <p:txBody>
          <a:bodyPr/>
          <a:lstStyle/>
          <a:p>
            <a:r>
              <a:rPr lang="en-US" dirty="0"/>
              <a:t>Conclusion</a:t>
            </a:r>
          </a:p>
        </p:txBody>
      </p:sp>
      <p:sp>
        <p:nvSpPr>
          <p:cNvPr id="4" name="Slide Number Placeholder 3">
            <a:extLst>
              <a:ext uri="{FF2B5EF4-FFF2-40B4-BE49-F238E27FC236}">
                <a16:creationId xmlns:a16="http://schemas.microsoft.com/office/drawing/2014/main" id="{B4D7DC7E-1CE8-DF4C-94FF-46A2CE622486}"/>
              </a:ext>
            </a:extLst>
          </p:cNvPr>
          <p:cNvSpPr>
            <a:spLocks noGrp="1"/>
          </p:cNvSpPr>
          <p:nvPr>
            <p:ph type="sldNum" sz="quarter" idx="12"/>
          </p:nvPr>
        </p:nvSpPr>
        <p:spPr/>
        <p:txBody>
          <a:bodyPr/>
          <a:lstStyle/>
          <a:p>
            <a:fld id="{30CCB0C1-2DF4-8B4C-AC0E-201D3DFFEAFD}" type="slidenum">
              <a:rPr lang="fr-FR" smtClean="0"/>
              <a:pPr/>
              <a:t>65</a:t>
            </a:fld>
            <a:endParaRPr lang="fr-FR" dirty="0"/>
          </a:p>
        </p:txBody>
      </p:sp>
    </p:spTree>
    <p:extLst>
      <p:ext uri="{BB962C8B-B14F-4D97-AF65-F5344CB8AC3E}">
        <p14:creationId xmlns:p14="http://schemas.microsoft.com/office/powerpoint/2010/main" val="1999187237"/>
      </p:ext>
    </p:extLst>
  </p:cSld>
  <p:clrMapOvr>
    <a:masterClrMapping/>
  </p:clrMapOvr>
  <mc:AlternateContent xmlns:mc="http://schemas.openxmlformats.org/markup-compatibility/2006" xmlns:p14="http://schemas.microsoft.com/office/powerpoint/2010/main">
    <mc:Choice Requires="p14">
      <p:transition p14:dur="300" advTm="1408">
        <p:fade/>
      </p:transition>
    </mc:Choice>
    <mc:Fallback xmlns="">
      <p:transition advTm="1408">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A120D6-DB8A-C440-8D05-80E3094F9CAA}"/>
              </a:ext>
            </a:extLst>
          </p:cNvPr>
          <p:cNvSpPr>
            <a:spLocks noGrp="1"/>
          </p:cNvSpPr>
          <p:nvPr>
            <p:ph type="title"/>
          </p:nvPr>
        </p:nvSpPr>
        <p:spPr/>
        <p:txBody>
          <a:bodyPr/>
          <a:lstStyle/>
          <a:p>
            <a:r>
              <a:rPr lang="en-US" dirty="0"/>
              <a:t>Contributions</a:t>
            </a:r>
          </a:p>
        </p:txBody>
      </p:sp>
      <p:sp>
        <p:nvSpPr>
          <p:cNvPr id="4" name="Slide Number Placeholder 3">
            <a:extLst>
              <a:ext uri="{FF2B5EF4-FFF2-40B4-BE49-F238E27FC236}">
                <a16:creationId xmlns:a16="http://schemas.microsoft.com/office/drawing/2014/main" id="{7E01CDA4-F68A-C24B-96D6-76C81ECADBCF}"/>
              </a:ext>
            </a:extLst>
          </p:cNvPr>
          <p:cNvSpPr>
            <a:spLocks noGrp="1"/>
          </p:cNvSpPr>
          <p:nvPr>
            <p:ph type="sldNum" sz="quarter" idx="12"/>
          </p:nvPr>
        </p:nvSpPr>
        <p:spPr/>
        <p:txBody>
          <a:bodyPr/>
          <a:lstStyle/>
          <a:p>
            <a:fld id="{30CCB0C1-2DF4-8B4C-AC0E-201D3DFFEAFD}" type="slidenum">
              <a:rPr lang="en-US" smtClean="0"/>
              <a:pPr/>
              <a:t>66</a:t>
            </a:fld>
            <a:endParaRPr lang="en-US"/>
          </a:p>
        </p:txBody>
      </p:sp>
      <p:sp>
        <p:nvSpPr>
          <p:cNvPr id="3" name="ZoneTexte 2">
            <a:extLst>
              <a:ext uri="{FF2B5EF4-FFF2-40B4-BE49-F238E27FC236}">
                <a16:creationId xmlns:a16="http://schemas.microsoft.com/office/drawing/2014/main" id="{5F3A8D22-7D88-2346-9D42-425521746097}"/>
              </a:ext>
            </a:extLst>
          </p:cNvPr>
          <p:cNvSpPr txBox="1"/>
          <p:nvPr/>
        </p:nvSpPr>
        <p:spPr>
          <a:xfrm>
            <a:off x="1409700" y="3225800"/>
            <a:ext cx="473206" cy="646331"/>
          </a:xfrm>
          <a:prstGeom prst="rect">
            <a:avLst/>
          </a:prstGeom>
          <a:noFill/>
        </p:spPr>
        <p:txBody>
          <a:bodyPr wrap="none" rtlCol="0">
            <a:spAutoFit/>
          </a:bodyPr>
          <a:lstStyle/>
          <a:p>
            <a:pPr marL="285750" indent="-285750">
              <a:buFont typeface="Arial" panose="020B0604020202020204" pitchFamily="34" charset="0"/>
              <a:buChar char="•"/>
            </a:pPr>
            <a:endParaRPr lang="en-US"/>
          </a:p>
          <a:p>
            <a:endParaRPr lang="en-US"/>
          </a:p>
        </p:txBody>
      </p:sp>
      <p:sp>
        <p:nvSpPr>
          <p:cNvPr id="5" name="ZoneTexte 4">
            <a:extLst>
              <a:ext uri="{FF2B5EF4-FFF2-40B4-BE49-F238E27FC236}">
                <a16:creationId xmlns:a16="http://schemas.microsoft.com/office/drawing/2014/main" id="{D46078ED-6447-8B4A-A494-AD72C33D39FC}"/>
              </a:ext>
            </a:extLst>
          </p:cNvPr>
          <p:cNvSpPr txBox="1"/>
          <p:nvPr/>
        </p:nvSpPr>
        <p:spPr>
          <a:xfrm>
            <a:off x="516632" y="2857718"/>
            <a:ext cx="8087541" cy="2012346"/>
          </a:xfrm>
          <a:prstGeom prst="rect">
            <a:avLst/>
          </a:prstGeom>
          <a:noFill/>
        </p:spPr>
        <p:txBody>
          <a:bodyPr wrap="square" rtlCol="0">
            <a:spAutoFit/>
          </a:bodyPr>
          <a:lstStyle/>
          <a:p>
            <a:pPr marL="285750" indent="-285750">
              <a:lnSpc>
                <a:spcPct val="200000"/>
              </a:lnSpc>
              <a:buFont typeface="Police système Courant"/>
              <a:buChar char="→"/>
            </a:pPr>
            <a:r>
              <a:rPr lang="en-US" sz="2200" dirty="0">
                <a:solidFill>
                  <a:schemeClr val="tx2"/>
                </a:solidFill>
              </a:rPr>
              <a:t>Natural Language for refined, explainable user representation</a:t>
            </a:r>
          </a:p>
          <a:p>
            <a:pPr marL="285750" indent="-285750">
              <a:lnSpc>
                <a:spcPct val="200000"/>
              </a:lnSpc>
              <a:buFont typeface="Police système Courant"/>
              <a:buChar char="→"/>
            </a:pPr>
            <a:r>
              <a:rPr lang="en-US" sz="2200" dirty="0">
                <a:solidFill>
                  <a:schemeClr val="tx2"/>
                </a:solidFill>
              </a:rPr>
              <a:t>A new task in a new application domain</a:t>
            </a:r>
          </a:p>
          <a:p>
            <a:pPr marL="285750" indent="-285750">
              <a:lnSpc>
                <a:spcPct val="200000"/>
              </a:lnSpc>
              <a:buFont typeface="Police système Courant"/>
              <a:buChar char="→"/>
            </a:pPr>
            <a:r>
              <a:rPr lang="en-US" sz="2200" dirty="0">
                <a:solidFill>
                  <a:schemeClr val="tx2"/>
                </a:solidFill>
              </a:rPr>
              <a:t>An NLP-based user representation framework</a:t>
            </a:r>
          </a:p>
        </p:txBody>
      </p:sp>
    </p:spTree>
    <p:extLst>
      <p:ext uri="{BB962C8B-B14F-4D97-AF65-F5344CB8AC3E}">
        <p14:creationId xmlns:p14="http://schemas.microsoft.com/office/powerpoint/2010/main" val="3074841289"/>
      </p:ext>
    </p:extLst>
  </p:cSld>
  <p:clrMapOvr>
    <a:masterClrMapping/>
  </p:clrMapOvr>
  <mc:AlternateContent xmlns:mc="http://schemas.openxmlformats.org/markup-compatibility/2006" xmlns:p14="http://schemas.microsoft.com/office/powerpoint/2010/main">
    <mc:Choice Requires="p14">
      <p:transition p14:dur="300" advTm="81927">
        <p:fade/>
      </p:transition>
    </mc:Choice>
    <mc:Fallback xmlns="">
      <p:transition advTm="81927">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E5BF0B-D660-E349-AFCF-6E07C07B1341}"/>
              </a:ext>
            </a:extLst>
          </p:cNvPr>
          <p:cNvSpPr>
            <a:spLocks noGrp="1"/>
          </p:cNvSpPr>
          <p:nvPr>
            <p:ph type="title"/>
          </p:nvPr>
        </p:nvSpPr>
        <p:spPr/>
        <p:txBody>
          <a:bodyPr/>
          <a:lstStyle/>
          <a:p>
            <a:r>
              <a:rPr lang="en-US"/>
              <a:t>Perspectives</a:t>
            </a:r>
            <a:endParaRPr lang="en-US" sz="2200"/>
          </a:p>
        </p:txBody>
      </p:sp>
      <p:sp>
        <p:nvSpPr>
          <p:cNvPr id="4" name="Slide Number Placeholder 3">
            <a:extLst>
              <a:ext uri="{FF2B5EF4-FFF2-40B4-BE49-F238E27FC236}">
                <a16:creationId xmlns:a16="http://schemas.microsoft.com/office/drawing/2014/main" id="{3D598A93-3900-8743-AADE-FCD7F6AB694E}"/>
              </a:ext>
            </a:extLst>
          </p:cNvPr>
          <p:cNvSpPr>
            <a:spLocks noGrp="1"/>
          </p:cNvSpPr>
          <p:nvPr>
            <p:ph type="sldNum" sz="quarter" idx="12"/>
          </p:nvPr>
        </p:nvSpPr>
        <p:spPr/>
        <p:txBody>
          <a:bodyPr/>
          <a:lstStyle/>
          <a:p>
            <a:fld id="{30CCB0C1-2DF4-8B4C-AC0E-201D3DFFEAFD}" type="slidenum">
              <a:rPr lang="en-US" smtClean="0"/>
              <a:pPr/>
              <a:t>67</a:t>
            </a:fld>
            <a:endParaRPr lang="en-US"/>
          </a:p>
        </p:txBody>
      </p:sp>
      <p:sp>
        <p:nvSpPr>
          <p:cNvPr id="5" name="Espace réservé du contenu 9">
            <a:extLst>
              <a:ext uri="{FF2B5EF4-FFF2-40B4-BE49-F238E27FC236}">
                <a16:creationId xmlns:a16="http://schemas.microsoft.com/office/drawing/2014/main" id="{B1FEDF2E-BC60-B046-B0E7-8CE037D20287}"/>
              </a:ext>
            </a:extLst>
          </p:cNvPr>
          <p:cNvSpPr txBox="1">
            <a:spLocks/>
          </p:cNvSpPr>
          <p:nvPr/>
        </p:nvSpPr>
        <p:spPr>
          <a:xfrm>
            <a:off x="591014" y="1348178"/>
            <a:ext cx="7961971" cy="4727158"/>
          </a:xfrm>
          <a:prstGeom prst="rect">
            <a:avLst/>
          </a:prstGeom>
        </p:spPr>
        <p:txBody>
          <a:bodyPr vert="horz" lIns="91440" tIns="45720" rIns="91440" bIns="45720" rtlCol="0" anchor="ctr">
            <a:normAutofit/>
          </a:bodyPr>
          <a:lstStyle>
            <a:lvl1pPr marL="228600" marR="0" indent="-228600" algn="l" defTabSz="914400" rtl="0" eaLnBrk="1" fontAlgn="auto" latinLnBrk="0" hangingPunct="1">
              <a:lnSpc>
                <a:spcPct val="90000"/>
              </a:lnSpc>
              <a:spcBef>
                <a:spcPts val="1000"/>
              </a:spcBef>
              <a:spcAft>
                <a:spcPts val="0"/>
              </a:spcAft>
              <a:buClrTx/>
              <a:buSzPct val="90000"/>
              <a:buFont typeface="Menlo-Regular" charset="0"/>
              <a:buChar char="➜"/>
              <a:tabLst/>
              <a:defRPr sz="2200" kern="1200">
                <a:solidFill>
                  <a:schemeClr val="tx2">
                    <a:lumMod val="75000"/>
                  </a:schemeClr>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2050" kern="1200">
                <a:solidFill>
                  <a:schemeClr val="tx2">
                    <a:lumMod val="75000"/>
                  </a:schemeClr>
                </a:solidFill>
                <a:latin typeface="+mn-lt"/>
                <a:ea typeface="+mn-ea"/>
                <a:cs typeface="+mn-cs"/>
              </a:defRPr>
            </a:lvl2pPr>
            <a:lvl3pPr marL="11430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900" kern="1200">
                <a:solidFill>
                  <a:schemeClr val="tx2">
                    <a:lumMod val="75000"/>
                  </a:schemeClr>
                </a:solidFill>
                <a:latin typeface="+mn-lt"/>
                <a:ea typeface="+mn-ea"/>
                <a:cs typeface="+mn-cs"/>
              </a:defRPr>
            </a:lvl3pPr>
            <a:lvl4pPr marL="16002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700" kern="1200">
                <a:solidFill>
                  <a:schemeClr val="tx2">
                    <a:lumMod val="75000"/>
                  </a:schemeClr>
                </a:solidFill>
                <a:latin typeface="+mn-lt"/>
                <a:ea typeface="+mn-ea"/>
                <a:cs typeface="+mn-cs"/>
              </a:defRPr>
            </a:lvl4pPr>
            <a:lvl5pPr marL="20574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600" kern="1200">
                <a:solidFill>
                  <a:schemeClr val="tx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200000"/>
              </a:lnSpc>
              <a:buFont typeface="Police système Courant"/>
              <a:buChar char="→"/>
            </a:pPr>
            <a:r>
              <a:rPr lang="en-US" dirty="0"/>
              <a:t>Update existing models with newer architectures</a:t>
            </a:r>
          </a:p>
          <a:p>
            <a:pPr>
              <a:lnSpc>
                <a:spcPct val="200000"/>
              </a:lnSpc>
              <a:buFont typeface="Police système Courant"/>
              <a:buChar char="→"/>
            </a:pPr>
            <a:r>
              <a:rPr lang="en-US" dirty="0"/>
              <a:t>User Dynamic Modeling</a:t>
            </a:r>
          </a:p>
          <a:p>
            <a:pPr>
              <a:lnSpc>
                <a:spcPct val="200000"/>
              </a:lnSpc>
              <a:buFont typeface="Police système Courant"/>
              <a:buChar char="→"/>
            </a:pPr>
            <a:r>
              <a:rPr lang="en-US" dirty="0"/>
              <a:t>Explicit Modeling of Other Job Aspects </a:t>
            </a:r>
          </a:p>
          <a:p>
            <a:pPr>
              <a:lnSpc>
                <a:spcPct val="200000"/>
              </a:lnSpc>
              <a:buFont typeface="Police système Courant"/>
              <a:buChar char="→"/>
            </a:pPr>
            <a:r>
              <a:rPr lang="en-US" dirty="0"/>
              <a:t>Diversify training objectives</a:t>
            </a:r>
          </a:p>
          <a:p>
            <a:pPr>
              <a:lnSpc>
                <a:spcPct val="200000"/>
              </a:lnSpc>
              <a:buFont typeface="Police système Courant"/>
              <a:buChar char="→"/>
            </a:pPr>
            <a:r>
              <a:rPr lang="en-US" dirty="0"/>
              <a:t>Ethical Questions</a:t>
            </a:r>
          </a:p>
        </p:txBody>
      </p:sp>
    </p:spTree>
    <p:extLst>
      <p:ext uri="{BB962C8B-B14F-4D97-AF65-F5344CB8AC3E}">
        <p14:creationId xmlns:p14="http://schemas.microsoft.com/office/powerpoint/2010/main" val="67020175"/>
      </p:ext>
    </p:extLst>
  </p:cSld>
  <p:clrMapOvr>
    <a:masterClrMapping/>
  </p:clrMapOvr>
  <mc:AlternateContent xmlns:mc="http://schemas.openxmlformats.org/markup-compatibility/2006" xmlns:p14="http://schemas.microsoft.com/office/powerpoint/2010/main">
    <mc:Choice Requires="p14">
      <p:transition p14:dur="300" advTm="92943">
        <p:fade/>
      </p:transition>
    </mc:Choice>
    <mc:Fallback xmlns="">
      <p:transition advTm="92943">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2" name="Title 1">
            <a:extLst>
              <a:ext uri="{FF2B5EF4-FFF2-40B4-BE49-F238E27FC236}">
                <a16:creationId xmlns:a16="http://schemas.microsoft.com/office/drawing/2014/main" id="{C861D74C-8243-4E47-AC76-ECE8ED59C5A5}"/>
              </a:ext>
            </a:extLst>
          </p:cNvPr>
          <p:cNvSpPr>
            <a:spLocks noGrp="1"/>
          </p:cNvSpPr>
          <p:nvPr>
            <p:ph type="ctrTitle"/>
          </p:nvPr>
        </p:nvSpPr>
        <p:spPr>
          <a:xfrm>
            <a:off x="1466095" y="1272722"/>
            <a:ext cx="6214865" cy="551584"/>
          </a:xfrm>
        </p:spPr>
        <p:txBody>
          <a:bodyPr/>
          <a:lstStyle/>
          <a:p>
            <a:pPr algn="ctr"/>
            <a:r>
              <a:rPr lang="en-US" sz="3200" dirty="0"/>
              <a:t>T</a:t>
            </a:r>
            <a:r>
              <a:rPr lang="en-US" sz="2800" dirty="0"/>
              <a:t>hank</a:t>
            </a:r>
            <a:r>
              <a:rPr lang="en-US" sz="3200" dirty="0"/>
              <a:t> Y</a:t>
            </a:r>
            <a:r>
              <a:rPr lang="en-US" sz="2800" dirty="0"/>
              <a:t>ou</a:t>
            </a:r>
            <a:r>
              <a:rPr lang="en-US" sz="3200" dirty="0"/>
              <a:t>!</a:t>
            </a:r>
          </a:p>
        </p:txBody>
      </p:sp>
      <p:sp>
        <p:nvSpPr>
          <p:cNvPr id="25" name="TextBox 24">
            <a:extLst>
              <a:ext uri="{FF2B5EF4-FFF2-40B4-BE49-F238E27FC236}">
                <a16:creationId xmlns:a16="http://schemas.microsoft.com/office/drawing/2014/main" id="{96D3647F-755D-0F4A-982C-92A1A09C6ACC}"/>
              </a:ext>
            </a:extLst>
          </p:cNvPr>
          <p:cNvSpPr txBox="1"/>
          <p:nvPr/>
        </p:nvSpPr>
        <p:spPr>
          <a:xfrm>
            <a:off x="535577" y="3896303"/>
            <a:ext cx="7302140" cy="1631216"/>
          </a:xfrm>
          <a:prstGeom prst="rect">
            <a:avLst/>
          </a:prstGeom>
          <a:noFill/>
        </p:spPr>
        <p:txBody>
          <a:bodyPr wrap="square" rtlCol="0">
            <a:spAutoFit/>
          </a:bodyPr>
          <a:lstStyle/>
          <a:p>
            <a:r>
              <a:rPr lang="en-US" sz="1500" b="1" dirty="0"/>
              <a:t>Publications:</a:t>
            </a:r>
          </a:p>
          <a:p>
            <a:endParaRPr lang="en-US" sz="1500" b="1" dirty="0">
              <a:solidFill>
                <a:schemeClr val="tx1">
                  <a:lumMod val="65000"/>
                  <a:lumOff val="35000"/>
                </a:schemeClr>
              </a:solidFill>
            </a:endParaRPr>
          </a:p>
          <a:p>
            <a:endParaRPr lang="en-US" sz="500" dirty="0">
              <a:solidFill>
                <a:schemeClr val="tx1">
                  <a:lumMod val="65000"/>
                  <a:lumOff val="35000"/>
                </a:schemeClr>
              </a:solidFill>
            </a:endParaRPr>
          </a:p>
          <a:p>
            <a:r>
              <a:rPr lang="fr-FR" sz="1500" dirty="0"/>
              <a:t>RNN &amp; modèle d’attention pour l’apprentissage de profils textuels personnalisés.</a:t>
            </a:r>
            <a:br>
              <a:rPr lang="fr-FR" sz="1500" dirty="0"/>
            </a:br>
            <a:r>
              <a:rPr lang="fr-FR" sz="1500" dirty="0">
                <a:solidFill>
                  <a:schemeClr val="tx1">
                    <a:lumMod val="65000"/>
                    <a:lumOff val="35000"/>
                  </a:schemeClr>
                </a:solidFill>
              </a:rPr>
              <a:t>C.-E. Dias, C.  Gainon de Forsan de Gabriac, V. Guigue, P. Gallinari.  CORIA 2018</a:t>
            </a:r>
          </a:p>
          <a:p>
            <a:r>
              <a:rPr lang="en-US" sz="1500" dirty="0"/>
              <a:t>Resume: A Robust Framework for Professional Profile Learning &amp; Evaluation</a:t>
            </a:r>
            <a:br>
              <a:rPr lang="en-US" sz="1500" dirty="0"/>
            </a:br>
            <a:r>
              <a:rPr lang="en-US" sz="1500" dirty="0">
                <a:solidFill>
                  <a:schemeClr val="tx1">
                    <a:lumMod val="65000"/>
                    <a:lumOff val="35000"/>
                  </a:schemeClr>
                </a:solidFill>
              </a:rPr>
              <a:t>C.  Gainon de Forsan de Gabriac, V. </a:t>
            </a:r>
            <a:r>
              <a:rPr lang="en-US" sz="1500" dirty="0" err="1">
                <a:solidFill>
                  <a:schemeClr val="tx1">
                    <a:lumMod val="65000"/>
                    <a:lumOff val="35000"/>
                  </a:schemeClr>
                </a:solidFill>
              </a:rPr>
              <a:t>Guigue</a:t>
            </a:r>
            <a:r>
              <a:rPr lang="en-US" sz="1500" dirty="0">
                <a:solidFill>
                  <a:schemeClr val="tx1">
                    <a:lumMod val="65000"/>
                    <a:lumOff val="35000"/>
                  </a:schemeClr>
                </a:solidFill>
              </a:rPr>
              <a:t>, P. Gallinari. ESANN 2020.</a:t>
            </a:r>
          </a:p>
          <a:p>
            <a:endParaRPr lang="en-US" sz="500" dirty="0">
              <a:solidFill>
                <a:schemeClr val="tx1">
                  <a:lumMod val="65000"/>
                  <a:lumOff val="35000"/>
                </a:schemeClr>
              </a:solidFill>
            </a:endParaRPr>
          </a:p>
        </p:txBody>
      </p:sp>
    </p:spTree>
    <p:extLst>
      <p:ext uri="{BB962C8B-B14F-4D97-AF65-F5344CB8AC3E}">
        <p14:creationId xmlns:p14="http://schemas.microsoft.com/office/powerpoint/2010/main" val="4167843010"/>
      </p:ext>
    </p:extLst>
  </p:cSld>
  <p:clrMapOvr>
    <a:masterClrMapping/>
  </p:clrMapOvr>
  <mc:AlternateContent xmlns:mc="http://schemas.openxmlformats.org/markup-compatibility/2006" xmlns:p14="http://schemas.microsoft.com/office/powerpoint/2010/main">
    <mc:Choice Requires="p14">
      <p:transition p14:dur="300" advTm="2705">
        <p:fade/>
      </p:transition>
    </mc:Choice>
    <mc:Fallback xmlns="">
      <p:transition advTm="2705">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E6C7B2B-0282-8C4A-AFFC-8FE8775C7E3B}"/>
              </a:ext>
            </a:extLst>
          </p:cNvPr>
          <p:cNvSpPr>
            <a:spLocks noGrp="1"/>
          </p:cNvSpPr>
          <p:nvPr>
            <p:ph type="title"/>
          </p:nvPr>
        </p:nvSpPr>
        <p:spPr/>
        <p:txBody>
          <a:bodyPr/>
          <a:lstStyle/>
          <a:p>
            <a:r>
              <a:rPr lang="en-US" dirty="0"/>
              <a:t>Problematics</a:t>
            </a:r>
          </a:p>
        </p:txBody>
      </p:sp>
      <p:sp>
        <p:nvSpPr>
          <p:cNvPr id="3" name="Slide Number Placeholder 2">
            <a:extLst>
              <a:ext uri="{FF2B5EF4-FFF2-40B4-BE49-F238E27FC236}">
                <a16:creationId xmlns:a16="http://schemas.microsoft.com/office/drawing/2014/main" id="{E0C8FE9C-9826-0A4C-8A87-92495E844683}"/>
              </a:ext>
            </a:extLst>
          </p:cNvPr>
          <p:cNvSpPr>
            <a:spLocks noGrp="1"/>
          </p:cNvSpPr>
          <p:nvPr>
            <p:ph type="sldNum" sz="quarter" idx="12"/>
          </p:nvPr>
        </p:nvSpPr>
        <p:spPr/>
        <p:txBody>
          <a:bodyPr/>
          <a:lstStyle/>
          <a:p>
            <a:fld id="{30CCB0C1-2DF4-8B4C-AC0E-201D3DFFEAFD}" type="slidenum">
              <a:rPr lang="fr-FR" smtClean="0"/>
              <a:pPr/>
              <a:t>6</a:t>
            </a:fld>
            <a:endParaRPr lang="fr-FR" dirty="0"/>
          </a:p>
        </p:txBody>
      </p:sp>
      <p:sp>
        <p:nvSpPr>
          <p:cNvPr id="8" name="Ellipse 7">
            <a:extLst>
              <a:ext uri="{FF2B5EF4-FFF2-40B4-BE49-F238E27FC236}">
                <a16:creationId xmlns:a16="http://schemas.microsoft.com/office/drawing/2014/main" id="{0BF69E49-8D91-3945-98B1-CC30DD8226A8}"/>
              </a:ext>
            </a:extLst>
          </p:cNvPr>
          <p:cNvSpPr/>
          <p:nvPr/>
        </p:nvSpPr>
        <p:spPr>
          <a:xfrm>
            <a:off x="306465" y="1157481"/>
            <a:ext cx="3017792" cy="2940107"/>
          </a:xfrm>
          <a:prstGeom prst="ellipse">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Rich User </a:t>
            </a:r>
          </a:p>
          <a:p>
            <a:r>
              <a:rPr lang="en-US" dirty="0">
                <a:solidFill>
                  <a:schemeClr val="tx1"/>
                </a:solidFill>
              </a:rPr>
              <a:t>Representation</a:t>
            </a:r>
          </a:p>
          <a:p>
            <a:endParaRPr lang="en-US" dirty="0">
              <a:solidFill>
                <a:schemeClr val="tx1"/>
              </a:solidFill>
            </a:endParaRPr>
          </a:p>
        </p:txBody>
      </p:sp>
      <p:sp>
        <p:nvSpPr>
          <p:cNvPr id="9" name="Ellipse 8">
            <a:extLst>
              <a:ext uri="{FF2B5EF4-FFF2-40B4-BE49-F238E27FC236}">
                <a16:creationId xmlns:a16="http://schemas.microsoft.com/office/drawing/2014/main" id="{D30794E8-2DE1-634E-A852-438563BAA8D8}"/>
              </a:ext>
            </a:extLst>
          </p:cNvPr>
          <p:cNvSpPr/>
          <p:nvPr/>
        </p:nvSpPr>
        <p:spPr>
          <a:xfrm>
            <a:off x="2398087" y="1195909"/>
            <a:ext cx="3017792" cy="2940107"/>
          </a:xfrm>
          <a:prstGeom prst="ellipse">
            <a:avLst/>
          </a:prstGeom>
          <a:solidFill>
            <a:schemeClr val="accent2">
              <a:alpha val="5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solidFill>
                  <a:schemeClr val="tx1"/>
                </a:solidFill>
              </a:rPr>
              <a:t>Leverage </a:t>
            </a:r>
          </a:p>
          <a:p>
            <a:pPr algn="r"/>
            <a:r>
              <a:rPr lang="en-US" dirty="0">
                <a:solidFill>
                  <a:schemeClr val="tx1"/>
                </a:solidFill>
              </a:rPr>
              <a:t>User-generated </a:t>
            </a:r>
          </a:p>
          <a:p>
            <a:pPr algn="r"/>
            <a:r>
              <a:rPr lang="en-US" dirty="0">
                <a:solidFill>
                  <a:schemeClr val="tx1"/>
                </a:solidFill>
              </a:rPr>
              <a:t>Text</a:t>
            </a:r>
          </a:p>
          <a:p>
            <a:pPr algn="r"/>
            <a:endParaRPr lang="en-US" dirty="0">
              <a:solidFill>
                <a:schemeClr val="tx1"/>
              </a:solidFill>
            </a:endParaRPr>
          </a:p>
        </p:txBody>
      </p:sp>
      <p:sp>
        <p:nvSpPr>
          <p:cNvPr id="10" name="ZoneTexte 9">
            <a:extLst>
              <a:ext uri="{FF2B5EF4-FFF2-40B4-BE49-F238E27FC236}">
                <a16:creationId xmlns:a16="http://schemas.microsoft.com/office/drawing/2014/main" id="{1EB4D0F0-C94D-E84F-B57F-FA67F1BAD770}"/>
              </a:ext>
            </a:extLst>
          </p:cNvPr>
          <p:cNvSpPr txBox="1"/>
          <p:nvPr/>
        </p:nvSpPr>
        <p:spPr>
          <a:xfrm>
            <a:off x="5621310" y="1723869"/>
            <a:ext cx="3327817" cy="1231106"/>
          </a:xfrm>
          <a:prstGeom prst="rect">
            <a:avLst/>
          </a:prstGeom>
          <a:noFill/>
        </p:spPr>
        <p:txBody>
          <a:bodyPr wrap="square" rtlCol="0">
            <a:spAutoFit/>
          </a:bodyPr>
          <a:lstStyle/>
          <a:p>
            <a:r>
              <a:rPr lang="en-US" sz="2000" b="1" dirty="0">
                <a:solidFill>
                  <a:schemeClr val="accent1"/>
                </a:solidFill>
              </a:rPr>
              <a:t>What</a:t>
            </a:r>
          </a:p>
          <a:p>
            <a:pPr marL="285750" indent="-285750">
              <a:buFont typeface="Arial" panose="020B0604020202020204" pitchFamily="34" charset="0"/>
              <a:buChar char="•"/>
            </a:pPr>
            <a:r>
              <a:rPr lang="en-US" dirty="0"/>
              <a:t>Use users’ textual traces</a:t>
            </a:r>
          </a:p>
          <a:p>
            <a:pPr marL="285750" indent="-285750">
              <a:buFont typeface="Arial" panose="020B0604020202020204" pitchFamily="34" charset="0"/>
              <a:buChar char="•"/>
            </a:pPr>
            <a:r>
              <a:rPr lang="en-US" dirty="0"/>
              <a:t>Identify what defines / matters to the user</a:t>
            </a:r>
          </a:p>
        </p:txBody>
      </p:sp>
      <p:sp>
        <p:nvSpPr>
          <p:cNvPr id="11" name="ZoneTexte 10">
            <a:extLst>
              <a:ext uri="{FF2B5EF4-FFF2-40B4-BE49-F238E27FC236}">
                <a16:creationId xmlns:a16="http://schemas.microsoft.com/office/drawing/2014/main" id="{C307A599-57EA-8F46-AA29-EBBA7A76BEB8}"/>
              </a:ext>
            </a:extLst>
          </p:cNvPr>
          <p:cNvSpPr txBox="1"/>
          <p:nvPr/>
        </p:nvSpPr>
        <p:spPr>
          <a:xfrm>
            <a:off x="5621309" y="3553026"/>
            <a:ext cx="3327817" cy="1231106"/>
          </a:xfrm>
          <a:prstGeom prst="rect">
            <a:avLst/>
          </a:prstGeom>
          <a:noFill/>
        </p:spPr>
        <p:txBody>
          <a:bodyPr wrap="square" rtlCol="0">
            <a:spAutoFit/>
          </a:bodyPr>
          <a:lstStyle/>
          <a:p>
            <a:r>
              <a:rPr lang="en-US" sz="2000" b="1" dirty="0">
                <a:solidFill>
                  <a:schemeClr val="accent1"/>
                </a:solidFill>
              </a:rPr>
              <a:t>How</a:t>
            </a:r>
          </a:p>
          <a:p>
            <a:pPr marL="342900" indent="-342900">
              <a:buFont typeface="Arial" panose="020B0604020202020204" pitchFamily="34" charset="0"/>
              <a:buChar char="•"/>
            </a:pPr>
            <a:r>
              <a:rPr lang="en-US" dirty="0"/>
              <a:t>Word embedding</a:t>
            </a:r>
            <a:r>
              <a:rPr lang="en-US" dirty="0">
                <a:solidFill>
                  <a:schemeClr val="tx1">
                    <a:lumMod val="75000"/>
                    <a:lumOff val="25000"/>
                  </a:schemeClr>
                </a:solidFill>
              </a:rPr>
              <a:t> [1]</a:t>
            </a:r>
          </a:p>
          <a:p>
            <a:pPr marL="342900" indent="-342900">
              <a:buFont typeface="Arial" panose="020B0604020202020204" pitchFamily="34" charset="0"/>
              <a:buChar char="•"/>
            </a:pPr>
            <a:r>
              <a:rPr lang="en-US" dirty="0"/>
              <a:t>Sequence modeling</a:t>
            </a:r>
            <a:r>
              <a:rPr lang="en-US" dirty="0">
                <a:solidFill>
                  <a:schemeClr val="tx1">
                    <a:lumMod val="75000"/>
                    <a:lumOff val="25000"/>
                  </a:schemeClr>
                </a:solidFill>
              </a:rPr>
              <a:t> [2]</a:t>
            </a:r>
          </a:p>
          <a:p>
            <a:pPr marL="342900" indent="-342900">
              <a:buFont typeface="Arial" panose="020B0604020202020204" pitchFamily="34" charset="0"/>
              <a:buChar char="•"/>
            </a:pPr>
            <a:r>
              <a:rPr lang="en-US" dirty="0"/>
              <a:t>Attention mechanisms </a:t>
            </a:r>
            <a:r>
              <a:rPr lang="en-US" dirty="0">
                <a:solidFill>
                  <a:schemeClr val="tx1">
                    <a:lumMod val="75000"/>
                    <a:lumOff val="25000"/>
                  </a:schemeClr>
                </a:solidFill>
              </a:rPr>
              <a:t>[3]</a:t>
            </a:r>
          </a:p>
        </p:txBody>
      </p:sp>
      <p:sp>
        <p:nvSpPr>
          <p:cNvPr id="2" name="Rectangle 1">
            <a:extLst>
              <a:ext uri="{FF2B5EF4-FFF2-40B4-BE49-F238E27FC236}">
                <a16:creationId xmlns:a16="http://schemas.microsoft.com/office/drawing/2014/main" id="{1D8D12FE-4AB3-5D4F-9725-849F6D169FA4}"/>
              </a:ext>
            </a:extLst>
          </p:cNvPr>
          <p:cNvSpPr/>
          <p:nvPr/>
        </p:nvSpPr>
        <p:spPr>
          <a:xfrm>
            <a:off x="0" y="6448641"/>
            <a:ext cx="9144000" cy="369332"/>
          </a:xfrm>
          <a:prstGeom prst="rect">
            <a:avLst/>
          </a:prstGeom>
        </p:spPr>
        <p:txBody>
          <a:bodyPr wrap="square">
            <a:spAutoFit/>
          </a:bodyPr>
          <a:lstStyle/>
          <a:p>
            <a:r>
              <a:rPr lang="en-US" i="1" dirty="0">
                <a:solidFill>
                  <a:schemeClr val="tx1">
                    <a:lumMod val="75000"/>
                    <a:lumOff val="25000"/>
                  </a:schemeClr>
                </a:solidFill>
              </a:rPr>
              <a:t>[1] P. Bojanowski</a:t>
            </a:r>
            <a:r>
              <a:rPr lang="en-US" b="1" i="1" dirty="0">
                <a:solidFill>
                  <a:schemeClr val="tx1">
                    <a:lumMod val="75000"/>
                    <a:lumOff val="25000"/>
                  </a:schemeClr>
                </a:solidFill>
              </a:rPr>
              <a:t> </a:t>
            </a:r>
            <a:r>
              <a:rPr lang="en-US" i="1" dirty="0">
                <a:solidFill>
                  <a:schemeClr val="tx1">
                    <a:lumMod val="75000"/>
                    <a:lumOff val="25000"/>
                  </a:schemeClr>
                </a:solidFill>
              </a:rPr>
              <a:t>et al., 2016, [2] M. Peters et al., 2018, [3] D. </a:t>
            </a:r>
            <a:r>
              <a:rPr lang="en-US" i="1" dirty="0" err="1">
                <a:solidFill>
                  <a:schemeClr val="tx1">
                    <a:lumMod val="75000"/>
                    <a:lumOff val="25000"/>
                  </a:schemeClr>
                </a:solidFill>
              </a:rPr>
              <a:t>Bahdanau</a:t>
            </a:r>
            <a:r>
              <a:rPr lang="en-US" i="1" dirty="0">
                <a:solidFill>
                  <a:schemeClr val="tx1">
                    <a:lumMod val="75000"/>
                    <a:lumOff val="25000"/>
                  </a:schemeClr>
                </a:solidFill>
              </a:rPr>
              <a:t> et al., 2016 </a:t>
            </a:r>
          </a:p>
        </p:txBody>
      </p:sp>
    </p:spTree>
    <p:extLst>
      <p:ext uri="{BB962C8B-B14F-4D97-AF65-F5344CB8AC3E}">
        <p14:creationId xmlns:p14="http://schemas.microsoft.com/office/powerpoint/2010/main" val="4106561461"/>
      </p:ext>
    </p:extLst>
  </p:cSld>
  <p:clrMapOvr>
    <a:masterClrMapping/>
  </p:clrMapOvr>
  <mc:AlternateContent xmlns:mc="http://schemas.openxmlformats.org/markup-compatibility/2006" xmlns:p14="http://schemas.microsoft.com/office/powerpoint/2010/main">
    <mc:Choice Requires="p14">
      <p:transition p14:dur="300" advTm="57465">
        <p:fade/>
      </p:transition>
    </mc:Choice>
    <mc:Fallback xmlns="">
      <p:transition advTm="57465">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10F11F1-BAD3-E943-8C5D-0735B797FE3C}"/>
              </a:ext>
            </a:extLst>
          </p:cNvPr>
          <p:cNvSpPr>
            <a:spLocks noGrp="1"/>
          </p:cNvSpPr>
          <p:nvPr>
            <p:ph type="title"/>
          </p:nvPr>
        </p:nvSpPr>
        <p:spPr/>
        <p:txBody>
          <a:bodyPr/>
          <a:lstStyle/>
          <a:p>
            <a:r>
              <a:rPr lang="en-US" dirty="0"/>
              <a:t>Appendices</a:t>
            </a:r>
          </a:p>
        </p:txBody>
      </p:sp>
      <p:sp>
        <p:nvSpPr>
          <p:cNvPr id="4" name="Slide Number Placeholder 3">
            <a:extLst>
              <a:ext uri="{FF2B5EF4-FFF2-40B4-BE49-F238E27FC236}">
                <a16:creationId xmlns:a16="http://schemas.microsoft.com/office/drawing/2014/main" id="{B4D7DC7E-1CE8-DF4C-94FF-46A2CE622486}"/>
              </a:ext>
            </a:extLst>
          </p:cNvPr>
          <p:cNvSpPr>
            <a:spLocks noGrp="1"/>
          </p:cNvSpPr>
          <p:nvPr>
            <p:ph type="sldNum" sz="quarter" idx="12"/>
          </p:nvPr>
        </p:nvSpPr>
        <p:spPr/>
        <p:txBody>
          <a:bodyPr/>
          <a:lstStyle/>
          <a:p>
            <a:fld id="{30CCB0C1-2DF4-8B4C-AC0E-201D3DFFEAFD}" type="slidenum">
              <a:rPr lang="fr-FR" smtClean="0"/>
              <a:pPr/>
              <a:t>69</a:t>
            </a:fld>
            <a:endParaRPr lang="fr-FR" dirty="0"/>
          </a:p>
        </p:txBody>
      </p:sp>
    </p:spTree>
    <p:extLst>
      <p:ext uri="{BB962C8B-B14F-4D97-AF65-F5344CB8AC3E}">
        <p14:creationId xmlns:p14="http://schemas.microsoft.com/office/powerpoint/2010/main" val="334828630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D8A804D-2FEF-5449-A1AE-108430654FC3}"/>
              </a:ext>
            </a:extLst>
          </p:cNvPr>
          <p:cNvSpPr>
            <a:spLocks noGrp="1"/>
          </p:cNvSpPr>
          <p:nvPr>
            <p:ph type="title"/>
          </p:nvPr>
        </p:nvSpPr>
        <p:spPr/>
        <p:txBody>
          <a:bodyPr/>
          <a:lstStyle/>
          <a:p>
            <a:r>
              <a:rPr lang="en-US" dirty="0"/>
              <a:t>Appendix for HRAN</a:t>
            </a:r>
          </a:p>
        </p:txBody>
      </p:sp>
      <p:sp>
        <p:nvSpPr>
          <p:cNvPr id="4" name="Slide Number Placeholder 3">
            <a:extLst>
              <a:ext uri="{FF2B5EF4-FFF2-40B4-BE49-F238E27FC236}">
                <a16:creationId xmlns:a16="http://schemas.microsoft.com/office/drawing/2014/main" id="{70D6DD8B-E6BA-E343-A7FF-18007A8B1A6C}"/>
              </a:ext>
            </a:extLst>
          </p:cNvPr>
          <p:cNvSpPr>
            <a:spLocks noGrp="1"/>
          </p:cNvSpPr>
          <p:nvPr>
            <p:ph type="sldNum" sz="quarter" idx="12"/>
          </p:nvPr>
        </p:nvSpPr>
        <p:spPr/>
        <p:txBody>
          <a:bodyPr/>
          <a:lstStyle/>
          <a:p>
            <a:fld id="{30CCB0C1-2DF4-8B4C-AC0E-201D3DFFEAFD}" type="slidenum">
              <a:rPr lang="fr-FR" smtClean="0"/>
              <a:pPr/>
              <a:t>70</a:t>
            </a:fld>
            <a:endParaRPr lang="fr-FR" dirty="0"/>
          </a:p>
        </p:txBody>
      </p:sp>
    </p:spTree>
    <p:extLst>
      <p:ext uri="{BB962C8B-B14F-4D97-AF65-F5344CB8AC3E}">
        <p14:creationId xmlns:p14="http://schemas.microsoft.com/office/powerpoint/2010/main" val="162215893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15436F-AD9D-7A45-A15D-EE00E6879EEE}"/>
              </a:ext>
            </a:extLst>
          </p:cNvPr>
          <p:cNvSpPr>
            <a:spLocks noGrp="1"/>
          </p:cNvSpPr>
          <p:nvPr>
            <p:ph type="title"/>
          </p:nvPr>
        </p:nvSpPr>
        <p:spPr/>
        <p:txBody>
          <a:bodyPr anchor="ctr">
            <a:normAutofit/>
          </a:bodyPr>
          <a:lstStyle/>
          <a:p>
            <a:r>
              <a:rPr lang="en-US" dirty="0"/>
              <a:t>The model : HRAN, RBA – our version</a:t>
            </a:r>
          </a:p>
        </p:txBody>
      </p:sp>
      <p:pic>
        <p:nvPicPr>
          <p:cNvPr id="26" name="Espace réservé du contenu 25" descr="Une image contenant texte, équipement électronique&#10;&#10;Description générée automatiquement">
            <a:extLst>
              <a:ext uri="{FF2B5EF4-FFF2-40B4-BE49-F238E27FC236}">
                <a16:creationId xmlns:a16="http://schemas.microsoft.com/office/drawing/2014/main" id="{E8AD443C-D1DE-C34F-9AE2-F3C47150C6BD}"/>
              </a:ext>
            </a:extLst>
          </p:cNvPr>
          <p:cNvPicPr>
            <a:picLocks noGrp="1" noChangeAspect="1"/>
          </p:cNvPicPr>
          <p:nvPr>
            <p:ph idx="1"/>
          </p:nvPr>
        </p:nvPicPr>
        <p:blipFill>
          <a:blip r:embed="rId3"/>
          <a:stretch>
            <a:fillRect/>
          </a:stretch>
        </p:blipFill>
        <p:spPr>
          <a:xfrm>
            <a:off x="2973193" y="2570926"/>
            <a:ext cx="6100122" cy="3225140"/>
          </a:xfrm>
        </p:spPr>
      </p:pic>
      <p:sp>
        <p:nvSpPr>
          <p:cNvPr id="4" name="Espace réservé du numéro de diapositive 3">
            <a:extLst>
              <a:ext uri="{FF2B5EF4-FFF2-40B4-BE49-F238E27FC236}">
                <a16:creationId xmlns:a16="http://schemas.microsoft.com/office/drawing/2014/main" id="{C568EE19-E9A4-FB45-953C-774887FCF8A1}"/>
              </a:ext>
            </a:extLst>
          </p:cNvPr>
          <p:cNvSpPr>
            <a:spLocks noGrp="1"/>
          </p:cNvSpPr>
          <p:nvPr>
            <p:ph type="sldNum" sz="quarter" idx="12"/>
          </p:nvPr>
        </p:nvSpPr>
        <p:spPr/>
        <p:txBody>
          <a:bodyPr anchor="ctr">
            <a:normAutofit/>
          </a:bodyPr>
          <a:lstStyle/>
          <a:p>
            <a:pPr>
              <a:spcAft>
                <a:spcPts val="600"/>
              </a:spcAft>
            </a:pPr>
            <a:fld id="{30CCB0C1-2DF4-8B4C-AC0E-201D3DFFEAFD}" type="slidenum">
              <a:rPr lang="en-US" smtClean="0"/>
              <a:pPr>
                <a:spcAft>
                  <a:spcPts val="600"/>
                </a:spcAft>
              </a:pPr>
              <a:t>71</a:t>
            </a:fld>
            <a:endParaRPr lang="en-US" dirty="0"/>
          </a:p>
        </p:txBody>
      </p:sp>
      <mc:AlternateContent xmlns:mc="http://schemas.openxmlformats.org/markup-compatibility/2006" xmlns:a14="http://schemas.microsoft.com/office/drawing/2010/main">
        <mc:Choice Requires="a14">
          <p:sp>
            <p:nvSpPr>
              <p:cNvPr id="3" name="ZoneTexte 2">
                <a:extLst>
                  <a:ext uri="{FF2B5EF4-FFF2-40B4-BE49-F238E27FC236}">
                    <a16:creationId xmlns:a16="http://schemas.microsoft.com/office/drawing/2014/main" id="{D03C644D-6062-BE42-BA15-B127D373D764}"/>
                  </a:ext>
                </a:extLst>
              </p:cNvPr>
              <p:cNvSpPr txBox="1"/>
              <p:nvPr/>
            </p:nvSpPr>
            <p:spPr>
              <a:xfrm>
                <a:off x="719465" y="1474808"/>
                <a:ext cx="7705070" cy="400110"/>
              </a:xfrm>
              <a:prstGeom prst="rect">
                <a:avLst/>
              </a:prstGeom>
              <a:noFill/>
            </p:spPr>
            <p:txBody>
              <a:bodyPr wrap="square" rtlCol="0">
                <a:spAutoFit/>
              </a:bodyPr>
              <a:lstStyle/>
              <a:p>
                <a:pPr algn="ctr"/>
                <a:r>
                  <a:rPr lang="en-US" sz="2000" dirty="0">
                    <a:solidFill>
                      <a:schemeClr val="accent2"/>
                    </a:solidFill>
                  </a:rPr>
                  <a:t>Modification: </a:t>
                </a:r>
                <a:r>
                  <a:rPr lang="en-US" sz="2000" dirty="0"/>
                  <a:t>we project the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h</m:t>
                        </m:r>
                      </m:e>
                      <m:sub>
                        <m:r>
                          <a:rPr lang="en-US" i="1">
                            <a:latin typeface="Cambria Math" panose="02040503050406030204" pitchFamily="18" charset="0"/>
                            <a:ea typeface="Cambria Math" panose="02040503050406030204" pitchFamily="18" charset="0"/>
                          </a:rPr>
                          <m:t>𝑖</m:t>
                        </m:r>
                      </m:sub>
                    </m:sSub>
                  </m:oMath>
                </a14:m>
                <a:r>
                  <a:rPr lang="en-US" dirty="0"/>
                  <a:t> before computing the affinities.</a:t>
                </a:r>
              </a:p>
            </p:txBody>
          </p:sp>
        </mc:Choice>
        <mc:Fallback xmlns="">
          <p:sp>
            <p:nvSpPr>
              <p:cNvPr id="3" name="ZoneTexte 2">
                <a:extLst>
                  <a:ext uri="{FF2B5EF4-FFF2-40B4-BE49-F238E27FC236}">
                    <a16:creationId xmlns:a16="http://schemas.microsoft.com/office/drawing/2014/main" id="{D03C644D-6062-BE42-BA15-B127D373D764}"/>
                  </a:ext>
                </a:extLst>
              </p:cNvPr>
              <p:cNvSpPr txBox="1">
                <a:spLocks noRot="1" noChangeAspect="1" noMove="1" noResize="1" noEditPoints="1" noAdjustHandles="1" noChangeArrowheads="1" noChangeShapeType="1" noTextEdit="1"/>
              </p:cNvSpPr>
              <p:nvPr/>
            </p:nvSpPr>
            <p:spPr>
              <a:xfrm>
                <a:off x="719465" y="1474808"/>
                <a:ext cx="7705070" cy="400110"/>
              </a:xfrm>
              <a:prstGeom prst="rect">
                <a:avLst/>
              </a:prstGeom>
              <a:blipFill>
                <a:blip r:embed="rId4"/>
                <a:stretch>
                  <a:fillRect t="-9375" b="-25000"/>
                </a:stretch>
              </a:blipFill>
            </p:spPr>
            <p:txBody>
              <a:bodyPr/>
              <a:lstStyle/>
              <a:p>
                <a:r>
                  <a:rPr lang="fr-FR">
                    <a:noFill/>
                  </a:rPr>
                  <a:t> </a:t>
                </a:r>
              </a:p>
            </p:txBody>
          </p:sp>
        </mc:Fallback>
      </mc:AlternateContent>
      <p:grpSp>
        <p:nvGrpSpPr>
          <p:cNvPr id="13" name="Groupe 12">
            <a:extLst>
              <a:ext uri="{FF2B5EF4-FFF2-40B4-BE49-F238E27FC236}">
                <a16:creationId xmlns:a16="http://schemas.microsoft.com/office/drawing/2014/main" id="{7A97FA98-5161-8047-B161-48138BE6CCCF}"/>
              </a:ext>
            </a:extLst>
          </p:cNvPr>
          <p:cNvGrpSpPr/>
          <p:nvPr/>
        </p:nvGrpSpPr>
        <p:grpSpPr>
          <a:xfrm>
            <a:off x="133817" y="2515444"/>
            <a:ext cx="2617961" cy="2867748"/>
            <a:chOff x="223122" y="3089310"/>
            <a:chExt cx="2617961" cy="2867748"/>
          </a:xfrm>
        </p:grpSpPr>
        <mc:AlternateContent xmlns:mc="http://schemas.openxmlformats.org/markup-compatibility/2006" xmlns:a14="http://schemas.microsoft.com/office/drawing/2010/main">
          <mc:Choice Requires="a14">
            <p:sp>
              <p:nvSpPr>
                <p:cNvPr id="5" name="ZoneTexte 4">
                  <a:extLst>
                    <a:ext uri="{FF2B5EF4-FFF2-40B4-BE49-F238E27FC236}">
                      <a16:creationId xmlns:a16="http://schemas.microsoft.com/office/drawing/2014/main" id="{7FE9DCEB-C625-D743-A787-C4029967A210}"/>
                    </a:ext>
                  </a:extLst>
                </p:cNvPr>
                <p:cNvSpPr txBox="1"/>
                <p:nvPr/>
              </p:nvSpPr>
              <p:spPr>
                <a:xfrm>
                  <a:off x="517817" y="5245068"/>
                  <a:ext cx="2028569" cy="71199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ea typeface="Cambria Math" panose="02040503050406030204" pitchFamily="18" charset="0"/>
                              </a:rPr>
                            </m:ctrlPr>
                          </m:sSubPr>
                          <m:e>
                            <m:r>
                              <a:rPr lang="en-US" i="1" smtClean="0">
                                <a:solidFill>
                                  <a:schemeClr val="tx1"/>
                                </a:solidFill>
                                <a:latin typeface="Cambria Math" panose="02040503050406030204" pitchFamily="18" charset="0"/>
                                <a:ea typeface="Cambria Math" panose="02040503050406030204" pitchFamily="18" charset="0"/>
                              </a:rPr>
                              <m:t>𝛼</m:t>
                            </m:r>
                          </m:e>
                          <m:sub>
                            <m:r>
                              <a:rPr lang="en-US" b="0" i="1" smtClean="0">
                                <a:solidFill>
                                  <a:schemeClr val="tx1"/>
                                </a:solidFill>
                                <a:latin typeface="Cambria Math" panose="02040503050406030204" pitchFamily="18" charset="0"/>
                                <a:ea typeface="Cambria Math" panose="02040503050406030204" pitchFamily="18" charset="0"/>
                              </a:rPr>
                              <m:t>𝑖</m:t>
                            </m:r>
                          </m:sub>
                        </m:sSub>
                        <m:r>
                          <a:rPr lang="en-US" b="0" i="1" smtClean="0">
                            <a:solidFill>
                              <a:schemeClr val="tx1"/>
                            </a:solidFill>
                            <a:latin typeface="Cambria Math" panose="02040503050406030204" pitchFamily="18" charset="0"/>
                            <a:ea typeface="Cambria Math" panose="02040503050406030204" pitchFamily="18" charset="0"/>
                          </a:rPr>
                          <m:t>= </m:t>
                        </m:r>
                        <m:f>
                          <m:fPr>
                            <m:ctrlPr>
                              <a:rPr lang="en-US" b="0" i="1" smtClean="0">
                                <a:solidFill>
                                  <a:schemeClr val="tx1"/>
                                </a:solidFill>
                                <a:latin typeface="Cambria Math" panose="02040503050406030204" pitchFamily="18" charset="0"/>
                                <a:ea typeface="Cambria Math" panose="02040503050406030204" pitchFamily="18" charset="0"/>
                              </a:rPr>
                            </m:ctrlPr>
                          </m:fPr>
                          <m:num>
                            <m:r>
                              <m:rPr>
                                <m:sty m:val="p"/>
                              </m:rPr>
                              <a:rPr lang="en-US">
                                <a:solidFill>
                                  <a:schemeClr val="tx1"/>
                                </a:solidFill>
                                <a:latin typeface="Cambria Math" panose="02040503050406030204" pitchFamily="18" charset="0"/>
                                <a:ea typeface="Cambria Math" panose="02040503050406030204" pitchFamily="18" charset="0"/>
                              </a:rPr>
                              <m:t>exp</m:t>
                            </m:r>
                            <m:r>
                              <a:rPr lang="en-US" i="1">
                                <a:solidFill>
                                  <a:schemeClr val="tx1"/>
                                </a:solidFill>
                                <a:latin typeface="Cambria Math" panose="02040503050406030204" pitchFamily="18" charset="0"/>
                                <a:ea typeface="Cambria Math" panose="02040503050406030204" pitchFamily="18" charset="0"/>
                              </a:rPr>
                              <m:t>⁡(</m:t>
                            </m:r>
                            <m:sSup>
                              <m:sSupPr>
                                <m:ctrlPr>
                                  <a:rPr lang="en-US" i="1">
                                    <a:solidFill>
                                      <a:schemeClr val="tx1"/>
                                    </a:solidFill>
                                    <a:latin typeface="Cambria Math" panose="02040503050406030204" pitchFamily="18" charset="0"/>
                                    <a:ea typeface="Cambria Math" panose="02040503050406030204" pitchFamily="18" charset="0"/>
                                  </a:rPr>
                                </m:ctrlPr>
                              </m:sSupPr>
                              <m:e>
                                <m:r>
                                  <a:rPr lang="en-US" i="1">
                                    <a:solidFill>
                                      <a:schemeClr val="tx1"/>
                                    </a:solidFill>
                                    <a:latin typeface="Cambria Math" panose="02040503050406030204" pitchFamily="18" charset="0"/>
                                    <a:ea typeface="Cambria Math" panose="02040503050406030204" pitchFamily="18" charset="0"/>
                                  </a:rPr>
                                  <m:t>𝑎</m:t>
                                </m:r>
                              </m:e>
                              <m:sup>
                                <m:r>
                                  <a:rPr lang="en-US" i="1">
                                    <a:solidFill>
                                      <a:schemeClr val="tx1"/>
                                    </a:solidFill>
                                    <a:latin typeface="Cambria Math" panose="02040503050406030204" pitchFamily="18" charset="0"/>
                                    <a:ea typeface="Cambria Math" panose="02040503050406030204" pitchFamily="18" charset="0"/>
                                  </a:rPr>
                                  <m:t>𝑇</m:t>
                                </m:r>
                              </m:sup>
                            </m:sSup>
                            <m:sSub>
                              <m:sSubPr>
                                <m:ctrlPr>
                                  <a:rPr lang="en-US" i="1" smtClean="0">
                                    <a:solidFill>
                                      <a:schemeClr val="accent2"/>
                                    </a:solidFill>
                                    <a:latin typeface="Cambria Math" panose="02040503050406030204" pitchFamily="18" charset="0"/>
                                    <a:ea typeface="Cambria Math" panose="02040503050406030204" pitchFamily="18" charset="0"/>
                                  </a:rPr>
                                </m:ctrlPr>
                              </m:sSubPr>
                              <m:e>
                                <m:r>
                                  <a:rPr lang="en-US" b="0" i="1" smtClean="0">
                                    <a:solidFill>
                                      <a:schemeClr val="accent2"/>
                                    </a:solidFill>
                                    <a:latin typeface="Cambria Math" panose="02040503050406030204" pitchFamily="18" charset="0"/>
                                    <a:ea typeface="Cambria Math" panose="02040503050406030204" pitchFamily="18" charset="0"/>
                                  </a:rPr>
                                  <m:t>𝑡</m:t>
                                </m:r>
                              </m:e>
                              <m:sub>
                                <m:r>
                                  <a:rPr lang="en-US" i="1">
                                    <a:solidFill>
                                      <a:schemeClr val="accent2"/>
                                    </a:solidFill>
                                    <a:latin typeface="Cambria Math" panose="02040503050406030204" pitchFamily="18" charset="0"/>
                                    <a:ea typeface="Cambria Math" panose="02040503050406030204" pitchFamily="18" charset="0"/>
                                  </a:rPr>
                                  <m:t>𝑖</m:t>
                                </m:r>
                              </m:sub>
                            </m:sSub>
                            <m:r>
                              <a:rPr lang="en-US" i="1">
                                <a:solidFill>
                                  <a:schemeClr val="tx1"/>
                                </a:solidFill>
                                <a:latin typeface="Cambria Math" panose="02040503050406030204" pitchFamily="18" charset="0"/>
                                <a:ea typeface="Cambria Math" panose="02040503050406030204" pitchFamily="18" charset="0"/>
                              </a:rPr>
                              <m:t>)</m:t>
                            </m:r>
                          </m:num>
                          <m:den>
                            <m:nary>
                              <m:naryPr>
                                <m:chr m:val="∑"/>
                                <m:supHide m:val="on"/>
                                <m:ctrlPr>
                                  <a:rPr lang="en-US" b="0" i="1" smtClean="0">
                                    <a:solidFill>
                                      <a:schemeClr val="tx1"/>
                                    </a:solidFill>
                                    <a:latin typeface="Cambria Math" panose="02040503050406030204" pitchFamily="18" charset="0"/>
                                    <a:ea typeface="Cambria Math" panose="02040503050406030204" pitchFamily="18" charset="0"/>
                                  </a:rPr>
                                </m:ctrlPr>
                              </m:naryPr>
                              <m:sub>
                                <m:r>
                                  <m:rPr>
                                    <m:brk m:alnAt="7"/>
                                  </m:rPr>
                                  <a:rPr lang="en-US" b="0" i="1" smtClean="0">
                                    <a:solidFill>
                                      <a:schemeClr val="tx1"/>
                                    </a:solidFill>
                                    <a:latin typeface="Cambria Math" panose="02040503050406030204" pitchFamily="18" charset="0"/>
                                    <a:ea typeface="Cambria Math" panose="02040503050406030204" pitchFamily="18" charset="0"/>
                                  </a:rPr>
                                  <m:t>𝑖</m:t>
                                </m:r>
                              </m:sub>
                              <m:sup/>
                              <m:e>
                                <m:r>
                                  <m:rPr>
                                    <m:sty m:val="p"/>
                                  </m:rPr>
                                  <a:rPr lang="en-US">
                                    <a:solidFill>
                                      <a:schemeClr val="tx1"/>
                                    </a:solidFill>
                                    <a:latin typeface="Cambria Math" panose="02040503050406030204" pitchFamily="18" charset="0"/>
                                    <a:ea typeface="Cambria Math" panose="02040503050406030204" pitchFamily="18" charset="0"/>
                                  </a:rPr>
                                  <m:t>exp</m:t>
                                </m:r>
                                <m:r>
                                  <a:rPr lang="en-US" i="1">
                                    <a:solidFill>
                                      <a:schemeClr val="tx1"/>
                                    </a:solidFill>
                                    <a:latin typeface="Cambria Math" panose="02040503050406030204" pitchFamily="18" charset="0"/>
                                    <a:ea typeface="Cambria Math" panose="02040503050406030204" pitchFamily="18" charset="0"/>
                                  </a:rPr>
                                  <m:t>⁡(</m:t>
                                </m:r>
                                <m:sSup>
                                  <m:sSupPr>
                                    <m:ctrlPr>
                                      <a:rPr lang="en-US" i="1">
                                        <a:solidFill>
                                          <a:schemeClr val="tx1"/>
                                        </a:solidFill>
                                        <a:latin typeface="Cambria Math" panose="02040503050406030204" pitchFamily="18" charset="0"/>
                                        <a:ea typeface="Cambria Math" panose="02040503050406030204" pitchFamily="18" charset="0"/>
                                      </a:rPr>
                                    </m:ctrlPr>
                                  </m:sSupPr>
                                  <m:e>
                                    <m:r>
                                      <a:rPr lang="en-US" i="1">
                                        <a:solidFill>
                                          <a:schemeClr val="tx1"/>
                                        </a:solidFill>
                                        <a:latin typeface="Cambria Math" panose="02040503050406030204" pitchFamily="18" charset="0"/>
                                        <a:ea typeface="Cambria Math" panose="02040503050406030204" pitchFamily="18" charset="0"/>
                                      </a:rPr>
                                      <m:t>𝑎</m:t>
                                    </m:r>
                                  </m:e>
                                  <m:sup>
                                    <m:r>
                                      <a:rPr lang="en-US" i="1">
                                        <a:solidFill>
                                          <a:schemeClr val="tx1"/>
                                        </a:solidFill>
                                        <a:latin typeface="Cambria Math" panose="02040503050406030204" pitchFamily="18" charset="0"/>
                                        <a:ea typeface="Cambria Math" panose="02040503050406030204" pitchFamily="18" charset="0"/>
                                      </a:rPr>
                                      <m:t>𝑇</m:t>
                                    </m:r>
                                  </m:sup>
                                </m:sSup>
                                <m:sSub>
                                  <m:sSubPr>
                                    <m:ctrlPr>
                                      <a:rPr lang="en-US" i="1" smtClean="0">
                                        <a:solidFill>
                                          <a:schemeClr val="accent2"/>
                                        </a:solidFill>
                                        <a:latin typeface="Cambria Math" panose="02040503050406030204" pitchFamily="18" charset="0"/>
                                        <a:ea typeface="Cambria Math" panose="02040503050406030204" pitchFamily="18" charset="0"/>
                                      </a:rPr>
                                    </m:ctrlPr>
                                  </m:sSubPr>
                                  <m:e>
                                    <m:r>
                                      <a:rPr lang="en-US" b="0" i="1" smtClean="0">
                                        <a:solidFill>
                                          <a:schemeClr val="accent2"/>
                                        </a:solidFill>
                                        <a:latin typeface="Cambria Math" panose="02040503050406030204" pitchFamily="18" charset="0"/>
                                        <a:ea typeface="Cambria Math" panose="02040503050406030204" pitchFamily="18" charset="0"/>
                                      </a:rPr>
                                      <m:t>𝑡</m:t>
                                    </m:r>
                                  </m:e>
                                  <m:sub>
                                    <m:r>
                                      <a:rPr lang="en-US" i="1">
                                        <a:solidFill>
                                          <a:schemeClr val="accent2"/>
                                        </a:solidFill>
                                        <a:latin typeface="Cambria Math" panose="02040503050406030204" pitchFamily="18" charset="0"/>
                                        <a:ea typeface="Cambria Math" panose="02040503050406030204" pitchFamily="18" charset="0"/>
                                      </a:rPr>
                                      <m:t>𝑖</m:t>
                                    </m:r>
                                  </m:sub>
                                </m:sSub>
                                <m:r>
                                  <a:rPr lang="en-US" i="1">
                                    <a:solidFill>
                                      <a:schemeClr val="tx1"/>
                                    </a:solidFill>
                                    <a:latin typeface="Cambria Math" panose="02040503050406030204" pitchFamily="18" charset="0"/>
                                    <a:ea typeface="Cambria Math" panose="02040503050406030204" pitchFamily="18" charset="0"/>
                                  </a:rPr>
                                  <m:t>)</m:t>
                                </m:r>
                              </m:e>
                            </m:nary>
                          </m:den>
                        </m:f>
                      </m:oMath>
                    </m:oMathPara>
                  </a14:m>
                  <a:endParaRPr lang="en-US" dirty="0">
                    <a:solidFill>
                      <a:schemeClr val="tx1"/>
                    </a:solidFill>
                  </a:endParaRPr>
                </a:p>
              </p:txBody>
            </p:sp>
          </mc:Choice>
          <mc:Fallback xmlns="">
            <p:sp>
              <p:nvSpPr>
                <p:cNvPr id="5" name="ZoneTexte 4">
                  <a:extLst>
                    <a:ext uri="{FF2B5EF4-FFF2-40B4-BE49-F238E27FC236}">
                      <a16:creationId xmlns:a16="http://schemas.microsoft.com/office/drawing/2014/main" id="{7FE9DCEB-C625-D743-A787-C4029967A210}"/>
                    </a:ext>
                  </a:extLst>
                </p:cNvPr>
                <p:cNvSpPr txBox="1">
                  <a:spLocks noRot="1" noChangeAspect="1" noMove="1" noResize="1" noEditPoints="1" noAdjustHandles="1" noChangeArrowheads="1" noChangeShapeType="1" noTextEdit="1"/>
                </p:cNvSpPr>
                <p:nvPr/>
              </p:nvSpPr>
              <p:spPr>
                <a:xfrm>
                  <a:off x="517817" y="5245068"/>
                  <a:ext cx="2028569" cy="711990"/>
                </a:xfrm>
                <a:prstGeom prst="rect">
                  <a:avLst/>
                </a:prstGeom>
                <a:blipFill>
                  <a:blip r:embed="rId5"/>
                  <a:stretch>
                    <a:fillRect t="-12281" b="-85965"/>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7" name="ZoneTexte 6">
                  <a:extLst>
                    <a:ext uri="{FF2B5EF4-FFF2-40B4-BE49-F238E27FC236}">
                      <a16:creationId xmlns:a16="http://schemas.microsoft.com/office/drawing/2014/main" id="{51AD04D5-E0AE-FA4F-8CA0-CE22D9DC6311}"/>
                    </a:ext>
                  </a:extLst>
                </p:cNvPr>
                <p:cNvSpPr txBox="1"/>
                <p:nvPr/>
              </p:nvSpPr>
              <p:spPr>
                <a:xfrm>
                  <a:off x="848485" y="3089310"/>
                  <a:ext cx="1367234" cy="75623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r>
                              <a:rPr lang="en-US" b="0" i="1" smtClean="0">
                                <a:latin typeface="Cambria Math" panose="02040503050406030204" pitchFamily="18" charset="0"/>
                              </a:rPr>
                              <m:t>𝑠</m:t>
                            </m:r>
                          </m:sub>
                        </m:sSub>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𝑛</m:t>
                            </m:r>
                          </m:sup>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ea typeface="Cambria Math" panose="02040503050406030204" pitchFamily="18" charset="0"/>
                                  </a:rPr>
                                  <m:t>𝑖</m:t>
                                </m:r>
                              </m:sub>
                            </m:sSub>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h</m:t>
                                </m:r>
                              </m:e>
                              <m:sub>
                                <m:r>
                                  <a:rPr lang="en-US" b="0" i="1" smtClean="0">
                                    <a:latin typeface="Cambria Math" panose="02040503050406030204" pitchFamily="18" charset="0"/>
                                    <a:ea typeface="Cambria Math" panose="02040503050406030204" pitchFamily="18" charset="0"/>
                                  </a:rPr>
                                  <m:t>𝑖</m:t>
                                </m:r>
                              </m:sub>
                            </m:sSub>
                          </m:e>
                        </m:nary>
                        <m:r>
                          <a:rPr lang="en-US" b="0" i="1" smtClean="0">
                            <a:latin typeface="Cambria Math" panose="02040503050406030204" pitchFamily="18" charset="0"/>
                          </a:rPr>
                          <m:t> </m:t>
                        </m:r>
                      </m:oMath>
                    </m:oMathPara>
                  </a14:m>
                  <a:endParaRPr lang="en-US" dirty="0"/>
                </a:p>
              </p:txBody>
            </p:sp>
          </mc:Choice>
          <mc:Fallback xmlns="">
            <p:sp>
              <p:nvSpPr>
                <p:cNvPr id="7" name="ZoneTexte 6">
                  <a:extLst>
                    <a:ext uri="{FF2B5EF4-FFF2-40B4-BE49-F238E27FC236}">
                      <a16:creationId xmlns:a16="http://schemas.microsoft.com/office/drawing/2014/main" id="{51AD04D5-E0AE-FA4F-8CA0-CE22D9DC6311}"/>
                    </a:ext>
                  </a:extLst>
                </p:cNvPr>
                <p:cNvSpPr txBox="1">
                  <a:spLocks noRot="1" noChangeAspect="1" noMove="1" noResize="1" noEditPoints="1" noAdjustHandles="1" noChangeArrowheads="1" noChangeShapeType="1" noTextEdit="1"/>
                </p:cNvSpPr>
                <p:nvPr/>
              </p:nvSpPr>
              <p:spPr>
                <a:xfrm>
                  <a:off x="848485" y="3089310"/>
                  <a:ext cx="1367234" cy="756233"/>
                </a:xfrm>
                <a:prstGeom prst="rect">
                  <a:avLst/>
                </a:prstGeom>
                <a:blipFill>
                  <a:blip r:embed="rId6"/>
                  <a:stretch>
                    <a:fillRect l="-25000" t="-120000" r="-6481" b="-180000"/>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2" name="ZoneTexte 11">
                  <a:extLst>
                    <a:ext uri="{FF2B5EF4-FFF2-40B4-BE49-F238E27FC236}">
                      <a16:creationId xmlns:a16="http://schemas.microsoft.com/office/drawing/2014/main" id="{FB1E0262-9980-0049-9EE6-9D9A775AD4C2}"/>
                    </a:ext>
                  </a:extLst>
                </p:cNvPr>
                <p:cNvSpPr txBox="1"/>
                <p:nvPr/>
              </p:nvSpPr>
              <p:spPr>
                <a:xfrm>
                  <a:off x="223122" y="4427281"/>
                  <a:ext cx="2617961" cy="369332"/>
                </a:xfrm>
                <a:prstGeom prst="rect">
                  <a:avLst/>
                </a:prstGeom>
                <a:noFill/>
              </p:spPr>
              <p:txBody>
                <a:bodyPr wrap="none" rtlCol="0">
                  <a:spAutoFit/>
                </a:bodyPr>
                <a:lstStyle/>
                <a:p>
                  <a:pPr/>
                  <a14:m>
                    <m:oMathPara xmlns:m="http://schemas.openxmlformats.org/officeDocument/2006/math">
                      <m:oMathParaPr>
                        <m:jc m:val="center"/>
                      </m:oMathParaPr>
                      <m:oMath xmlns:m="http://schemas.openxmlformats.org/officeDocument/2006/math">
                        <m:sSub>
                          <m:sSubPr>
                            <m:ctrlPr>
                              <a:rPr lang="en-US" b="0" i="1" smtClean="0">
                                <a:solidFill>
                                  <a:schemeClr val="accent2"/>
                                </a:solidFill>
                                <a:latin typeface="Cambria Math" panose="02040503050406030204" pitchFamily="18" charset="0"/>
                                <a:ea typeface="Cambria Math" panose="02040503050406030204" pitchFamily="18" charset="0"/>
                              </a:rPr>
                            </m:ctrlPr>
                          </m:sSubPr>
                          <m:e>
                            <m:r>
                              <a:rPr lang="en-US" b="0" i="1" smtClean="0">
                                <a:solidFill>
                                  <a:schemeClr val="accent2"/>
                                </a:solidFill>
                                <a:latin typeface="Cambria Math" panose="02040503050406030204" pitchFamily="18" charset="0"/>
                                <a:ea typeface="Cambria Math" panose="02040503050406030204" pitchFamily="18" charset="0"/>
                              </a:rPr>
                              <m:t>𝑡</m:t>
                            </m:r>
                          </m:e>
                          <m:sub>
                            <m:r>
                              <a:rPr lang="en-US" b="0" i="1" smtClean="0">
                                <a:solidFill>
                                  <a:schemeClr val="accent2"/>
                                </a:solidFill>
                                <a:latin typeface="Cambria Math" panose="02040503050406030204" pitchFamily="18" charset="0"/>
                                <a:ea typeface="Cambria Math" panose="02040503050406030204" pitchFamily="18" charset="0"/>
                              </a:rPr>
                              <m:t>𝑖</m:t>
                            </m:r>
                          </m:sub>
                        </m:sSub>
                        <m:r>
                          <a:rPr lang="en-US" b="0" i="1" smtClean="0">
                            <a:solidFill>
                              <a:schemeClr val="accent2"/>
                            </a:solidFill>
                            <a:latin typeface="Cambria Math" panose="02040503050406030204" pitchFamily="18" charset="0"/>
                            <a:ea typeface="Cambria Math" panose="02040503050406030204" pitchFamily="18" charset="0"/>
                          </a:rPr>
                          <m:t>= </m:t>
                        </m:r>
                        <m:func>
                          <m:funcPr>
                            <m:ctrlPr>
                              <a:rPr lang="en-US" b="0" i="1" smtClean="0">
                                <a:solidFill>
                                  <a:schemeClr val="accent2"/>
                                </a:solidFill>
                                <a:latin typeface="Cambria Math" panose="02040503050406030204" pitchFamily="18" charset="0"/>
                                <a:ea typeface="Cambria Math" panose="02040503050406030204" pitchFamily="18" charset="0"/>
                              </a:rPr>
                            </m:ctrlPr>
                          </m:funcPr>
                          <m:fName>
                            <m:r>
                              <m:rPr>
                                <m:sty m:val="p"/>
                              </m:rPr>
                              <a:rPr lang="en-US" b="0" i="0" smtClean="0">
                                <a:solidFill>
                                  <a:schemeClr val="accent2"/>
                                </a:solidFill>
                                <a:latin typeface="Cambria Math" panose="02040503050406030204" pitchFamily="18" charset="0"/>
                                <a:ea typeface="Cambria Math" panose="02040503050406030204" pitchFamily="18" charset="0"/>
                              </a:rPr>
                              <m:t>tanh</m:t>
                            </m:r>
                          </m:fName>
                          <m:e>
                            <m:r>
                              <a:rPr lang="en-US" b="0" i="1" smtClean="0">
                                <a:solidFill>
                                  <a:schemeClr val="accent2"/>
                                </a:solidFill>
                                <a:latin typeface="Cambria Math" panose="02040503050406030204" pitchFamily="18" charset="0"/>
                                <a:ea typeface="Cambria Math" panose="02040503050406030204" pitchFamily="18" charset="0"/>
                              </a:rPr>
                              <m:t>(</m:t>
                            </m:r>
                            <m:sSup>
                              <m:sSupPr>
                                <m:ctrlPr>
                                  <a:rPr lang="en-US" b="0" i="1" smtClean="0">
                                    <a:solidFill>
                                      <a:schemeClr val="accent2"/>
                                    </a:solidFill>
                                    <a:latin typeface="Cambria Math" panose="02040503050406030204" pitchFamily="18" charset="0"/>
                                    <a:ea typeface="Cambria Math" panose="02040503050406030204" pitchFamily="18" charset="0"/>
                                  </a:rPr>
                                </m:ctrlPr>
                              </m:sSupPr>
                              <m:e>
                                <m:r>
                                  <a:rPr lang="en-US" b="0" i="1" smtClean="0">
                                    <a:solidFill>
                                      <a:schemeClr val="accent2"/>
                                    </a:solidFill>
                                    <a:latin typeface="Cambria Math" panose="02040503050406030204" pitchFamily="18" charset="0"/>
                                    <a:ea typeface="Cambria Math" panose="02040503050406030204" pitchFamily="18" charset="0"/>
                                  </a:rPr>
                                  <m:t>𝑊</m:t>
                                </m:r>
                              </m:e>
                              <m:sup>
                                <m:r>
                                  <a:rPr lang="en-US" b="0" i="1" smtClean="0">
                                    <a:solidFill>
                                      <a:schemeClr val="accent2"/>
                                    </a:solidFill>
                                    <a:latin typeface="Cambria Math" panose="02040503050406030204" pitchFamily="18" charset="0"/>
                                    <a:ea typeface="Cambria Math" panose="02040503050406030204" pitchFamily="18" charset="0"/>
                                  </a:rPr>
                                  <m:t>𝑢</m:t>
                                </m:r>
                              </m:sup>
                            </m:sSup>
                            <m:sSub>
                              <m:sSubPr>
                                <m:ctrlPr>
                                  <a:rPr lang="en-US" b="0" i="1" smtClean="0">
                                    <a:solidFill>
                                      <a:schemeClr val="accent2"/>
                                    </a:solidFill>
                                    <a:latin typeface="Cambria Math" panose="02040503050406030204" pitchFamily="18" charset="0"/>
                                    <a:ea typeface="Cambria Math" panose="02040503050406030204" pitchFamily="18" charset="0"/>
                                  </a:rPr>
                                </m:ctrlPr>
                              </m:sSubPr>
                              <m:e>
                                <m:r>
                                  <a:rPr lang="en-US" b="0" i="1" smtClean="0">
                                    <a:solidFill>
                                      <a:schemeClr val="accent2"/>
                                    </a:solidFill>
                                    <a:latin typeface="Cambria Math" panose="02040503050406030204" pitchFamily="18" charset="0"/>
                                    <a:ea typeface="Cambria Math" panose="02040503050406030204" pitchFamily="18" charset="0"/>
                                  </a:rPr>
                                  <m:t>h</m:t>
                                </m:r>
                              </m:e>
                              <m:sub>
                                <m:r>
                                  <a:rPr lang="en-US" b="0" i="1" smtClean="0">
                                    <a:solidFill>
                                      <a:schemeClr val="accent2"/>
                                    </a:solidFill>
                                    <a:latin typeface="Cambria Math" panose="02040503050406030204" pitchFamily="18" charset="0"/>
                                    <a:ea typeface="Cambria Math" panose="02040503050406030204" pitchFamily="18" charset="0"/>
                                  </a:rPr>
                                  <m:t>𝑖</m:t>
                                </m:r>
                              </m:sub>
                            </m:sSub>
                            <m:r>
                              <a:rPr lang="en-US" b="0" i="1" smtClean="0">
                                <a:solidFill>
                                  <a:schemeClr val="accent2"/>
                                </a:solidFill>
                                <a:latin typeface="Cambria Math" panose="02040503050406030204" pitchFamily="18" charset="0"/>
                                <a:ea typeface="Cambria Math" panose="02040503050406030204" pitchFamily="18" charset="0"/>
                              </a:rPr>
                              <m:t>+</m:t>
                            </m:r>
                            <m:sSub>
                              <m:sSubPr>
                                <m:ctrlPr>
                                  <a:rPr lang="en-US" b="0" i="1" smtClean="0">
                                    <a:solidFill>
                                      <a:schemeClr val="accent2"/>
                                    </a:solidFill>
                                    <a:latin typeface="Cambria Math" panose="02040503050406030204" pitchFamily="18" charset="0"/>
                                    <a:ea typeface="Cambria Math" panose="02040503050406030204" pitchFamily="18" charset="0"/>
                                  </a:rPr>
                                </m:ctrlPr>
                              </m:sSubPr>
                              <m:e>
                                <m:r>
                                  <a:rPr lang="en-US" b="0" i="1" smtClean="0">
                                    <a:solidFill>
                                      <a:schemeClr val="accent2"/>
                                    </a:solidFill>
                                    <a:latin typeface="Cambria Math" panose="02040503050406030204" pitchFamily="18" charset="0"/>
                                    <a:ea typeface="Cambria Math" panose="02040503050406030204" pitchFamily="18" charset="0"/>
                                  </a:rPr>
                                  <m:t>𝑏</m:t>
                                </m:r>
                              </m:e>
                              <m:sub>
                                <m:r>
                                  <a:rPr lang="en-US" b="0" i="1" smtClean="0">
                                    <a:solidFill>
                                      <a:schemeClr val="accent2"/>
                                    </a:solidFill>
                                    <a:latin typeface="Cambria Math" panose="02040503050406030204" pitchFamily="18" charset="0"/>
                                    <a:ea typeface="Cambria Math" panose="02040503050406030204" pitchFamily="18" charset="0"/>
                                  </a:rPr>
                                  <m:t>𝑢</m:t>
                                </m:r>
                              </m:sub>
                            </m:sSub>
                            <m:r>
                              <a:rPr lang="en-US" b="0" i="1" smtClean="0">
                                <a:solidFill>
                                  <a:schemeClr val="accent2"/>
                                </a:solidFill>
                                <a:latin typeface="Cambria Math" panose="02040503050406030204" pitchFamily="18" charset="0"/>
                                <a:ea typeface="Cambria Math" panose="02040503050406030204" pitchFamily="18" charset="0"/>
                              </a:rPr>
                              <m:t> )</m:t>
                            </m:r>
                          </m:e>
                        </m:func>
                        <m:r>
                          <a:rPr lang="en-US" b="0" i="1" smtClean="0">
                            <a:solidFill>
                              <a:schemeClr val="accent2"/>
                            </a:solidFill>
                            <a:latin typeface="Cambria Math" panose="02040503050406030204" pitchFamily="18" charset="0"/>
                            <a:ea typeface="Cambria Math" panose="02040503050406030204" pitchFamily="18" charset="0"/>
                          </a:rPr>
                          <m:t> </m:t>
                        </m:r>
                      </m:oMath>
                    </m:oMathPara>
                  </a14:m>
                  <a:endParaRPr lang="en-US" dirty="0">
                    <a:solidFill>
                      <a:schemeClr val="accent2"/>
                    </a:solidFill>
                  </a:endParaRPr>
                </a:p>
              </p:txBody>
            </p:sp>
          </mc:Choice>
          <mc:Fallback xmlns="">
            <p:sp>
              <p:nvSpPr>
                <p:cNvPr id="12" name="ZoneTexte 11">
                  <a:extLst>
                    <a:ext uri="{FF2B5EF4-FFF2-40B4-BE49-F238E27FC236}">
                      <a16:creationId xmlns:a16="http://schemas.microsoft.com/office/drawing/2014/main" id="{FB1E0262-9980-0049-9EE6-9D9A775AD4C2}"/>
                    </a:ext>
                  </a:extLst>
                </p:cNvPr>
                <p:cNvSpPr txBox="1">
                  <a:spLocks noRot="1" noChangeAspect="1" noMove="1" noResize="1" noEditPoints="1" noAdjustHandles="1" noChangeArrowheads="1" noChangeShapeType="1" noTextEdit="1"/>
                </p:cNvSpPr>
                <p:nvPr/>
              </p:nvSpPr>
              <p:spPr>
                <a:xfrm>
                  <a:off x="223122" y="4427281"/>
                  <a:ext cx="2617961" cy="369332"/>
                </a:xfrm>
                <a:prstGeom prst="rect">
                  <a:avLst/>
                </a:prstGeom>
                <a:blipFill>
                  <a:blip r:embed="rId7"/>
                  <a:stretch>
                    <a:fillRect b="-16667"/>
                  </a:stretch>
                </a:blipFill>
              </p:spPr>
              <p:txBody>
                <a:bodyPr/>
                <a:lstStyle/>
                <a:p>
                  <a:r>
                    <a:rPr lang="fr-FR">
                      <a:noFill/>
                    </a:rPr>
                    <a:t> </a:t>
                  </a:r>
                </a:p>
              </p:txBody>
            </p:sp>
          </mc:Fallback>
        </mc:AlternateContent>
      </p:grpSp>
      <p:cxnSp>
        <p:nvCxnSpPr>
          <p:cNvPr id="14" name="Connecteur droit 13">
            <a:extLst>
              <a:ext uri="{FF2B5EF4-FFF2-40B4-BE49-F238E27FC236}">
                <a16:creationId xmlns:a16="http://schemas.microsoft.com/office/drawing/2014/main" id="{60E1EE1F-A892-8C4C-817F-5A1560147E67}"/>
              </a:ext>
            </a:extLst>
          </p:cNvPr>
          <p:cNvCxnSpPr>
            <a:cxnSpLocks/>
          </p:cNvCxnSpPr>
          <p:nvPr/>
        </p:nvCxnSpPr>
        <p:spPr>
          <a:xfrm>
            <a:off x="2751778" y="2515444"/>
            <a:ext cx="0" cy="3225141"/>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5558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15436F-AD9D-7A45-A15D-EE00E6879EEE}"/>
              </a:ext>
            </a:extLst>
          </p:cNvPr>
          <p:cNvSpPr>
            <a:spLocks noGrp="1"/>
          </p:cNvSpPr>
          <p:nvPr>
            <p:ph type="title"/>
          </p:nvPr>
        </p:nvSpPr>
        <p:spPr/>
        <p:txBody>
          <a:bodyPr anchor="ctr">
            <a:normAutofit/>
          </a:bodyPr>
          <a:lstStyle/>
          <a:p>
            <a:r>
              <a:rPr lang="en-US" dirty="0" err="1"/>
              <a:t>TransNet</a:t>
            </a:r>
            <a:r>
              <a:rPr lang="en-US" dirty="0"/>
              <a:t> illustration</a:t>
            </a:r>
          </a:p>
        </p:txBody>
      </p:sp>
      <p:sp>
        <p:nvSpPr>
          <p:cNvPr id="4" name="Espace réservé du numéro de diapositive 3">
            <a:extLst>
              <a:ext uri="{FF2B5EF4-FFF2-40B4-BE49-F238E27FC236}">
                <a16:creationId xmlns:a16="http://schemas.microsoft.com/office/drawing/2014/main" id="{C568EE19-E9A4-FB45-953C-774887FCF8A1}"/>
              </a:ext>
            </a:extLst>
          </p:cNvPr>
          <p:cNvSpPr>
            <a:spLocks noGrp="1"/>
          </p:cNvSpPr>
          <p:nvPr>
            <p:ph type="sldNum" sz="quarter" idx="12"/>
          </p:nvPr>
        </p:nvSpPr>
        <p:spPr/>
        <p:txBody>
          <a:bodyPr anchor="ctr">
            <a:normAutofit/>
          </a:bodyPr>
          <a:lstStyle/>
          <a:p>
            <a:pPr>
              <a:spcAft>
                <a:spcPts val="600"/>
              </a:spcAft>
            </a:pPr>
            <a:fld id="{30CCB0C1-2DF4-8B4C-AC0E-201D3DFFEAFD}" type="slidenum">
              <a:rPr lang="en-US" smtClean="0"/>
              <a:pPr>
                <a:spcAft>
                  <a:spcPts val="600"/>
                </a:spcAft>
              </a:pPr>
              <a:t>72</a:t>
            </a:fld>
            <a:endParaRPr lang="en-US" dirty="0"/>
          </a:p>
        </p:txBody>
      </p:sp>
      <p:pic>
        <p:nvPicPr>
          <p:cNvPr id="10" name="Image 9">
            <a:extLst>
              <a:ext uri="{FF2B5EF4-FFF2-40B4-BE49-F238E27FC236}">
                <a16:creationId xmlns:a16="http://schemas.microsoft.com/office/drawing/2014/main" id="{E8C03AF3-9A15-E440-82F7-7621C382E6AF}"/>
              </a:ext>
            </a:extLst>
          </p:cNvPr>
          <p:cNvPicPr>
            <a:picLocks noChangeAspect="1"/>
          </p:cNvPicPr>
          <p:nvPr/>
        </p:nvPicPr>
        <p:blipFill>
          <a:blip r:embed="rId3"/>
          <a:stretch>
            <a:fillRect/>
          </a:stretch>
        </p:blipFill>
        <p:spPr>
          <a:xfrm>
            <a:off x="1137412" y="1069659"/>
            <a:ext cx="6869176" cy="5461208"/>
          </a:xfrm>
          <a:prstGeom prst="rect">
            <a:avLst/>
          </a:prstGeom>
        </p:spPr>
      </p:pic>
    </p:spTree>
    <p:extLst>
      <p:ext uri="{BB962C8B-B14F-4D97-AF65-F5344CB8AC3E}">
        <p14:creationId xmlns:p14="http://schemas.microsoft.com/office/powerpoint/2010/main" val="317645520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D8A804D-2FEF-5449-A1AE-108430654FC3}"/>
              </a:ext>
            </a:extLst>
          </p:cNvPr>
          <p:cNvSpPr>
            <a:spLocks noGrp="1"/>
          </p:cNvSpPr>
          <p:nvPr>
            <p:ph type="title"/>
          </p:nvPr>
        </p:nvSpPr>
        <p:spPr/>
        <p:txBody>
          <a:bodyPr/>
          <a:lstStyle/>
          <a:p>
            <a:r>
              <a:rPr lang="en-US" dirty="0"/>
              <a:t>Appendix for Resumé</a:t>
            </a:r>
          </a:p>
        </p:txBody>
      </p:sp>
      <p:sp>
        <p:nvSpPr>
          <p:cNvPr id="4" name="Slide Number Placeholder 3">
            <a:extLst>
              <a:ext uri="{FF2B5EF4-FFF2-40B4-BE49-F238E27FC236}">
                <a16:creationId xmlns:a16="http://schemas.microsoft.com/office/drawing/2014/main" id="{70D6DD8B-E6BA-E343-A7FF-18007A8B1A6C}"/>
              </a:ext>
            </a:extLst>
          </p:cNvPr>
          <p:cNvSpPr>
            <a:spLocks noGrp="1"/>
          </p:cNvSpPr>
          <p:nvPr>
            <p:ph type="sldNum" sz="quarter" idx="12"/>
          </p:nvPr>
        </p:nvSpPr>
        <p:spPr/>
        <p:txBody>
          <a:bodyPr/>
          <a:lstStyle/>
          <a:p>
            <a:fld id="{30CCB0C1-2DF4-8B4C-AC0E-201D3DFFEAFD}" type="slidenum">
              <a:rPr lang="fr-FR" smtClean="0"/>
              <a:pPr/>
              <a:t>73</a:t>
            </a:fld>
            <a:endParaRPr lang="fr-FR" dirty="0"/>
          </a:p>
        </p:txBody>
      </p:sp>
    </p:spTree>
    <p:extLst>
      <p:ext uri="{BB962C8B-B14F-4D97-AF65-F5344CB8AC3E}">
        <p14:creationId xmlns:p14="http://schemas.microsoft.com/office/powerpoint/2010/main" val="13116459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D10E247-E64C-944E-84C7-4F66A5CE2F07}"/>
              </a:ext>
            </a:extLst>
          </p:cNvPr>
          <p:cNvSpPr>
            <a:spLocks noGrp="1"/>
          </p:cNvSpPr>
          <p:nvPr>
            <p:ph type="title"/>
          </p:nvPr>
        </p:nvSpPr>
        <p:spPr/>
        <p:txBody>
          <a:bodyPr/>
          <a:lstStyle/>
          <a:p>
            <a:r>
              <a:rPr lang="en-US" dirty="0"/>
              <a:t>ELMo Architecture - detail</a:t>
            </a:r>
          </a:p>
        </p:txBody>
      </p:sp>
      <p:sp>
        <p:nvSpPr>
          <p:cNvPr id="4" name="Espace réservé du numéro de diapositive 3">
            <a:extLst>
              <a:ext uri="{FF2B5EF4-FFF2-40B4-BE49-F238E27FC236}">
                <a16:creationId xmlns:a16="http://schemas.microsoft.com/office/drawing/2014/main" id="{3603B1DF-6A92-CC4D-95F1-567BB45425DD}"/>
              </a:ext>
            </a:extLst>
          </p:cNvPr>
          <p:cNvSpPr>
            <a:spLocks noGrp="1"/>
          </p:cNvSpPr>
          <p:nvPr>
            <p:ph type="sldNum" sz="quarter" idx="12"/>
          </p:nvPr>
        </p:nvSpPr>
        <p:spPr/>
        <p:txBody>
          <a:bodyPr/>
          <a:lstStyle/>
          <a:p>
            <a:fld id="{30CCB0C1-2DF4-8B4C-AC0E-201D3DFFEAFD}" type="slidenum">
              <a:rPr lang="fr-FR" smtClean="0"/>
              <a:pPr/>
              <a:t>74</a:t>
            </a:fld>
            <a:endParaRPr lang="fr-FR" dirty="0"/>
          </a:p>
        </p:txBody>
      </p:sp>
      <p:pic>
        <p:nvPicPr>
          <p:cNvPr id="5" name="Espace réservé du contenu 4">
            <a:extLst>
              <a:ext uri="{FF2B5EF4-FFF2-40B4-BE49-F238E27FC236}">
                <a16:creationId xmlns:a16="http://schemas.microsoft.com/office/drawing/2014/main" id="{8D5ED825-1E0D-2744-A18B-BDF6787AF1C8}"/>
              </a:ext>
            </a:extLst>
          </p:cNvPr>
          <p:cNvPicPr>
            <a:picLocks noGrp="1" noChangeAspect="1"/>
          </p:cNvPicPr>
          <p:nvPr>
            <p:ph idx="1"/>
          </p:nvPr>
        </p:nvPicPr>
        <p:blipFill>
          <a:blip r:embed="rId2"/>
          <a:stretch>
            <a:fillRect/>
          </a:stretch>
        </p:blipFill>
        <p:spPr>
          <a:xfrm>
            <a:off x="590550" y="1712019"/>
            <a:ext cx="7962900" cy="3997525"/>
          </a:xfrm>
          <a:prstGeom prst="rect">
            <a:avLst/>
          </a:prstGeom>
        </p:spPr>
      </p:pic>
    </p:spTree>
    <p:extLst>
      <p:ext uri="{BB962C8B-B14F-4D97-AF65-F5344CB8AC3E}">
        <p14:creationId xmlns:p14="http://schemas.microsoft.com/office/powerpoint/2010/main" val="368856004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D8A804D-2FEF-5449-A1AE-108430654FC3}"/>
              </a:ext>
            </a:extLst>
          </p:cNvPr>
          <p:cNvSpPr>
            <a:spLocks noGrp="1"/>
          </p:cNvSpPr>
          <p:nvPr>
            <p:ph type="title"/>
          </p:nvPr>
        </p:nvSpPr>
        <p:spPr/>
        <p:txBody>
          <a:bodyPr/>
          <a:lstStyle/>
          <a:p>
            <a:r>
              <a:rPr lang="en-US" dirty="0"/>
              <a:t>Appendix for User Modeling</a:t>
            </a:r>
          </a:p>
        </p:txBody>
      </p:sp>
      <p:sp>
        <p:nvSpPr>
          <p:cNvPr id="4" name="Slide Number Placeholder 3">
            <a:extLst>
              <a:ext uri="{FF2B5EF4-FFF2-40B4-BE49-F238E27FC236}">
                <a16:creationId xmlns:a16="http://schemas.microsoft.com/office/drawing/2014/main" id="{70D6DD8B-E6BA-E343-A7FF-18007A8B1A6C}"/>
              </a:ext>
            </a:extLst>
          </p:cNvPr>
          <p:cNvSpPr>
            <a:spLocks noGrp="1"/>
          </p:cNvSpPr>
          <p:nvPr>
            <p:ph type="sldNum" sz="quarter" idx="12"/>
          </p:nvPr>
        </p:nvSpPr>
        <p:spPr/>
        <p:txBody>
          <a:bodyPr/>
          <a:lstStyle/>
          <a:p>
            <a:fld id="{30CCB0C1-2DF4-8B4C-AC0E-201D3DFFEAFD}" type="slidenum">
              <a:rPr lang="fr-FR" smtClean="0"/>
              <a:pPr/>
              <a:t>75</a:t>
            </a:fld>
            <a:endParaRPr lang="fr-FR" dirty="0"/>
          </a:p>
        </p:txBody>
      </p:sp>
    </p:spTree>
    <p:extLst>
      <p:ext uri="{BB962C8B-B14F-4D97-AF65-F5344CB8AC3E}">
        <p14:creationId xmlns:p14="http://schemas.microsoft.com/office/powerpoint/2010/main" val="144677666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EE2BB3A-9812-8148-A6B5-10665130D518}"/>
              </a:ext>
            </a:extLst>
          </p:cNvPr>
          <p:cNvSpPr>
            <a:spLocks noGrp="1"/>
          </p:cNvSpPr>
          <p:nvPr>
            <p:ph type="title"/>
          </p:nvPr>
        </p:nvSpPr>
        <p:spPr/>
        <p:txBody>
          <a:bodyPr/>
          <a:lstStyle/>
          <a:p>
            <a:r>
              <a:rPr lang="en-US" dirty="0"/>
              <a:t>Job rewriting architecture</a:t>
            </a:r>
          </a:p>
        </p:txBody>
      </p:sp>
      <p:sp>
        <p:nvSpPr>
          <p:cNvPr id="4" name="Espace réservé du numéro de diapositive 3">
            <a:extLst>
              <a:ext uri="{FF2B5EF4-FFF2-40B4-BE49-F238E27FC236}">
                <a16:creationId xmlns:a16="http://schemas.microsoft.com/office/drawing/2014/main" id="{4D4B3C06-A2AF-8843-939B-1A6C1E959CD0}"/>
              </a:ext>
            </a:extLst>
          </p:cNvPr>
          <p:cNvSpPr>
            <a:spLocks noGrp="1"/>
          </p:cNvSpPr>
          <p:nvPr>
            <p:ph type="sldNum" sz="quarter" idx="12"/>
          </p:nvPr>
        </p:nvSpPr>
        <p:spPr/>
        <p:txBody>
          <a:bodyPr/>
          <a:lstStyle/>
          <a:p>
            <a:fld id="{30CCB0C1-2DF4-8B4C-AC0E-201D3DFFEAFD}" type="slidenum">
              <a:rPr lang="fr-FR" smtClean="0"/>
              <a:pPr/>
              <a:t>76</a:t>
            </a:fld>
            <a:endParaRPr lang="fr-FR" dirty="0"/>
          </a:p>
        </p:txBody>
      </p:sp>
      <p:sp>
        <p:nvSpPr>
          <p:cNvPr id="6" name="ZoneTexte 5">
            <a:extLst>
              <a:ext uri="{FF2B5EF4-FFF2-40B4-BE49-F238E27FC236}">
                <a16:creationId xmlns:a16="http://schemas.microsoft.com/office/drawing/2014/main" id="{B8C6D9AE-32CC-F24D-BC5C-F8C95CA208AF}"/>
              </a:ext>
            </a:extLst>
          </p:cNvPr>
          <p:cNvSpPr txBox="1"/>
          <p:nvPr/>
        </p:nvSpPr>
        <p:spPr>
          <a:xfrm>
            <a:off x="2763203" y="5291931"/>
            <a:ext cx="3617593" cy="369332"/>
          </a:xfrm>
          <a:prstGeom prst="rect">
            <a:avLst/>
          </a:prstGeom>
          <a:noFill/>
        </p:spPr>
        <p:txBody>
          <a:bodyPr wrap="none" rtlCol="0">
            <a:spAutoFit/>
          </a:bodyPr>
          <a:lstStyle/>
          <a:p>
            <a:r>
              <a:rPr lang="en-US" i="1" dirty="0"/>
              <a:t>Illustration of the global architecture</a:t>
            </a:r>
          </a:p>
        </p:txBody>
      </p:sp>
      <p:pic>
        <p:nvPicPr>
          <p:cNvPr id="7" name="Espace réservé du contenu 4">
            <a:extLst>
              <a:ext uri="{FF2B5EF4-FFF2-40B4-BE49-F238E27FC236}">
                <a16:creationId xmlns:a16="http://schemas.microsoft.com/office/drawing/2014/main" id="{88EEE077-FA35-3A4B-A1DB-C3FC9AC69252}"/>
              </a:ext>
            </a:extLst>
          </p:cNvPr>
          <p:cNvPicPr>
            <a:picLocks noGrp="1" noChangeAspect="1"/>
          </p:cNvPicPr>
          <p:nvPr>
            <p:ph idx="1"/>
          </p:nvPr>
        </p:nvPicPr>
        <p:blipFill>
          <a:blip r:embed="rId2"/>
          <a:stretch>
            <a:fillRect/>
          </a:stretch>
        </p:blipFill>
        <p:spPr>
          <a:xfrm>
            <a:off x="1405263" y="1176338"/>
            <a:ext cx="6333474" cy="5068887"/>
          </a:xfrm>
        </p:spPr>
      </p:pic>
    </p:spTree>
    <p:extLst>
      <p:ext uri="{BB962C8B-B14F-4D97-AF65-F5344CB8AC3E}">
        <p14:creationId xmlns:p14="http://schemas.microsoft.com/office/powerpoint/2010/main" val="148693122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EE2BB3A-9812-8148-A6B5-10665130D518}"/>
              </a:ext>
            </a:extLst>
          </p:cNvPr>
          <p:cNvSpPr>
            <a:spLocks noGrp="1"/>
          </p:cNvSpPr>
          <p:nvPr>
            <p:ph type="title"/>
          </p:nvPr>
        </p:nvSpPr>
        <p:spPr/>
        <p:txBody>
          <a:bodyPr/>
          <a:lstStyle/>
          <a:p>
            <a:r>
              <a:rPr lang="en-US" dirty="0"/>
              <a:t>VAE Training</a:t>
            </a:r>
          </a:p>
        </p:txBody>
      </p:sp>
      <p:sp>
        <p:nvSpPr>
          <p:cNvPr id="4" name="Espace réservé du numéro de diapositive 3">
            <a:extLst>
              <a:ext uri="{FF2B5EF4-FFF2-40B4-BE49-F238E27FC236}">
                <a16:creationId xmlns:a16="http://schemas.microsoft.com/office/drawing/2014/main" id="{4D4B3C06-A2AF-8843-939B-1A6C1E959CD0}"/>
              </a:ext>
            </a:extLst>
          </p:cNvPr>
          <p:cNvSpPr>
            <a:spLocks noGrp="1"/>
          </p:cNvSpPr>
          <p:nvPr>
            <p:ph type="sldNum" sz="quarter" idx="12"/>
          </p:nvPr>
        </p:nvSpPr>
        <p:spPr/>
        <p:txBody>
          <a:bodyPr/>
          <a:lstStyle/>
          <a:p>
            <a:fld id="{30CCB0C1-2DF4-8B4C-AC0E-201D3DFFEAFD}" type="slidenum">
              <a:rPr lang="fr-FR" smtClean="0"/>
              <a:pPr/>
              <a:t>77</a:t>
            </a:fld>
            <a:endParaRPr lang="fr-FR" dirty="0"/>
          </a:p>
        </p:txBody>
      </p:sp>
      <p:pic>
        <p:nvPicPr>
          <p:cNvPr id="5" name="Espace réservé du contenu 3">
            <a:extLst>
              <a:ext uri="{FF2B5EF4-FFF2-40B4-BE49-F238E27FC236}">
                <a16:creationId xmlns:a16="http://schemas.microsoft.com/office/drawing/2014/main" id="{A397651E-F6EA-B34D-9832-F608D0EA5C57}"/>
              </a:ext>
            </a:extLst>
          </p:cNvPr>
          <p:cNvPicPr>
            <a:picLocks noChangeAspect="1"/>
          </p:cNvPicPr>
          <p:nvPr/>
        </p:nvPicPr>
        <p:blipFill>
          <a:blip r:embed="rId2"/>
          <a:stretch>
            <a:fillRect/>
          </a:stretch>
        </p:blipFill>
        <p:spPr>
          <a:xfrm>
            <a:off x="857250" y="2129631"/>
            <a:ext cx="7429500" cy="3162300"/>
          </a:xfrm>
          <a:prstGeom prst="rect">
            <a:avLst/>
          </a:prstGeom>
        </p:spPr>
      </p:pic>
      <p:sp>
        <p:nvSpPr>
          <p:cNvPr id="6" name="ZoneTexte 5">
            <a:extLst>
              <a:ext uri="{FF2B5EF4-FFF2-40B4-BE49-F238E27FC236}">
                <a16:creationId xmlns:a16="http://schemas.microsoft.com/office/drawing/2014/main" id="{B8C6D9AE-32CC-F24D-BC5C-F8C95CA208AF}"/>
              </a:ext>
            </a:extLst>
          </p:cNvPr>
          <p:cNvSpPr txBox="1"/>
          <p:nvPr/>
        </p:nvSpPr>
        <p:spPr>
          <a:xfrm>
            <a:off x="2763203" y="5291931"/>
            <a:ext cx="3617593" cy="369332"/>
          </a:xfrm>
          <a:prstGeom prst="rect">
            <a:avLst/>
          </a:prstGeom>
          <a:noFill/>
        </p:spPr>
        <p:txBody>
          <a:bodyPr wrap="none" rtlCol="0">
            <a:spAutoFit/>
          </a:bodyPr>
          <a:lstStyle/>
          <a:p>
            <a:r>
              <a:rPr lang="en-US" i="1" dirty="0"/>
              <a:t>Illustration of the global architecture</a:t>
            </a:r>
          </a:p>
        </p:txBody>
      </p:sp>
    </p:spTree>
    <p:extLst>
      <p:ext uri="{BB962C8B-B14F-4D97-AF65-F5344CB8AC3E}">
        <p14:creationId xmlns:p14="http://schemas.microsoft.com/office/powerpoint/2010/main" val="4674027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E6C7B2B-0282-8C4A-AFFC-8FE8775C7E3B}"/>
              </a:ext>
            </a:extLst>
          </p:cNvPr>
          <p:cNvSpPr>
            <a:spLocks noGrp="1"/>
          </p:cNvSpPr>
          <p:nvPr>
            <p:ph type="title"/>
          </p:nvPr>
        </p:nvSpPr>
        <p:spPr/>
        <p:txBody>
          <a:bodyPr/>
          <a:lstStyle/>
          <a:p>
            <a:r>
              <a:rPr lang="en-US" dirty="0"/>
              <a:t>Problematics</a:t>
            </a:r>
          </a:p>
        </p:txBody>
      </p:sp>
      <p:sp>
        <p:nvSpPr>
          <p:cNvPr id="3" name="Slide Number Placeholder 2">
            <a:extLst>
              <a:ext uri="{FF2B5EF4-FFF2-40B4-BE49-F238E27FC236}">
                <a16:creationId xmlns:a16="http://schemas.microsoft.com/office/drawing/2014/main" id="{E0C8FE9C-9826-0A4C-8A87-92495E844683}"/>
              </a:ext>
            </a:extLst>
          </p:cNvPr>
          <p:cNvSpPr>
            <a:spLocks noGrp="1"/>
          </p:cNvSpPr>
          <p:nvPr>
            <p:ph type="sldNum" sz="quarter" idx="12"/>
          </p:nvPr>
        </p:nvSpPr>
        <p:spPr/>
        <p:txBody>
          <a:bodyPr/>
          <a:lstStyle/>
          <a:p>
            <a:fld id="{30CCB0C1-2DF4-8B4C-AC0E-201D3DFFEAFD}" type="slidenum">
              <a:rPr lang="fr-FR" smtClean="0"/>
              <a:pPr/>
              <a:t>7</a:t>
            </a:fld>
            <a:endParaRPr lang="fr-FR" dirty="0"/>
          </a:p>
        </p:txBody>
      </p:sp>
      <p:sp>
        <p:nvSpPr>
          <p:cNvPr id="9" name="Ellipse 8">
            <a:extLst>
              <a:ext uri="{FF2B5EF4-FFF2-40B4-BE49-F238E27FC236}">
                <a16:creationId xmlns:a16="http://schemas.microsoft.com/office/drawing/2014/main" id="{EF53D10D-8BF6-624B-B33A-4074C7915625}"/>
              </a:ext>
            </a:extLst>
          </p:cNvPr>
          <p:cNvSpPr/>
          <p:nvPr/>
        </p:nvSpPr>
        <p:spPr>
          <a:xfrm>
            <a:off x="306465" y="1157481"/>
            <a:ext cx="3017792" cy="2940107"/>
          </a:xfrm>
          <a:prstGeom prst="ellipse">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Rich User </a:t>
            </a:r>
          </a:p>
          <a:p>
            <a:r>
              <a:rPr lang="en-US" dirty="0">
                <a:solidFill>
                  <a:schemeClr val="tx1"/>
                </a:solidFill>
              </a:rPr>
              <a:t>Representation</a:t>
            </a:r>
          </a:p>
          <a:p>
            <a:endParaRPr lang="en-US" dirty="0">
              <a:solidFill>
                <a:schemeClr val="tx1"/>
              </a:solidFill>
            </a:endParaRPr>
          </a:p>
        </p:txBody>
      </p:sp>
      <p:sp>
        <p:nvSpPr>
          <p:cNvPr id="10" name="Ellipse 9">
            <a:extLst>
              <a:ext uri="{FF2B5EF4-FFF2-40B4-BE49-F238E27FC236}">
                <a16:creationId xmlns:a16="http://schemas.microsoft.com/office/drawing/2014/main" id="{7B4100FB-0CE1-3F4D-B0AC-2A91C57E004B}"/>
              </a:ext>
            </a:extLst>
          </p:cNvPr>
          <p:cNvSpPr/>
          <p:nvPr/>
        </p:nvSpPr>
        <p:spPr>
          <a:xfrm>
            <a:off x="2398087" y="1195909"/>
            <a:ext cx="3017792" cy="2940107"/>
          </a:xfrm>
          <a:prstGeom prst="ellipse">
            <a:avLst/>
          </a:prstGeom>
          <a:solidFill>
            <a:schemeClr val="accent2">
              <a:alpha val="5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solidFill>
                  <a:schemeClr val="tx1"/>
                </a:solidFill>
              </a:rPr>
              <a:t>Leverage </a:t>
            </a:r>
          </a:p>
          <a:p>
            <a:pPr algn="r"/>
            <a:r>
              <a:rPr lang="en-US" dirty="0">
                <a:solidFill>
                  <a:schemeClr val="tx1"/>
                </a:solidFill>
              </a:rPr>
              <a:t>User-generated </a:t>
            </a:r>
          </a:p>
          <a:p>
            <a:pPr algn="r"/>
            <a:r>
              <a:rPr lang="en-US" dirty="0">
                <a:solidFill>
                  <a:schemeClr val="tx1"/>
                </a:solidFill>
              </a:rPr>
              <a:t>Text</a:t>
            </a:r>
          </a:p>
          <a:p>
            <a:pPr algn="r"/>
            <a:endParaRPr lang="en-US" dirty="0">
              <a:solidFill>
                <a:schemeClr val="tx1"/>
              </a:solidFill>
            </a:endParaRPr>
          </a:p>
        </p:txBody>
      </p:sp>
      <p:sp>
        <p:nvSpPr>
          <p:cNvPr id="11" name="Ellipse 10">
            <a:extLst>
              <a:ext uri="{FF2B5EF4-FFF2-40B4-BE49-F238E27FC236}">
                <a16:creationId xmlns:a16="http://schemas.microsoft.com/office/drawing/2014/main" id="{86442CBE-4E71-6946-BA65-18206E748472}"/>
              </a:ext>
            </a:extLst>
          </p:cNvPr>
          <p:cNvSpPr/>
          <p:nvPr/>
        </p:nvSpPr>
        <p:spPr>
          <a:xfrm>
            <a:off x="1352276" y="2883652"/>
            <a:ext cx="3017792" cy="2940107"/>
          </a:xfrm>
          <a:prstGeom prst="ellipse">
            <a:avLst/>
          </a:prstGeom>
          <a:solidFill>
            <a:schemeClr val="accent4">
              <a:alpha val="5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r>
              <a:rPr lang="en-US" dirty="0">
                <a:solidFill>
                  <a:schemeClr val="tx1"/>
                </a:solidFill>
              </a:rPr>
              <a:t>Make Predictions Explainable</a:t>
            </a:r>
          </a:p>
        </p:txBody>
      </p:sp>
      <p:sp>
        <p:nvSpPr>
          <p:cNvPr id="14" name="ZoneTexte 13">
            <a:extLst>
              <a:ext uri="{FF2B5EF4-FFF2-40B4-BE49-F238E27FC236}">
                <a16:creationId xmlns:a16="http://schemas.microsoft.com/office/drawing/2014/main" id="{56B33B3D-25E3-FC4D-BEEE-AC849B2EF161}"/>
              </a:ext>
            </a:extLst>
          </p:cNvPr>
          <p:cNvSpPr txBox="1"/>
          <p:nvPr/>
        </p:nvSpPr>
        <p:spPr>
          <a:xfrm>
            <a:off x="5415880" y="1723869"/>
            <a:ext cx="3533248" cy="1785104"/>
          </a:xfrm>
          <a:prstGeom prst="rect">
            <a:avLst/>
          </a:prstGeom>
          <a:noFill/>
        </p:spPr>
        <p:txBody>
          <a:bodyPr wrap="square" rtlCol="0">
            <a:spAutoFit/>
          </a:bodyPr>
          <a:lstStyle/>
          <a:p>
            <a:r>
              <a:rPr lang="en-US" sz="2000" b="1" dirty="0">
                <a:solidFill>
                  <a:schemeClr val="accent1"/>
                </a:solidFill>
              </a:rPr>
              <a:t>What</a:t>
            </a:r>
          </a:p>
          <a:p>
            <a:pPr marL="285750" indent="-285750">
              <a:buFont typeface="Arial" panose="020B0604020202020204" pitchFamily="34" charset="0"/>
              <a:buChar char="•"/>
            </a:pPr>
            <a:r>
              <a:rPr lang="en-US" dirty="0"/>
              <a:t>Provide insights regarding the model’s predictions and / or the user’s representation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15" name="ZoneTexte 14">
            <a:extLst>
              <a:ext uri="{FF2B5EF4-FFF2-40B4-BE49-F238E27FC236}">
                <a16:creationId xmlns:a16="http://schemas.microsoft.com/office/drawing/2014/main" id="{A7A93D01-14CC-3D4C-9138-B2FE72A2A9F6}"/>
              </a:ext>
            </a:extLst>
          </p:cNvPr>
          <p:cNvSpPr txBox="1"/>
          <p:nvPr/>
        </p:nvSpPr>
        <p:spPr>
          <a:xfrm>
            <a:off x="5415879" y="3553026"/>
            <a:ext cx="3533247" cy="1508105"/>
          </a:xfrm>
          <a:prstGeom prst="rect">
            <a:avLst/>
          </a:prstGeom>
          <a:noFill/>
        </p:spPr>
        <p:txBody>
          <a:bodyPr wrap="square" rtlCol="0">
            <a:spAutoFit/>
          </a:bodyPr>
          <a:lstStyle/>
          <a:p>
            <a:r>
              <a:rPr lang="en-US" sz="2000" b="1" dirty="0">
                <a:solidFill>
                  <a:schemeClr val="accent1"/>
                </a:solidFill>
              </a:rPr>
              <a:t>How</a:t>
            </a:r>
          </a:p>
          <a:p>
            <a:pPr marL="285750" indent="-285750">
              <a:buFont typeface="Arial" panose="020B0604020202020204" pitchFamily="34" charset="0"/>
              <a:buChar char="•"/>
            </a:pPr>
            <a:r>
              <a:rPr lang="en-US" dirty="0"/>
              <a:t>Inherently explainable models </a:t>
            </a:r>
            <a:r>
              <a:rPr lang="en-US" dirty="0">
                <a:solidFill>
                  <a:schemeClr val="tx1">
                    <a:lumMod val="75000"/>
                    <a:lumOff val="25000"/>
                  </a:schemeClr>
                </a:solidFill>
              </a:rPr>
              <a:t>[1]</a:t>
            </a:r>
          </a:p>
          <a:p>
            <a:pPr marL="285750" indent="-285750">
              <a:buFont typeface="Arial" panose="020B0604020202020204" pitchFamily="34" charset="0"/>
              <a:buChar char="•"/>
            </a:pPr>
            <a:r>
              <a:rPr lang="en-US" dirty="0"/>
              <a:t>Post-hoc frameworks </a:t>
            </a:r>
            <a:r>
              <a:rPr lang="en-US" dirty="0">
                <a:solidFill>
                  <a:schemeClr val="tx1">
                    <a:lumMod val="75000"/>
                    <a:lumOff val="25000"/>
                  </a:schemeClr>
                </a:solidFill>
              </a:rPr>
              <a:t>[2]</a:t>
            </a:r>
          </a:p>
          <a:p>
            <a:pPr marL="285750" indent="-285750">
              <a:buFont typeface="Arial" panose="020B0604020202020204" pitchFamily="34" charset="0"/>
              <a:buChar char="•"/>
            </a:pPr>
            <a:r>
              <a:rPr lang="en-US" b="1" dirty="0"/>
              <a:t>Text Generation </a:t>
            </a:r>
            <a:r>
              <a:rPr lang="en-US" dirty="0">
                <a:solidFill>
                  <a:schemeClr val="tx1">
                    <a:lumMod val="75000"/>
                    <a:lumOff val="25000"/>
                  </a:schemeClr>
                </a:solidFill>
              </a:rPr>
              <a:t>[3]</a:t>
            </a:r>
          </a:p>
        </p:txBody>
      </p:sp>
      <p:sp>
        <p:nvSpPr>
          <p:cNvPr id="16" name="Rectangle 15">
            <a:extLst>
              <a:ext uri="{FF2B5EF4-FFF2-40B4-BE49-F238E27FC236}">
                <a16:creationId xmlns:a16="http://schemas.microsoft.com/office/drawing/2014/main" id="{27FE896E-318F-B544-B0E6-71BD3F871356}"/>
              </a:ext>
            </a:extLst>
          </p:cNvPr>
          <p:cNvSpPr/>
          <p:nvPr/>
        </p:nvSpPr>
        <p:spPr>
          <a:xfrm>
            <a:off x="0" y="6448641"/>
            <a:ext cx="9144000" cy="369332"/>
          </a:xfrm>
          <a:prstGeom prst="rect">
            <a:avLst/>
          </a:prstGeom>
        </p:spPr>
        <p:txBody>
          <a:bodyPr wrap="square">
            <a:spAutoFit/>
          </a:bodyPr>
          <a:lstStyle/>
          <a:p>
            <a:r>
              <a:rPr lang="en-US" i="1" dirty="0">
                <a:solidFill>
                  <a:schemeClr val="tx1">
                    <a:lumMod val="75000"/>
                    <a:lumOff val="25000"/>
                  </a:schemeClr>
                </a:solidFill>
              </a:rPr>
              <a:t>[1]</a:t>
            </a:r>
            <a:r>
              <a:rPr lang="fr-FR" i="1" dirty="0">
                <a:solidFill>
                  <a:schemeClr val="tx1">
                    <a:lumMod val="75000"/>
                    <a:lumOff val="25000"/>
                  </a:schemeClr>
                </a:solidFill>
              </a:rPr>
              <a:t> J. </a:t>
            </a:r>
            <a:r>
              <a:rPr lang="fr-FR" i="1" dirty="0" err="1">
                <a:solidFill>
                  <a:schemeClr val="tx1">
                    <a:lumMod val="75000"/>
                    <a:lumOff val="25000"/>
                  </a:schemeClr>
                </a:solidFill>
              </a:rPr>
              <a:t>Fürnkranz</a:t>
            </a:r>
            <a:r>
              <a:rPr lang="fr-FR" i="1" dirty="0">
                <a:solidFill>
                  <a:schemeClr val="tx1">
                    <a:lumMod val="75000"/>
                    <a:lumOff val="25000"/>
                  </a:schemeClr>
                </a:solidFill>
              </a:rPr>
              <a:t>, 2010</a:t>
            </a:r>
            <a:r>
              <a:rPr lang="en-US" i="1" dirty="0">
                <a:solidFill>
                  <a:schemeClr val="tx1">
                    <a:lumMod val="75000"/>
                    <a:lumOff val="25000"/>
                  </a:schemeClr>
                </a:solidFill>
              </a:rPr>
              <a:t> , [2] M.T. Ribeiro et al., 2016, [3] L.A., </a:t>
            </a:r>
            <a:r>
              <a:rPr lang="fr-FR" i="1" dirty="0">
                <a:solidFill>
                  <a:schemeClr val="tx1">
                    <a:lumMod val="75000"/>
                    <a:lumOff val="25000"/>
                  </a:schemeClr>
                </a:solidFill>
              </a:rPr>
              <a:t>Hendricks</a:t>
            </a:r>
            <a:r>
              <a:rPr lang="en-US" i="1" dirty="0">
                <a:solidFill>
                  <a:schemeClr val="tx1">
                    <a:lumMod val="75000"/>
                    <a:lumOff val="25000"/>
                  </a:schemeClr>
                </a:solidFill>
              </a:rPr>
              <a:t> et al. 2016</a:t>
            </a:r>
            <a:endParaRPr lang="fr-FR" dirty="0"/>
          </a:p>
        </p:txBody>
      </p:sp>
    </p:spTree>
    <p:extLst>
      <p:ext uri="{BB962C8B-B14F-4D97-AF65-F5344CB8AC3E}">
        <p14:creationId xmlns:p14="http://schemas.microsoft.com/office/powerpoint/2010/main" val="2306428416"/>
      </p:ext>
    </p:extLst>
  </p:cSld>
  <p:clrMapOvr>
    <a:masterClrMapping/>
  </p:clrMapOvr>
  <mc:AlternateContent xmlns:mc="http://schemas.openxmlformats.org/markup-compatibility/2006" xmlns:p14="http://schemas.microsoft.com/office/powerpoint/2010/main">
    <mc:Choice Requires="p14">
      <p:transition p14:dur="300" advTm="57465">
        <p:fade/>
      </p:transition>
    </mc:Choice>
    <mc:Fallback xmlns="">
      <p:transition advTm="57465">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E6C7B2B-0282-8C4A-AFFC-8FE8775C7E3B}"/>
              </a:ext>
            </a:extLst>
          </p:cNvPr>
          <p:cNvSpPr>
            <a:spLocks noGrp="1"/>
          </p:cNvSpPr>
          <p:nvPr>
            <p:ph type="title"/>
          </p:nvPr>
        </p:nvSpPr>
        <p:spPr/>
        <p:txBody>
          <a:bodyPr/>
          <a:lstStyle/>
          <a:p>
            <a:r>
              <a:rPr lang="en-US" dirty="0"/>
              <a:t>Problematics</a:t>
            </a:r>
          </a:p>
        </p:txBody>
      </p:sp>
      <p:sp>
        <p:nvSpPr>
          <p:cNvPr id="3" name="Slide Number Placeholder 2">
            <a:extLst>
              <a:ext uri="{FF2B5EF4-FFF2-40B4-BE49-F238E27FC236}">
                <a16:creationId xmlns:a16="http://schemas.microsoft.com/office/drawing/2014/main" id="{E0C8FE9C-9826-0A4C-8A87-92495E844683}"/>
              </a:ext>
            </a:extLst>
          </p:cNvPr>
          <p:cNvSpPr>
            <a:spLocks noGrp="1"/>
          </p:cNvSpPr>
          <p:nvPr>
            <p:ph type="sldNum" sz="quarter" idx="12"/>
          </p:nvPr>
        </p:nvSpPr>
        <p:spPr/>
        <p:txBody>
          <a:bodyPr/>
          <a:lstStyle/>
          <a:p>
            <a:fld id="{30CCB0C1-2DF4-8B4C-AC0E-201D3DFFEAFD}" type="slidenum">
              <a:rPr lang="fr-FR" smtClean="0"/>
              <a:pPr/>
              <a:t>8</a:t>
            </a:fld>
            <a:endParaRPr lang="fr-FR" dirty="0"/>
          </a:p>
        </p:txBody>
      </p:sp>
      <p:sp>
        <p:nvSpPr>
          <p:cNvPr id="13" name="Ellipse 12">
            <a:extLst>
              <a:ext uri="{FF2B5EF4-FFF2-40B4-BE49-F238E27FC236}">
                <a16:creationId xmlns:a16="http://schemas.microsoft.com/office/drawing/2014/main" id="{58696CE6-C88D-9B42-B0DF-394DD486821E}"/>
              </a:ext>
            </a:extLst>
          </p:cNvPr>
          <p:cNvSpPr/>
          <p:nvPr/>
        </p:nvSpPr>
        <p:spPr>
          <a:xfrm>
            <a:off x="306465" y="1157481"/>
            <a:ext cx="3017792" cy="2940107"/>
          </a:xfrm>
          <a:prstGeom prst="ellipse">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Rich User </a:t>
            </a:r>
          </a:p>
          <a:p>
            <a:r>
              <a:rPr lang="en-US" dirty="0">
                <a:solidFill>
                  <a:schemeClr val="tx1"/>
                </a:solidFill>
              </a:rPr>
              <a:t>Representation</a:t>
            </a:r>
          </a:p>
          <a:p>
            <a:endParaRPr lang="en-US" dirty="0">
              <a:solidFill>
                <a:schemeClr val="tx1"/>
              </a:solidFill>
            </a:endParaRPr>
          </a:p>
        </p:txBody>
      </p:sp>
      <p:sp>
        <p:nvSpPr>
          <p:cNvPr id="14" name="Ellipse 13">
            <a:extLst>
              <a:ext uri="{FF2B5EF4-FFF2-40B4-BE49-F238E27FC236}">
                <a16:creationId xmlns:a16="http://schemas.microsoft.com/office/drawing/2014/main" id="{380120CC-DF0F-4349-8731-EB0C18B934B5}"/>
              </a:ext>
            </a:extLst>
          </p:cNvPr>
          <p:cNvSpPr/>
          <p:nvPr/>
        </p:nvSpPr>
        <p:spPr>
          <a:xfrm>
            <a:off x="2398087" y="1195909"/>
            <a:ext cx="3017792" cy="2940107"/>
          </a:xfrm>
          <a:prstGeom prst="ellipse">
            <a:avLst/>
          </a:prstGeom>
          <a:solidFill>
            <a:schemeClr val="accent2">
              <a:alpha val="5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solidFill>
                  <a:schemeClr val="tx1"/>
                </a:solidFill>
              </a:rPr>
              <a:t>Leverage </a:t>
            </a:r>
          </a:p>
          <a:p>
            <a:pPr algn="r"/>
            <a:r>
              <a:rPr lang="en-US" dirty="0">
                <a:solidFill>
                  <a:schemeClr val="tx1"/>
                </a:solidFill>
              </a:rPr>
              <a:t>User-generated </a:t>
            </a:r>
          </a:p>
          <a:p>
            <a:pPr algn="r"/>
            <a:r>
              <a:rPr lang="en-US" dirty="0">
                <a:solidFill>
                  <a:schemeClr val="tx1"/>
                </a:solidFill>
              </a:rPr>
              <a:t>Text</a:t>
            </a:r>
          </a:p>
          <a:p>
            <a:pPr algn="r"/>
            <a:endParaRPr lang="en-US" dirty="0">
              <a:solidFill>
                <a:schemeClr val="tx1"/>
              </a:solidFill>
            </a:endParaRPr>
          </a:p>
        </p:txBody>
      </p:sp>
      <p:sp>
        <p:nvSpPr>
          <p:cNvPr id="15" name="Ellipse 14">
            <a:extLst>
              <a:ext uri="{FF2B5EF4-FFF2-40B4-BE49-F238E27FC236}">
                <a16:creationId xmlns:a16="http://schemas.microsoft.com/office/drawing/2014/main" id="{232533C7-1E8C-5841-9C26-904EB904BF9D}"/>
              </a:ext>
            </a:extLst>
          </p:cNvPr>
          <p:cNvSpPr/>
          <p:nvPr/>
        </p:nvSpPr>
        <p:spPr>
          <a:xfrm>
            <a:off x="1352276" y="2883652"/>
            <a:ext cx="3017792" cy="2940107"/>
          </a:xfrm>
          <a:prstGeom prst="ellipse">
            <a:avLst/>
          </a:prstGeom>
          <a:solidFill>
            <a:schemeClr val="accent4">
              <a:alpha val="5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r>
              <a:rPr lang="en-US" dirty="0">
                <a:solidFill>
                  <a:schemeClr val="tx1"/>
                </a:solidFill>
              </a:rPr>
              <a:t>Make Predictions Explainable</a:t>
            </a:r>
          </a:p>
        </p:txBody>
      </p:sp>
      <p:sp>
        <p:nvSpPr>
          <p:cNvPr id="16" name="Forme libre 15">
            <a:extLst>
              <a:ext uri="{FF2B5EF4-FFF2-40B4-BE49-F238E27FC236}">
                <a16:creationId xmlns:a16="http://schemas.microsoft.com/office/drawing/2014/main" id="{BC206664-832D-4E4C-A32A-5EEFD6FB5D12}"/>
              </a:ext>
            </a:extLst>
          </p:cNvPr>
          <p:cNvSpPr/>
          <p:nvPr/>
        </p:nvSpPr>
        <p:spPr>
          <a:xfrm>
            <a:off x="2426279" y="2883652"/>
            <a:ext cx="861911" cy="821253"/>
          </a:xfrm>
          <a:custGeom>
            <a:avLst/>
            <a:gdLst>
              <a:gd name="connsiteX0" fmla="*/ 434894 w 861911"/>
              <a:gd name="connsiteY0" fmla="*/ 0 h 821253"/>
              <a:gd name="connsiteX1" fmla="*/ 738989 w 861911"/>
              <a:gd name="connsiteY1" fmla="*/ 29866 h 821253"/>
              <a:gd name="connsiteX2" fmla="*/ 861911 w 861911"/>
              <a:gd name="connsiteY2" fmla="*/ 60659 h 821253"/>
              <a:gd name="connsiteX3" fmla="*/ 830142 w 861911"/>
              <a:gd name="connsiteY3" fmla="*/ 181032 h 821253"/>
              <a:gd name="connsiteX4" fmla="*/ 456034 w 861911"/>
              <a:gd name="connsiteY4" fmla="*/ 783368 h 821253"/>
              <a:gd name="connsiteX5" fmla="*/ 413248 w 861911"/>
              <a:gd name="connsiteY5" fmla="*/ 821253 h 821253"/>
              <a:gd name="connsiteX6" fmla="*/ 316368 w 861911"/>
              <a:gd name="connsiteY6" fmla="*/ 717402 h 821253"/>
              <a:gd name="connsiteX7" fmla="*/ 24074 w 861911"/>
              <a:gd name="connsiteY7" fmla="*/ 167272 h 821253"/>
              <a:gd name="connsiteX8" fmla="*/ 0 w 861911"/>
              <a:gd name="connsiteY8" fmla="*/ 62633 h 821253"/>
              <a:gd name="connsiteX9" fmla="*/ 130799 w 861911"/>
              <a:gd name="connsiteY9" fmla="*/ 29866 h 821253"/>
              <a:gd name="connsiteX10" fmla="*/ 434894 w 861911"/>
              <a:gd name="connsiteY10" fmla="*/ 0 h 82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61911" h="821253">
                <a:moveTo>
                  <a:pt x="434894" y="0"/>
                </a:moveTo>
                <a:cubicBezTo>
                  <a:pt x="539062" y="0"/>
                  <a:pt x="640764" y="10284"/>
                  <a:pt x="738989" y="29866"/>
                </a:cubicBezTo>
                <a:lnTo>
                  <a:pt x="861911" y="60659"/>
                </a:lnTo>
                <a:lnTo>
                  <a:pt x="830142" y="181032"/>
                </a:lnTo>
                <a:cubicBezTo>
                  <a:pt x="756664" y="411191"/>
                  <a:pt x="626694" y="617101"/>
                  <a:pt x="456034" y="783368"/>
                </a:cubicBezTo>
                <a:lnTo>
                  <a:pt x="413248" y="821253"/>
                </a:lnTo>
                <a:lnTo>
                  <a:pt x="316368" y="717402"/>
                </a:lnTo>
                <a:cubicBezTo>
                  <a:pt x="181835" y="558582"/>
                  <a:pt x="80875" y="371768"/>
                  <a:pt x="24074" y="167272"/>
                </a:cubicBezTo>
                <a:lnTo>
                  <a:pt x="0" y="62633"/>
                </a:lnTo>
                <a:lnTo>
                  <a:pt x="130799" y="29866"/>
                </a:lnTo>
                <a:cubicBezTo>
                  <a:pt x="229025" y="10284"/>
                  <a:pt x="330727" y="0"/>
                  <a:pt x="434894" y="0"/>
                </a:cubicBezTo>
                <a:close/>
              </a:path>
            </a:pathLst>
          </a:custGeom>
          <a:solidFill>
            <a:schemeClr val="accent6">
              <a:lumMod val="60000"/>
              <a:lumOff val="40000"/>
              <a:alpha val="5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gn="ctr"/>
            <a:r>
              <a:rPr lang="en-US" sz="1600" dirty="0">
                <a:solidFill>
                  <a:schemeClr val="tx1"/>
                </a:solidFill>
              </a:rPr>
              <a:t>This Work</a:t>
            </a:r>
          </a:p>
        </p:txBody>
      </p:sp>
      <p:sp>
        <p:nvSpPr>
          <p:cNvPr id="8" name="ZoneTexte 7">
            <a:extLst>
              <a:ext uri="{FF2B5EF4-FFF2-40B4-BE49-F238E27FC236}">
                <a16:creationId xmlns:a16="http://schemas.microsoft.com/office/drawing/2014/main" id="{1099DFB3-CCA5-F14A-9ECA-0857D2D2B44B}"/>
              </a:ext>
            </a:extLst>
          </p:cNvPr>
          <p:cNvSpPr txBox="1"/>
          <p:nvPr/>
        </p:nvSpPr>
        <p:spPr>
          <a:xfrm>
            <a:off x="5749870" y="1723869"/>
            <a:ext cx="3199257" cy="2092881"/>
          </a:xfrm>
          <a:prstGeom prst="rect">
            <a:avLst/>
          </a:prstGeom>
          <a:noFill/>
        </p:spPr>
        <p:txBody>
          <a:bodyPr wrap="square" rtlCol="0">
            <a:spAutoFit/>
          </a:bodyPr>
          <a:lstStyle/>
          <a:p>
            <a:pPr algn="ctr"/>
            <a:r>
              <a:rPr lang="en-US" sz="2000" b="1" dirty="0">
                <a:solidFill>
                  <a:schemeClr val="accent1"/>
                </a:solidFill>
              </a:rPr>
              <a:t>What</a:t>
            </a:r>
          </a:p>
          <a:p>
            <a:pPr algn="ctr"/>
            <a:endParaRPr lang="en-US" sz="2000" b="1" dirty="0">
              <a:solidFill>
                <a:schemeClr val="accent1"/>
              </a:solidFill>
            </a:endParaRPr>
          </a:p>
          <a:p>
            <a:pPr algn="ctr"/>
            <a:r>
              <a:rPr lang="en-US" dirty="0"/>
              <a:t>Learn </a:t>
            </a:r>
            <a:r>
              <a:rPr lang="en-US" b="1" dirty="0"/>
              <a:t>versatile</a:t>
            </a:r>
            <a:r>
              <a:rPr lang="en-US" dirty="0"/>
              <a:t>, </a:t>
            </a:r>
            <a:r>
              <a:rPr lang="en-US" b="1" dirty="0"/>
              <a:t>explainable</a:t>
            </a:r>
            <a:r>
              <a:rPr lang="en-US" dirty="0"/>
              <a:t> user representations using </a:t>
            </a:r>
            <a:r>
              <a:rPr lang="en-US" b="1" dirty="0"/>
              <a:t>textual</a:t>
            </a:r>
            <a:r>
              <a:rPr lang="en-US" dirty="0"/>
              <a:t> traces.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9" name="ZoneTexte 8">
            <a:extLst>
              <a:ext uri="{FF2B5EF4-FFF2-40B4-BE49-F238E27FC236}">
                <a16:creationId xmlns:a16="http://schemas.microsoft.com/office/drawing/2014/main" id="{AE32B396-AF83-FE4A-A964-2F8D63529EE8}"/>
              </a:ext>
            </a:extLst>
          </p:cNvPr>
          <p:cNvSpPr txBox="1"/>
          <p:nvPr/>
        </p:nvSpPr>
        <p:spPr>
          <a:xfrm>
            <a:off x="5579390" y="3553026"/>
            <a:ext cx="3369736" cy="2062103"/>
          </a:xfrm>
          <a:prstGeom prst="rect">
            <a:avLst/>
          </a:prstGeom>
          <a:noFill/>
        </p:spPr>
        <p:txBody>
          <a:bodyPr wrap="square" rtlCol="0">
            <a:spAutoFit/>
          </a:bodyPr>
          <a:lstStyle/>
          <a:p>
            <a:pPr algn="ctr"/>
            <a:r>
              <a:rPr lang="en-US" sz="2000" b="1" dirty="0">
                <a:solidFill>
                  <a:schemeClr val="accent1"/>
                </a:solidFill>
              </a:rPr>
              <a:t>How</a:t>
            </a:r>
          </a:p>
          <a:p>
            <a:r>
              <a:rPr lang="en-US" dirty="0"/>
              <a:t>By using</a:t>
            </a:r>
          </a:p>
          <a:p>
            <a:pPr marL="742950" lvl="1" indent="-285750">
              <a:buFont typeface="Arial" panose="020B0604020202020204" pitchFamily="34" charset="0"/>
              <a:buChar char="•"/>
            </a:pPr>
            <a:r>
              <a:rPr lang="en-US" dirty="0"/>
              <a:t>Recommendation</a:t>
            </a:r>
          </a:p>
          <a:p>
            <a:pPr marL="742950" lvl="1" indent="-285750">
              <a:buFont typeface="Arial" panose="020B0604020202020204" pitchFamily="34" charset="0"/>
              <a:buChar char="•"/>
            </a:pPr>
            <a:r>
              <a:rPr lang="en-US" dirty="0"/>
              <a:t>NLP</a:t>
            </a:r>
          </a:p>
          <a:p>
            <a:pPr marL="742950" lvl="1" indent="-285750">
              <a:buFont typeface="Arial" panose="020B0604020202020204" pitchFamily="34" charset="0"/>
              <a:buChar char="•"/>
            </a:pPr>
            <a:r>
              <a:rPr lang="en-US" dirty="0"/>
              <a:t>Text Generation</a:t>
            </a:r>
          </a:p>
          <a:p>
            <a:r>
              <a:rPr lang="en-US" dirty="0"/>
              <a:t>In a Representation Learning paradigm.</a:t>
            </a:r>
          </a:p>
        </p:txBody>
      </p:sp>
    </p:spTree>
    <p:extLst>
      <p:ext uri="{BB962C8B-B14F-4D97-AF65-F5344CB8AC3E}">
        <p14:creationId xmlns:p14="http://schemas.microsoft.com/office/powerpoint/2010/main" val="1856207686"/>
      </p:ext>
    </p:extLst>
  </p:cSld>
  <p:clrMapOvr>
    <a:masterClrMapping/>
  </p:clrMapOvr>
  <mc:AlternateContent xmlns:mc="http://schemas.openxmlformats.org/markup-compatibility/2006" xmlns:p14="http://schemas.microsoft.com/office/powerpoint/2010/main">
    <mc:Choice Requires="p14">
      <p:transition p14:dur="300" advTm="57465">
        <p:fade/>
      </p:transition>
    </mc:Choice>
    <mc:Fallback xmlns="">
      <p:transition advTm="57465">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18|37.3"/>
</p:tagLst>
</file>

<file path=ppt/tags/tag2.xml><?xml version="1.0" encoding="utf-8"?>
<p:tagLst xmlns:a="http://schemas.openxmlformats.org/drawingml/2006/main" xmlns:r="http://schemas.openxmlformats.org/officeDocument/2006/relationships" xmlns:p="http://schemas.openxmlformats.org/presentationml/2006/main">
  <p:tag name="TIMING" val="|18|37.3"/>
</p:tagLst>
</file>

<file path=ppt/tags/tag3.xml><?xml version="1.0" encoding="utf-8"?>
<p:tagLst xmlns:a="http://schemas.openxmlformats.org/drawingml/2006/main" xmlns:r="http://schemas.openxmlformats.org/officeDocument/2006/relationships" xmlns:p="http://schemas.openxmlformats.org/presentationml/2006/main">
  <p:tag name="TIMING" val="|15.9|12.5|17.6|19.1"/>
</p:tagLst>
</file>

<file path=ppt/tags/tag4.xml><?xml version="1.0" encoding="utf-8"?>
<p:tagLst xmlns:a="http://schemas.openxmlformats.org/drawingml/2006/main" xmlns:r="http://schemas.openxmlformats.org/officeDocument/2006/relationships" xmlns:p="http://schemas.openxmlformats.org/presentationml/2006/main">
  <p:tag name="TIMING" val="|54.6|18.6|63.4"/>
</p:tagLst>
</file>

<file path=ppt/tags/tag5.xml><?xml version="1.0" encoding="utf-8"?>
<p:tagLst xmlns:a="http://schemas.openxmlformats.org/drawingml/2006/main" xmlns:r="http://schemas.openxmlformats.org/officeDocument/2006/relationships" xmlns:p="http://schemas.openxmlformats.org/presentationml/2006/main">
  <p:tag name="TIMING" val="|54.6|18.6|63.4"/>
</p:tagLst>
</file>

<file path=ppt/tags/tag6.xml><?xml version="1.0" encoding="utf-8"?>
<p:tagLst xmlns:a="http://schemas.openxmlformats.org/drawingml/2006/main" xmlns:r="http://schemas.openxmlformats.org/officeDocument/2006/relationships" xmlns:p="http://schemas.openxmlformats.org/presentationml/2006/main">
  <p:tag name="TIMING" val="|54.6|18.6|63.4"/>
</p:tagLst>
</file>

<file path=ppt/tags/tag7.xml><?xml version="1.0" encoding="utf-8"?>
<p:tagLst xmlns:a="http://schemas.openxmlformats.org/drawingml/2006/main" xmlns:r="http://schemas.openxmlformats.org/officeDocument/2006/relationships" xmlns:p="http://schemas.openxmlformats.org/presentationml/2006/main">
  <p:tag name="TIMING" val="|54.6|18.6|63.4"/>
</p:tagLst>
</file>

<file path=ppt/tags/tag8.xml><?xml version="1.0" encoding="utf-8"?>
<p:tagLst xmlns:a="http://schemas.openxmlformats.org/drawingml/2006/main" xmlns:r="http://schemas.openxmlformats.org/officeDocument/2006/relationships" xmlns:p="http://schemas.openxmlformats.org/presentationml/2006/main">
  <p:tag name="TIMING" val="|54.6|18.6|63.4"/>
</p:tagLst>
</file>

<file path=ppt/tags/tag9.xml><?xml version="1.0" encoding="utf-8"?>
<p:tagLst xmlns:a="http://schemas.openxmlformats.org/drawingml/2006/main" xmlns:r="http://schemas.openxmlformats.org/officeDocument/2006/relationships" xmlns:p="http://schemas.openxmlformats.org/presentationml/2006/main">
  <p:tag name="TIMING" val="|54.6|18.6|63.4"/>
</p:tagLst>
</file>

<file path=ppt/theme/theme1.xml><?xml version="1.0" encoding="utf-8"?>
<a:theme xmlns:a="http://schemas.openxmlformats.org/drawingml/2006/main" name="phdDefense">
  <a:themeElements>
    <a:clrScheme name="Custom 2">
      <a:dk1>
        <a:srgbClr val="000000"/>
      </a:dk1>
      <a:lt1>
        <a:srgbClr val="FFFFFF"/>
      </a:lt1>
      <a:dk2>
        <a:srgbClr val="242954"/>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Flama">
      <a:majorFont>
        <a:latin typeface="Flama"/>
        <a:ea typeface=""/>
        <a:cs typeface=""/>
      </a:majorFont>
      <a:minorFont>
        <a:latin typeface="Flama Light"/>
        <a:ea typeface=""/>
        <a:cs typeface=""/>
      </a:minorFont>
    </a:fontScheme>
    <a:fmtScheme name="Thèm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hdDefense" id="{BA34602D-1669-2B45-8109-D3C100C50228}" vid="{C98DA61B-2E78-3C4B-B1DE-4C1A2F642F2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phdDefense</Template>
  <TotalTime>124735</TotalTime>
  <Words>10753</Words>
  <Application>Microsoft Macintosh PowerPoint</Application>
  <PresentationFormat>Affichage à l'écran (4:3)</PresentationFormat>
  <Paragraphs>1070</Paragraphs>
  <Slides>78</Slides>
  <Notes>71</Notes>
  <HiddenSlides>1</HiddenSlides>
  <MMClips>0</MMClips>
  <ScaleCrop>false</ScaleCrop>
  <HeadingPairs>
    <vt:vector size="6" baseType="variant">
      <vt:variant>
        <vt:lpstr>Polices utilisées</vt:lpstr>
      </vt:variant>
      <vt:variant>
        <vt:i4>9</vt:i4>
      </vt:variant>
      <vt:variant>
        <vt:lpstr>Thème</vt:lpstr>
      </vt:variant>
      <vt:variant>
        <vt:i4>1</vt:i4>
      </vt:variant>
      <vt:variant>
        <vt:lpstr>Titres des diapositives</vt:lpstr>
      </vt:variant>
      <vt:variant>
        <vt:i4>78</vt:i4>
      </vt:variant>
    </vt:vector>
  </HeadingPairs>
  <TitlesOfParts>
    <vt:vector size="88" baseType="lpstr">
      <vt:lpstr>Arial</vt:lpstr>
      <vt:lpstr>Calibri</vt:lpstr>
      <vt:lpstr>Cambria Math</vt:lpstr>
      <vt:lpstr>Flama</vt:lpstr>
      <vt:lpstr>Flama Light</vt:lpstr>
      <vt:lpstr>Latin Modern Roman 10</vt:lpstr>
      <vt:lpstr>Menlo-Regular</vt:lpstr>
      <vt:lpstr>Police système Courant</vt:lpstr>
      <vt:lpstr>URWPalladioL</vt:lpstr>
      <vt:lpstr>phdDefense</vt:lpstr>
      <vt:lpstr>Deep Natural Language Processing for User Representation</vt:lpstr>
      <vt:lpstr>The Information Era</vt:lpstr>
      <vt:lpstr>The Information Era</vt:lpstr>
      <vt:lpstr>Artificial Intelligence and Deep Learning</vt:lpstr>
      <vt:lpstr>Deep NLP for user representation</vt:lpstr>
      <vt:lpstr>Problematics</vt:lpstr>
      <vt:lpstr>Problematics</vt:lpstr>
      <vt:lpstr>Problematics</vt:lpstr>
      <vt:lpstr>Problematics</vt:lpstr>
      <vt:lpstr>Motivations and contributions</vt:lpstr>
      <vt:lpstr>Motivations and contributions</vt:lpstr>
      <vt:lpstr>Outline</vt:lpstr>
      <vt:lpstr>REFINING USER UNDERSTANDING IN RECOMMENDATION VIA NLP</vt:lpstr>
      <vt:lpstr>Motivation and intuition</vt:lpstr>
      <vt:lpstr>Motivation and intuition</vt:lpstr>
      <vt:lpstr>Motivation and intuition</vt:lpstr>
      <vt:lpstr>The model : HRAN, Sentiment Analysis Module</vt:lpstr>
      <vt:lpstr>The model : HRAN, Sentiment Analysis Module</vt:lpstr>
      <vt:lpstr>The model : HRAN, RBA</vt:lpstr>
      <vt:lpstr>The model : HRAN,  personalized attention</vt:lpstr>
      <vt:lpstr>The model : HRAN,  personalized attention</vt:lpstr>
      <vt:lpstr>The model : HRAN,  personalized attention</vt:lpstr>
      <vt:lpstr>The model : HRAN, overview</vt:lpstr>
      <vt:lpstr>Results – sentiment analysis</vt:lpstr>
      <vt:lpstr>Results</vt:lpstr>
      <vt:lpstr>Attention Visualization, Word Level</vt:lpstr>
      <vt:lpstr>Attention Visualization</vt:lpstr>
      <vt:lpstr>Conclusion</vt:lpstr>
      <vt:lpstr>AN NLP APPROACH TO PROFESSIONAL PROFILE LEARNING AND EVALUATION</vt:lpstr>
      <vt:lpstr>Motivation &amp; Problematic</vt:lpstr>
      <vt:lpstr>Motivation &amp; Problematic</vt:lpstr>
      <vt:lpstr>Motivation &amp; Problematic</vt:lpstr>
      <vt:lpstr>Motivation and intuition</vt:lpstr>
      <vt:lpstr>Motivation and intuition</vt:lpstr>
      <vt:lpstr>Motivation and intuition</vt:lpstr>
      <vt:lpstr>Resume overview</vt:lpstr>
      <vt:lpstr>Data &amp; Task</vt:lpstr>
      <vt:lpstr>Data &amp; Task</vt:lpstr>
      <vt:lpstr>Data - Example</vt:lpstr>
      <vt:lpstr>The model : Resume</vt:lpstr>
      <vt:lpstr>Related work - FastText</vt:lpstr>
      <vt:lpstr>Related work - ELMo</vt:lpstr>
      <vt:lpstr>The model : Resume</vt:lpstr>
      <vt:lpstr>The model : Resume</vt:lpstr>
      <vt:lpstr>Results - Classification</vt:lpstr>
      <vt:lpstr>Next Job Generation – BLEU score</vt:lpstr>
      <vt:lpstr>Results – Next job Generation</vt:lpstr>
      <vt:lpstr>Results</vt:lpstr>
      <vt:lpstr>Conclusion</vt:lpstr>
      <vt:lpstr>USER DYNAMIC MODELING</vt:lpstr>
      <vt:lpstr>User Dynamic Modeling</vt:lpstr>
      <vt:lpstr>User Dynamic Modeling</vt:lpstr>
      <vt:lpstr>User Dynamic Modeling</vt:lpstr>
      <vt:lpstr>User Dynamic Modeling : Outline</vt:lpstr>
      <vt:lpstr>Job Attribute Rewriting</vt:lpstr>
      <vt:lpstr>Job Attribute Rewriting</vt:lpstr>
      <vt:lpstr>Job Attribute Rewriting</vt:lpstr>
      <vt:lpstr>Job Attribute Rewriting</vt:lpstr>
      <vt:lpstr>Job Attribute Rewriting</vt:lpstr>
      <vt:lpstr>Industry Latent Space Structuring via VAE </vt:lpstr>
      <vt:lpstr>Industry Latent Space Structuring via VAE </vt:lpstr>
      <vt:lpstr>Industry Latent Space Structuring via VAE </vt:lpstr>
      <vt:lpstr>Industry Latent Space Structuring via VAE </vt:lpstr>
      <vt:lpstr>User Dynamic Modeling - Conclusion</vt:lpstr>
      <vt:lpstr>User Dynamic Modeling - Obstacles</vt:lpstr>
      <vt:lpstr>Conclusion</vt:lpstr>
      <vt:lpstr>Contributions</vt:lpstr>
      <vt:lpstr>Perspectives</vt:lpstr>
      <vt:lpstr>Thank You!</vt:lpstr>
      <vt:lpstr>Appendices</vt:lpstr>
      <vt:lpstr>Appendix for HRAN</vt:lpstr>
      <vt:lpstr>The model : HRAN, RBA – our version</vt:lpstr>
      <vt:lpstr>TransNet illustration</vt:lpstr>
      <vt:lpstr>Appendix for Resumé</vt:lpstr>
      <vt:lpstr>ELMo Architecture - detail</vt:lpstr>
      <vt:lpstr>Appendix for User Modeling</vt:lpstr>
      <vt:lpstr>Job rewriting architecture</vt:lpstr>
      <vt:lpstr>VAE Training</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Clara GdFdG</dc:creator>
  <cp:keywords/>
  <dc:description/>
  <cp:lastModifiedBy>Clara Gainon</cp:lastModifiedBy>
  <cp:revision>964</cp:revision>
  <cp:lastPrinted>2019-10-02T17:13:17Z</cp:lastPrinted>
  <dcterms:created xsi:type="dcterms:W3CDTF">2017-04-20T22:33:02Z</dcterms:created>
  <dcterms:modified xsi:type="dcterms:W3CDTF">2021-12-01T16:48:01Z</dcterms:modified>
  <cp:category/>
</cp:coreProperties>
</file>